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1" r:id="rId2"/>
  </p:sldMasterIdLst>
  <p:notesMasterIdLst>
    <p:notesMasterId r:id="rId22"/>
  </p:notesMasterIdLst>
  <p:sldIdLst>
    <p:sldId id="696" r:id="rId3"/>
    <p:sldId id="697" r:id="rId4"/>
    <p:sldId id="700" r:id="rId5"/>
    <p:sldId id="685" r:id="rId6"/>
    <p:sldId id="682" r:id="rId7"/>
    <p:sldId id="687" r:id="rId8"/>
    <p:sldId id="653" r:id="rId9"/>
    <p:sldId id="689" r:id="rId10"/>
    <p:sldId id="656" r:id="rId11"/>
    <p:sldId id="686" r:id="rId12"/>
    <p:sldId id="695" r:id="rId13"/>
    <p:sldId id="690" r:id="rId14"/>
    <p:sldId id="691" r:id="rId15"/>
    <p:sldId id="692" r:id="rId16"/>
    <p:sldId id="659" r:id="rId17"/>
    <p:sldId id="698" r:id="rId18"/>
    <p:sldId id="688" r:id="rId19"/>
    <p:sldId id="683" r:id="rId20"/>
    <p:sldId id="699" r:id="rId21"/>
  </p:sldIdLst>
  <p:sldSz cx="12192000" cy="6858000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E10"/>
    <a:srgbClr val="C14D9C"/>
    <a:srgbClr val="415794"/>
    <a:srgbClr val="00A0E3"/>
    <a:srgbClr val="344478"/>
    <a:srgbClr val="008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5" d="100"/>
          <a:sy n="115" d="100"/>
        </p:scale>
        <p:origin x="-396" y="-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2C21B1-B3B3-49E3-8218-F207A56F5048}" type="datetimeFigureOut">
              <a:rPr lang="es-ES" smtClean="0"/>
              <a:pPr>
                <a:defRPr/>
              </a:pPr>
              <a:t>13/04/2018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dirty="0"/>
              <a:t>Haga clic para modificar el estilo de texto del patrón</a:t>
            </a:r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9173B8-B337-4EA0-913D-6BD18AFFE88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6146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173B8-B337-4EA0-913D-6BD18AFFE88F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884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173B8-B337-4EA0-913D-6BD18AFFE88F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58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2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6CAEA2-076C-244E-979D-E4814E4D9E77}" type="slidenum"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1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4895E-72BE-7A44-AE28-D181E73F7F0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5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D0B4-568C-48EF-B6CE-449CE734CC75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7FDD-41EE-4CAF-9092-5C950867F4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2992-B0BE-4865-96FB-223A571BB27D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798C-CD46-4300-A888-0668161918A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39BE-4EDA-44CB-A939-579329E16E04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790C-BBC8-41F1-9A6F-619EADD34D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17169" y="6632962"/>
            <a:ext cx="1118896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434647" y="6632962"/>
            <a:ext cx="1258358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92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82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2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8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8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61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8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595E-0FEB-4E51-A106-D89F125C427E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734C-A900-4A19-A576-CE3B63ECFB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67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87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60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EF4C40-0D0C-4F7F-8C80-D989239E4E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C15C7A-9CEC-4B55-8A14-C3A28378DA1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86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3" y="260655"/>
            <a:ext cx="11922716" cy="535531"/>
          </a:xfrm>
          <a:prstGeom prst="rect">
            <a:avLst/>
          </a:prstGeom>
          <a:solidFill>
            <a:srgbClr val="8AB51E"/>
          </a:solidFill>
        </p:spPr>
        <p:txBody>
          <a:bodyPr lIns="540000" rIns="180000">
            <a:spAutoFit/>
          </a:bodyPr>
          <a:lstStyle>
            <a:lvl1pPr marL="0">
              <a:spcBef>
                <a:spcPts val="0"/>
              </a:spcBef>
              <a:buNone/>
              <a:defRPr sz="3200">
                <a:ln>
                  <a:noFill/>
                </a:ln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1"/>
          </p:nvPr>
        </p:nvSpPr>
        <p:spPr>
          <a:xfrm>
            <a:off x="623393" y="1556792"/>
            <a:ext cx="10752931" cy="3744912"/>
          </a:xfrm>
          <a:prstGeom prst="rect">
            <a:avLst/>
          </a:prstGeom>
        </p:spPr>
        <p:txBody>
          <a:bodyPr/>
          <a:lstStyle>
            <a:lvl1pPr>
              <a:buClr>
                <a:srgbClr val="8AB51E"/>
              </a:buClr>
              <a:buFont typeface="Calibri" pitchFamily="34" charset="0"/>
              <a:buChar char="•"/>
              <a:defRPr sz="2800"/>
            </a:lvl1pPr>
            <a:lvl2pPr>
              <a:buClr>
                <a:srgbClr val="8AB51E"/>
              </a:buClr>
              <a:buSzPct val="70000"/>
              <a:buFont typeface="Courier New" pitchFamily="49" charset="0"/>
              <a:buChar char="o"/>
              <a:defRPr sz="2400"/>
            </a:lvl2pPr>
            <a:lvl3pPr>
              <a:buClr>
                <a:srgbClr val="8AB51E"/>
              </a:buClr>
              <a:buFont typeface="Calibri" pitchFamily="34" charset="0"/>
              <a:buChar char="–"/>
              <a:defRPr sz="2000"/>
            </a:lvl3pPr>
            <a:lvl4pPr>
              <a:buClr>
                <a:srgbClr val="8AB51E"/>
              </a:buClr>
              <a:buFont typeface="Wingdings" pitchFamily="2" charset="2"/>
              <a:buChar char="ü"/>
              <a:defRPr/>
            </a:lvl4pPr>
            <a:lvl5pPr>
              <a:buClr>
                <a:srgbClr val="8AB51E"/>
              </a:buClr>
              <a:buFont typeface="Wingdings" pitchFamily="2" charset="2"/>
              <a:buChar char="Ø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1311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38E0-FC4E-4EB7-A7A7-FD3D0F54E6C7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03C7-4E3D-414B-B096-F4729E51EF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A117-29E2-4EF8-B837-9D1BC1ED5D52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53A6-A4D5-4C76-8F06-EFAD00197D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B2F8-777B-4EAC-BA48-7584F7B6C2C9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2F16-538B-4BE6-AA1E-565747FE70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7AAA-23B3-44AF-821A-4F8177467076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091B-90A2-484B-9463-077890BEC6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380C-06F6-4A89-AE43-6D5C04A85038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8933-C32C-4935-8E59-04A258F739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570D-1037-471A-9CB6-387747C6286A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DB34-955A-4B9F-848C-49C4A0A621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9D53-2215-475B-BBB8-531738D4A014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C3AAD-A31A-4738-A53C-A8394EF549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95A9F5-0C4C-4591-A809-798023160FA1}" type="datetimeFigureOut">
              <a:rPr lang="es-ES" smtClean="0"/>
              <a:pPr>
                <a:defRPr/>
              </a:pPr>
              <a:t>13/04/2018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E02157-F84F-4F18-A80E-B30AE2E6F85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95A9F5-0C4C-4591-A809-798023160FA1}" type="datetimeFigureOut">
              <a:rPr lang="es-ES" smtClean="0"/>
              <a:pPr>
                <a:defRPr/>
              </a:pPr>
              <a:t>13/04/2018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E02157-F84F-4F18-A80E-B30AE2E6F85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434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59" y="1578878"/>
            <a:ext cx="7755789" cy="213020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61882" y="3774649"/>
            <a:ext cx="7902575" cy="91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José L </a:t>
            </a:r>
            <a:r>
              <a:rPr lang="en-US" sz="24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Molinuevo</a:t>
            </a:r>
            <a:r>
              <a:rPr lang="en-US" sz="24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Craig Ritchie, </a:t>
            </a:r>
            <a:r>
              <a:rPr lang="en-US" sz="24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Miia</a:t>
            </a:r>
            <a:r>
              <a:rPr lang="en-US" sz="24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Kivipelto</a:t>
            </a:r>
            <a:endParaRPr lang="en-US" sz="2400" dirty="0">
              <a:solidFill>
                <a:srgbClr val="34447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09" y="5930451"/>
            <a:ext cx="1850346" cy="429209"/>
          </a:xfrm>
          <a:prstGeom prst="rect">
            <a:avLst/>
          </a:prstGeom>
        </p:spPr>
      </p:pic>
      <p:pic>
        <p:nvPicPr>
          <p:cNvPr id="9" name="Picture 3" descr="Screen Shot 2017-05-31 at 22.04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72" y="5772149"/>
            <a:ext cx="1299953" cy="6219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828" y="5791200"/>
            <a:ext cx="2791771" cy="57208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69743" y="5856769"/>
            <a:ext cx="2400326" cy="913030"/>
            <a:chOff x="5774917" y="4521424"/>
            <a:chExt cx="2400326" cy="913030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6016198" y="4521424"/>
              <a:ext cx="2159045" cy="91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None/>
                <a:defRPr/>
              </a:pPr>
              <a:r>
                <a:rPr lang="en-US" sz="1600" dirty="0" smtClean="0">
                  <a:solidFill>
                    <a:srgbClr val="344478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tribeka.org</a:t>
              </a:r>
            </a:p>
            <a:p>
              <a:pPr eaLnBrk="1" fontAlgn="auto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None/>
                <a:defRPr/>
              </a:pPr>
              <a:r>
                <a:rPr lang="en-US" sz="1600" dirty="0" smtClean="0">
                  <a:solidFill>
                    <a:srgbClr val="344478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@</a:t>
              </a:r>
              <a:r>
                <a:rPr lang="en-US" sz="1600" dirty="0" err="1" smtClean="0">
                  <a:solidFill>
                    <a:srgbClr val="344478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TRIBEKAplatform</a:t>
              </a:r>
              <a:endParaRPr lang="en-US" sz="16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lnSpc>
                  <a:spcPct val="80000"/>
                </a:lnSpc>
                <a:spcAft>
                  <a:spcPts val="0"/>
                </a:spcAft>
                <a:buNone/>
                <a:defRPr/>
              </a:pPr>
              <a:endPara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lnSpc>
                  <a:spcPct val="80000"/>
                </a:lnSpc>
                <a:spcAft>
                  <a:spcPts val="0"/>
                </a:spcAft>
                <a:buNone/>
                <a:defRPr/>
              </a:pPr>
              <a:endPara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5"/>
            <p:cNvSpPr>
              <a:spLocks noChangeArrowheads="1"/>
            </p:cNvSpPr>
            <p:nvPr/>
          </p:nvSpPr>
          <p:spPr bwMode="auto">
            <a:xfrm>
              <a:off x="5774917" y="4878170"/>
              <a:ext cx="205696" cy="165338"/>
            </a:xfrm>
            <a:custGeom>
              <a:avLst/>
              <a:gdLst>
                <a:gd name="T0" fmla="*/ 461 w 462"/>
                <a:gd name="T1" fmla="*/ 45 h 374"/>
                <a:gd name="T2" fmla="*/ 461 w 462"/>
                <a:gd name="T3" fmla="*/ 45 h 374"/>
                <a:gd name="T4" fmla="*/ 408 w 462"/>
                <a:gd name="T5" fmla="*/ 63 h 374"/>
                <a:gd name="T6" fmla="*/ 443 w 462"/>
                <a:gd name="T7" fmla="*/ 10 h 374"/>
                <a:gd name="T8" fmla="*/ 389 w 462"/>
                <a:gd name="T9" fmla="*/ 36 h 374"/>
                <a:gd name="T10" fmla="*/ 319 w 462"/>
                <a:gd name="T11" fmla="*/ 0 h 374"/>
                <a:gd name="T12" fmla="*/ 221 w 462"/>
                <a:gd name="T13" fmla="*/ 98 h 374"/>
                <a:gd name="T14" fmla="*/ 230 w 462"/>
                <a:gd name="T15" fmla="*/ 116 h 374"/>
                <a:gd name="T16" fmla="*/ 35 w 462"/>
                <a:gd name="T17" fmla="*/ 19 h 374"/>
                <a:gd name="T18" fmla="*/ 17 w 462"/>
                <a:gd name="T19" fmla="*/ 72 h 374"/>
                <a:gd name="T20" fmla="*/ 61 w 462"/>
                <a:gd name="T21" fmla="*/ 151 h 374"/>
                <a:gd name="T22" fmla="*/ 17 w 462"/>
                <a:gd name="T23" fmla="*/ 134 h 374"/>
                <a:gd name="T24" fmla="*/ 17 w 462"/>
                <a:gd name="T25" fmla="*/ 134 h 374"/>
                <a:gd name="T26" fmla="*/ 98 w 462"/>
                <a:gd name="T27" fmla="*/ 231 h 374"/>
                <a:gd name="T28" fmla="*/ 70 w 462"/>
                <a:gd name="T29" fmla="*/ 231 h 374"/>
                <a:gd name="T30" fmla="*/ 53 w 462"/>
                <a:gd name="T31" fmla="*/ 231 h 374"/>
                <a:gd name="T32" fmla="*/ 142 w 462"/>
                <a:gd name="T33" fmla="*/ 294 h 374"/>
                <a:gd name="T34" fmla="*/ 26 w 462"/>
                <a:gd name="T35" fmla="*/ 338 h 374"/>
                <a:gd name="T36" fmla="*/ 0 w 462"/>
                <a:gd name="T37" fmla="*/ 338 h 374"/>
                <a:gd name="T38" fmla="*/ 142 w 462"/>
                <a:gd name="T39" fmla="*/ 373 h 374"/>
                <a:gd name="T40" fmla="*/ 408 w 462"/>
                <a:gd name="T41" fmla="*/ 107 h 374"/>
                <a:gd name="T42" fmla="*/ 408 w 462"/>
                <a:gd name="T43" fmla="*/ 98 h 374"/>
                <a:gd name="T44" fmla="*/ 461 w 462"/>
                <a:gd name="T45" fmla="*/ 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lnTo>
                    <a:pt x="17" y="134"/>
                  </a:ln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rgbClr val="415794"/>
            </a:solidFill>
            <a:ln>
              <a:noFill/>
            </a:ln>
            <a:effectLst/>
            <a:extLst/>
          </p:spPr>
          <p:txBody>
            <a:bodyPr wrap="none" lIns="34284" tIns="17142" rIns="34284" bIns="17142" anchor="ctr"/>
            <a:lstStyle/>
            <a:p>
              <a:pPr defTabSz="45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Poppins Light" charset="0"/>
                <a:ea typeface="+mn-ea"/>
              </a:endParaRPr>
            </a:p>
          </p:txBody>
        </p:sp>
        <p:sp>
          <p:nvSpPr>
            <p:cNvPr id="13" name="Shape 2944"/>
            <p:cNvSpPr/>
            <p:nvPr/>
          </p:nvSpPr>
          <p:spPr>
            <a:xfrm>
              <a:off x="5803910" y="4593157"/>
              <a:ext cx="147711" cy="14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415794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</p:grpSp>
      <p:sp>
        <p:nvSpPr>
          <p:cNvPr id="4" name="Rectángulo redondeado 3"/>
          <p:cNvSpPr/>
          <p:nvPr/>
        </p:nvSpPr>
        <p:spPr>
          <a:xfrm>
            <a:off x="-143123" y="5661329"/>
            <a:ext cx="2449001" cy="1009815"/>
          </a:xfrm>
          <a:prstGeom prst="roundRect">
            <a:avLst/>
          </a:prstGeom>
          <a:noFill/>
          <a:ln>
            <a:solidFill>
              <a:srgbClr val="4157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/>
          <p:cNvSpPr/>
          <p:nvPr/>
        </p:nvSpPr>
        <p:spPr>
          <a:xfrm>
            <a:off x="-115489" y="5640147"/>
            <a:ext cx="2449001" cy="1009815"/>
          </a:xfrm>
          <a:prstGeom prst="roundRect">
            <a:avLst/>
          </a:prstGeom>
          <a:noFill/>
          <a:ln>
            <a:solidFill>
              <a:srgbClr val="C14D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-94448" y="5615011"/>
            <a:ext cx="2449001" cy="1009815"/>
          </a:xfrm>
          <a:prstGeom prst="roundRect">
            <a:avLst/>
          </a:prstGeom>
          <a:noFill/>
          <a:ln>
            <a:solidFill>
              <a:srgbClr val="96BE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0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1752600" y="1550849"/>
            <a:ext cx="41148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600" b="1" dirty="0">
                <a:ea typeface="ＭＳ Ｐゴシック" charset="0"/>
              </a:rPr>
              <a:t>MRI</a:t>
            </a:r>
            <a:endParaRPr lang="es-ES" sz="1600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1600" dirty="0">
                <a:ea typeface="ＭＳ Ｐゴシック" charset="0"/>
              </a:rPr>
              <a:t>Structural MRI: 3D high resolution T1, clinical sequences (T2 and FLAIR), Diffusion Weighted Imaging, ASL and T1 rho (novel MRI sequences for protein load). </a:t>
            </a:r>
            <a:endParaRPr lang="es-ES" sz="1600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1600" dirty="0">
                <a:ea typeface="ＭＳ Ｐゴシック" charset="0"/>
              </a:rPr>
              <a:t>Functional MRI (resting state and memory tasks), </a:t>
            </a:r>
          </a:p>
          <a:p>
            <a:pPr marL="0" indent="0">
              <a:buNone/>
            </a:pPr>
            <a:r>
              <a:rPr lang="en-US" sz="1600" dirty="0">
                <a:ea typeface="ＭＳ Ｐゴシック" charset="0"/>
              </a:rPr>
              <a:t>Brain metabolism by </a:t>
            </a:r>
            <a:r>
              <a:rPr lang="en-US" sz="1600" baseline="30000" dirty="0">
                <a:ea typeface="ＭＳ Ｐゴシック" charset="0"/>
              </a:rPr>
              <a:t>1</a:t>
            </a:r>
            <a:r>
              <a:rPr lang="en-US" sz="1600" dirty="0">
                <a:ea typeface="ＭＳ Ｐゴシック" charset="0"/>
              </a:rPr>
              <a:t>H MR spectroscopy and</a:t>
            </a:r>
          </a:p>
          <a:p>
            <a:pPr marL="0" indent="0">
              <a:buNone/>
            </a:pPr>
            <a:r>
              <a:rPr lang="en-US" sz="1600" dirty="0">
                <a:ea typeface="ＭＳ Ｐゴシック" charset="0"/>
              </a:rPr>
              <a:t> </a:t>
            </a:r>
            <a:endParaRPr lang="es-ES" sz="1600" dirty="0">
              <a:ea typeface="ＭＳ Ｐゴシック" charset="0"/>
            </a:endParaRPr>
          </a:p>
        </p:txBody>
      </p:sp>
      <p:sp>
        <p:nvSpPr>
          <p:cNvPr id="33795" name="Marcador de texto 1"/>
          <p:cNvSpPr txBox="1">
            <a:spLocks/>
          </p:cNvSpPr>
          <p:nvPr/>
        </p:nvSpPr>
        <p:spPr bwMode="auto">
          <a:xfrm>
            <a:off x="6629400" y="1550860"/>
            <a:ext cx="46370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_tradnl" sz="1600" b="1" dirty="0">
                <a:latin typeface="Calibri" panose="020F0502020204030204" pitchFamily="34" charset="0"/>
              </a:rPr>
              <a:t>PET </a:t>
            </a:r>
            <a:r>
              <a:rPr lang="es-ES_tradnl" sz="1600" b="1" dirty="0" err="1">
                <a:latin typeface="Calibri" panose="020F0502020204030204" pitchFamily="34" charset="0"/>
              </a:rPr>
              <a:t>imaging</a:t>
            </a:r>
            <a:endParaRPr lang="es-ES_tradnl" sz="1600" b="1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_tradnl" sz="1600" b="1" dirty="0" err="1">
                <a:latin typeface="Calibri" panose="020F0502020204030204" pitchFamily="34" charset="0"/>
              </a:rPr>
              <a:t>Amyloid</a:t>
            </a:r>
            <a:r>
              <a:rPr lang="es-ES_tradnl" sz="1600" b="1" dirty="0">
                <a:latin typeface="Calibri" panose="020F0502020204030204" pitchFamily="34" charset="0"/>
              </a:rPr>
              <a:t> </a:t>
            </a:r>
            <a:r>
              <a:rPr lang="es-ES_tradnl" sz="1600" b="1" dirty="0" err="1">
                <a:latin typeface="Calibri" panose="020F0502020204030204" pitchFamily="34" charset="0"/>
              </a:rPr>
              <a:t>imaging</a:t>
            </a:r>
            <a:endParaRPr lang="es-ES_tradnl" sz="1600" b="1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_tradnl" sz="1600" dirty="0">
                <a:latin typeface="Calibri" panose="020F0502020204030204" pitchFamily="34" charset="0"/>
              </a:rPr>
              <a:t>	</a:t>
            </a:r>
            <a:r>
              <a:rPr lang="en-US" sz="1600" dirty="0">
                <a:latin typeface="Calibri" panose="020F0502020204030204" pitchFamily="34" charset="0"/>
              </a:rPr>
              <a:t>185 </a:t>
            </a:r>
            <a:r>
              <a:rPr lang="en-US" sz="1600" dirty="0" err="1">
                <a:latin typeface="Calibri" panose="020F0502020204030204" pitchFamily="34" charset="0"/>
              </a:rPr>
              <a:t>MBq</a:t>
            </a:r>
            <a:r>
              <a:rPr lang="en-US" sz="1600" dirty="0">
                <a:latin typeface="Calibri" panose="020F0502020204030204" pitchFamily="34" charset="0"/>
              </a:rPr>
              <a:t> of </a:t>
            </a:r>
            <a:r>
              <a:rPr lang="en-US" sz="1600" baseline="30000" dirty="0">
                <a:latin typeface="Calibri" panose="020F0502020204030204" pitchFamily="34" charset="0"/>
              </a:rPr>
              <a:t>18</a:t>
            </a:r>
            <a:r>
              <a:rPr lang="en-US" sz="1600" dirty="0">
                <a:latin typeface="Calibri" panose="020F0502020204030204" pitchFamily="34" charset="0"/>
              </a:rPr>
              <a:t>F-Flutemetamol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in 10 ml containing a maximum product mass of 6mg/ml. </a:t>
            </a: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_tradnl" sz="1600" dirty="0">
                <a:latin typeface="Calibri" panose="020F0502020204030204" pitchFamily="34" charset="0"/>
              </a:rPr>
              <a:t>	GE </a:t>
            </a:r>
            <a:r>
              <a:rPr lang="es-ES_tradnl" sz="1600" dirty="0" err="1">
                <a:latin typeface="Calibri" panose="020F0502020204030204" pitchFamily="34" charset="0"/>
              </a:rPr>
              <a:t>healthcare</a:t>
            </a:r>
            <a:r>
              <a:rPr lang="es-ES_tradnl" sz="1600" dirty="0">
                <a:latin typeface="Calibri" panose="020F0502020204030204" pitchFamily="34" charset="0"/>
              </a:rPr>
              <a:t> </a:t>
            </a:r>
            <a:r>
              <a:rPr lang="es-ES_tradnl" sz="1600" dirty="0" err="1">
                <a:latin typeface="Calibri" panose="020F0502020204030204" pitchFamily="34" charset="0"/>
              </a:rPr>
              <a:t>support</a:t>
            </a:r>
            <a:endParaRPr lang="es-ES_tradnl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_tradnl" sz="1600" b="1" dirty="0">
                <a:latin typeface="Calibri" panose="020F0502020204030204" pitchFamily="34" charset="0"/>
              </a:rPr>
              <a:t>FDG </a:t>
            </a: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_tradnl" sz="1600" b="1" dirty="0">
                <a:latin typeface="Calibri" panose="020F0502020204030204" pitchFamily="34" charset="0"/>
              </a:rPr>
              <a:t>Tau </a:t>
            </a:r>
            <a:r>
              <a:rPr lang="es-ES_tradnl" sz="1600" b="1" dirty="0" err="1">
                <a:latin typeface="Calibri" panose="020F0502020204030204" pitchFamily="34" charset="0"/>
              </a:rPr>
              <a:t>imaging</a:t>
            </a:r>
            <a:r>
              <a:rPr lang="es-ES_tradnl" sz="1600" b="1" dirty="0">
                <a:latin typeface="Calibri" panose="020F0502020204030204" pitchFamily="34" charset="0"/>
              </a:rPr>
              <a:t> n=200 </a:t>
            </a:r>
            <a:endParaRPr lang="es-ES_tradnl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" sz="1600" dirty="0">
                <a:latin typeface="Calibri" panose="020F0502020204030204" pitchFamily="34" charset="0"/>
              </a:rPr>
              <a:t> </a:t>
            </a:r>
            <a:endParaRPr lang="es-ES_tradnl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" sz="1600" dirty="0">
                <a:latin typeface="Calibri" panose="020F0502020204030204" pitchFamily="34" charset="0"/>
              </a:rPr>
              <a:t>															</a:t>
            </a:r>
          </a:p>
        </p:txBody>
      </p:sp>
      <p:sp>
        <p:nvSpPr>
          <p:cNvPr id="33797" name="Marcador de texto 2"/>
          <p:cNvSpPr txBox="1">
            <a:spLocks/>
          </p:cNvSpPr>
          <p:nvPr/>
        </p:nvSpPr>
        <p:spPr bwMode="auto">
          <a:xfrm>
            <a:off x="1750609" y="4868138"/>
            <a:ext cx="464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_tradnl" sz="1600" b="1" dirty="0">
                <a:latin typeface="Calibri" panose="020F0502020204030204" pitchFamily="34" charset="0"/>
              </a:rPr>
              <a:t>CSF </a:t>
            </a:r>
            <a:r>
              <a:rPr lang="es-ES_tradnl" sz="1600" b="1" dirty="0" err="1">
                <a:latin typeface="Calibri" panose="020F0502020204030204" pitchFamily="34" charset="0"/>
              </a:rPr>
              <a:t>biomarkers</a:t>
            </a:r>
            <a:r>
              <a:rPr lang="es-ES_tradnl" sz="1600" b="1" dirty="0">
                <a:latin typeface="Calibri" panose="020F0502020204030204" pitchFamily="34" charset="0"/>
              </a:rPr>
              <a:t> </a:t>
            </a:r>
            <a:endParaRPr lang="es-ES_tradnl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" sz="1600" dirty="0">
                <a:latin typeface="Calibri" panose="020F0502020204030204" pitchFamily="34" charset="0"/>
              </a:rPr>
              <a:t>Aβ42, </a:t>
            </a:r>
            <a:r>
              <a:rPr lang="es-ES" sz="1600" dirty="0" err="1">
                <a:latin typeface="Calibri" panose="020F0502020204030204" pitchFamily="34" charset="0"/>
              </a:rPr>
              <a:t>ttau</a:t>
            </a:r>
            <a:r>
              <a:rPr lang="es-ES" sz="1600" dirty="0">
                <a:latin typeface="Calibri" panose="020F0502020204030204" pitchFamily="34" charset="0"/>
              </a:rPr>
              <a:t>, </a:t>
            </a:r>
            <a:r>
              <a:rPr lang="es-ES" sz="1600" dirty="0" err="1">
                <a:latin typeface="Calibri" panose="020F0502020204030204" pitchFamily="34" charset="0"/>
              </a:rPr>
              <a:t>ptau</a:t>
            </a:r>
            <a:r>
              <a:rPr lang="es-ES" sz="1600" dirty="0">
                <a:latin typeface="Calibri" panose="020F0502020204030204" pitchFamily="34" charset="0"/>
              </a:rPr>
              <a:t> (Roche </a:t>
            </a:r>
            <a:r>
              <a:rPr lang="es-ES" sz="1600" dirty="0" err="1">
                <a:latin typeface="Calibri" panose="020F0502020204030204" pitchFamily="34" charset="0"/>
              </a:rPr>
              <a:t>diagnostics</a:t>
            </a:r>
            <a:r>
              <a:rPr lang="es-ES" sz="1600" dirty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" sz="1600" dirty="0">
                <a:latin typeface="Calibri" panose="020F0502020204030204" pitchFamily="34" charset="0"/>
              </a:rPr>
              <a:t>YKL40</a:t>
            </a: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" sz="1600" dirty="0" err="1">
                <a:latin typeface="Calibri" panose="020F0502020204030204" pitchFamily="34" charset="0"/>
              </a:rPr>
              <a:t>Neurogranin</a:t>
            </a:r>
            <a:endParaRPr lang="es-ES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" sz="1600" dirty="0">
                <a:latin typeface="Calibri" panose="020F0502020204030204" pitchFamily="34" charset="0"/>
              </a:rPr>
              <a:t>Aβ </a:t>
            </a:r>
            <a:r>
              <a:rPr lang="es-ES" sz="1600" dirty="0" err="1">
                <a:latin typeface="Calibri" panose="020F0502020204030204" pitchFamily="34" charset="0"/>
              </a:rPr>
              <a:t>oligomers</a:t>
            </a:r>
            <a:endParaRPr lang="es-ES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endParaRPr lang="es-ES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33798" name="Marcador de texto 1"/>
          <p:cNvSpPr txBox="1">
            <a:spLocks/>
          </p:cNvSpPr>
          <p:nvPr/>
        </p:nvSpPr>
        <p:spPr bwMode="auto">
          <a:xfrm>
            <a:off x="6629400" y="4886325"/>
            <a:ext cx="40386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_tradnl" sz="1600" b="1" dirty="0" err="1">
                <a:latin typeface="Calibri" panose="020F0502020204030204" pitchFamily="34" charset="0"/>
              </a:rPr>
              <a:t>Blood</a:t>
            </a:r>
            <a:r>
              <a:rPr lang="es-ES_tradnl" sz="1600" b="1" dirty="0">
                <a:latin typeface="Calibri" panose="020F0502020204030204" pitchFamily="34" charset="0"/>
              </a:rPr>
              <a:t> </a:t>
            </a:r>
            <a:r>
              <a:rPr lang="es-ES_tradnl" sz="1600" b="1" dirty="0" err="1">
                <a:latin typeface="Calibri" panose="020F0502020204030204" pitchFamily="34" charset="0"/>
              </a:rPr>
              <a:t>biomarkers</a:t>
            </a:r>
            <a:endParaRPr lang="es-ES_tradnl" sz="1600" b="1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_tradnl" sz="1600" dirty="0" err="1">
                <a:latin typeface="Calibri" panose="020F0502020204030204" pitchFamily="34" charset="0"/>
              </a:rPr>
              <a:t>Exploratory</a:t>
            </a:r>
            <a:r>
              <a:rPr lang="es-ES_tradnl" sz="1600" dirty="0">
                <a:latin typeface="Calibri" panose="020F0502020204030204" pitchFamily="34" charset="0"/>
              </a:rPr>
              <a:t> </a:t>
            </a:r>
            <a:r>
              <a:rPr lang="es-ES_tradnl" sz="1600" dirty="0" err="1">
                <a:latin typeface="Calibri" panose="020F0502020204030204" pitchFamily="34" charset="0"/>
              </a:rPr>
              <a:t>markers</a:t>
            </a:r>
            <a:r>
              <a:rPr lang="es-ES_tradnl" sz="1600" dirty="0">
                <a:latin typeface="Calibri" panose="020F0502020204030204" pitchFamily="34" charset="0"/>
              </a:rPr>
              <a:t> to be </a:t>
            </a:r>
            <a:r>
              <a:rPr lang="es-ES_tradnl" sz="1600" dirty="0" err="1">
                <a:latin typeface="Calibri" panose="020F0502020204030204" pitchFamily="34" charset="0"/>
              </a:rPr>
              <a:t>decided</a:t>
            </a:r>
            <a:endParaRPr lang="es-ES_tradnl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r>
              <a:rPr lang="es-ES" sz="1600" dirty="0">
                <a:latin typeface="Calibri" panose="020F0502020204030204" pitchFamily="34" charset="0"/>
              </a:rPr>
              <a:t> </a:t>
            </a:r>
            <a:endParaRPr lang="es-ES_tradnl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8AB51E"/>
              </a:buClr>
              <a:buFont typeface="Calibri" charset="0"/>
              <a:buNone/>
            </a:pP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61925" y="380136"/>
            <a:ext cx="12544425" cy="495301"/>
          </a:xfrm>
          <a:prstGeom prst="rect">
            <a:avLst/>
          </a:prstGeom>
          <a:solidFill>
            <a:srgbClr val="96BE10"/>
          </a:solidFill>
          <a:ln>
            <a:solidFill>
              <a:srgbClr val="96B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Imatge inserida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1" b="33829"/>
          <a:stretch/>
        </p:blipFill>
        <p:spPr bwMode="auto">
          <a:xfrm>
            <a:off x="288885" y="261348"/>
            <a:ext cx="2938099" cy="86087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947943" y="1021350"/>
            <a:ext cx="2191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_tradnl" sz="1600" b="1" dirty="0">
                <a:latin typeface="Calibri" panose="020F0502020204030204" pitchFamily="34" charset="0"/>
                <a:ea typeface="ＭＳ Ｐゴシック" charset="0"/>
              </a:rPr>
              <a:t>IMAGING BIOMARKERS</a:t>
            </a:r>
            <a:endParaRPr lang="es-ES" sz="1600" dirty="0"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4" name="Rectángulo: esquinas redondeadas 3"/>
          <p:cNvSpPr/>
          <p:nvPr/>
        </p:nvSpPr>
        <p:spPr>
          <a:xfrm>
            <a:off x="1533525" y="1364661"/>
            <a:ext cx="10191750" cy="2772638"/>
          </a:xfrm>
          <a:prstGeom prst="roundRect">
            <a:avLst/>
          </a:prstGeom>
          <a:noFill/>
          <a:ln w="28575">
            <a:solidFill>
              <a:srgbClr val="96BE1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/>
          <p:cNvSpPr/>
          <p:nvPr/>
        </p:nvSpPr>
        <p:spPr>
          <a:xfrm>
            <a:off x="1533525" y="4688927"/>
            <a:ext cx="10191750" cy="1872946"/>
          </a:xfrm>
          <a:prstGeom prst="roundRect">
            <a:avLst/>
          </a:prstGeom>
          <a:noFill/>
          <a:ln w="28575">
            <a:solidFill>
              <a:srgbClr val="96BE1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9395180" y="4373737"/>
            <a:ext cx="1769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_tradnl" sz="1600" b="1" dirty="0">
                <a:latin typeface="Calibri" panose="020F0502020204030204" pitchFamily="34" charset="0"/>
                <a:ea typeface="ＭＳ Ｐゴシック" charset="0"/>
              </a:rPr>
              <a:t>WET BIOMARKERS</a:t>
            </a:r>
            <a:endParaRPr lang="es-ES" sz="1600" dirty="0">
              <a:latin typeface="Calibri" panose="020F050202020403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>
                <a:cs typeface="Arial" panose="020B0604020202020204" pitchFamily="34" charset="0"/>
              </a:rPr>
              <a:t>Key Points</a:t>
            </a:r>
          </a:p>
          <a:p>
            <a:pPr eaLnBrk="1" hangingPunct="1"/>
            <a:endParaRPr lang="en-US" dirty="0">
              <a:cs typeface="Arial" panose="020B0604020202020204" pitchFamily="34" charset="0"/>
            </a:endParaRPr>
          </a:p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Five centers in UK and Ireland</a:t>
            </a:r>
          </a:p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N=700 baseline assessments completed by Summer 2018.</a:t>
            </a:r>
          </a:p>
          <a:p>
            <a:pPr eaLnBrk="1" hangingPunct="1"/>
            <a:endParaRPr lang="en-US" sz="2000" dirty="0">
              <a:cs typeface="Arial" panose="020B0604020202020204" pitchFamily="34" charset="0"/>
            </a:endParaRPr>
          </a:p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Age range 40-59</a:t>
            </a:r>
          </a:p>
          <a:p>
            <a:pPr lvl="1" eaLnBrk="1" hangingPunct="1"/>
            <a:r>
              <a:rPr lang="en-US" sz="2000" dirty="0">
                <a:cs typeface="Arial" panose="020B0604020202020204" pitchFamily="34" charset="0"/>
              </a:rPr>
              <a:t>1:1 balance of family history +/-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161925" y="380136"/>
            <a:ext cx="12544425" cy="495301"/>
          </a:xfrm>
          <a:prstGeom prst="rect">
            <a:avLst/>
          </a:prstGeom>
          <a:solidFill>
            <a:srgbClr val="00A0E3"/>
          </a:solidFill>
          <a:ln>
            <a:solidFill>
              <a:srgbClr val="00A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A0E3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5" y="261348"/>
            <a:ext cx="2343509" cy="8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1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3" descr="Screen Shot 2017-06-29 at 06.55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1775"/>
            <a:ext cx="91440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161925" y="380136"/>
            <a:ext cx="12544425" cy="495301"/>
          </a:xfrm>
          <a:prstGeom prst="rect">
            <a:avLst/>
          </a:prstGeom>
          <a:solidFill>
            <a:srgbClr val="00A0E3"/>
          </a:solidFill>
          <a:ln>
            <a:solidFill>
              <a:srgbClr val="00A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A0E3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5" y="261348"/>
            <a:ext cx="2343509" cy="8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479505" y="-220629"/>
            <a:ext cx="6623050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Pilot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Population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Characteristics</a:t>
            </a:r>
            <a:endParaRPr lang="es-ES" sz="11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673611"/>
              </p:ext>
            </p:extLst>
          </p:nvPr>
        </p:nvGraphicFramePr>
        <p:xfrm>
          <a:off x="1981200" y="1533526"/>
          <a:ext cx="8229600" cy="414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19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5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753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7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Domain</a:t>
                      </a:r>
                    </a:p>
                  </a:txBody>
                  <a:tcPr marT="45712" marB="45712">
                    <a:solidFill>
                      <a:srgbClr val="00A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T="45712" marB="45712">
                    <a:solidFill>
                      <a:srgbClr val="00A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 marT="45712" marB="45712">
                    <a:solidFill>
                      <a:srgbClr val="00A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Principal Risk Model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ApoE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Genotype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Family History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Genetic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ApoE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and GWAS*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Environmental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Diet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Scottish Food Frequency Questionnaire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Life-events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Life Stressor Checklist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Sleep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Pittsburgh Sleep Evaluation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Exercise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Study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Proforma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Clinical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Head Injury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Brain Injury Screening Questionnaire 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Inflammation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Biomarkers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Cardiovascular/Metabolic Syndrome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Biomarkers*/ECG/History and Examination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Depression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CED-D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Respiratory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Spirometry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/History and Examination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Stress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Salivary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Cortisol/Resilience Questionnaire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Endocrine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Haematology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/Biochemistry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and History &amp; Examination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5950" y="6055440"/>
            <a:ext cx="3074988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* Subject to additional funding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61925" y="380136"/>
            <a:ext cx="12544425" cy="495301"/>
          </a:xfrm>
          <a:prstGeom prst="rect">
            <a:avLst/>
          </a:prstGeom>
          <a:solidFill>
            <a:srgbClr val="00A0E3"/>
          </a:solidFill>
          <a:ln>
            <a:solidFill>
              <a:srgbClr val="00A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A0E3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5" y="261348"/>
            <a:ext cx="2343509" cy="8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4479505" y="-220629"/>
            <a:ext cx="6623050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Factor </a:t>
            </a:r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Assessment</a:t>
            </a:r>
            <a:endParaRPr lang="es-ES" sz="11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075" y="1839759"/>
            <a:ext cx="8387114" cy="458636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2000" dirty="0"/>
              <a:t>Imaging</a:t>
            </a:r>
          </a:p>
          <a:p>
            <a:pPr marL="898525" lvl="1" indent="-441325">
              <a:buFont typeface="Wingdings" panose="05000000000000000000" pitchFamily="2" charset="2"/>
              <a:buChar char="§"/>
              <a:defRPr/>
            </a:pPr>
            <a:r>
              <a:rPr lang="en-GB" sz="2000" dirty="0"/>
              <a:t>fMRI with task, Magnetic Resonance Spectroscopy, Diffusion Tensor Imaging, </a:t>
            </a:r>
            <a:r>
              <a:rPr lang="en-GB" sz="2000" dirty="0" err="1"/>
              <a:t>vMRI</a:t>
            </a:r>
            <a:r>
              <a:rPr lang="en-GB" sz="2000" dirty="0"/>
              <a:t>, WML volume</a:t>
            </a:r>
          </a:p>
          <a:p>
            <a:pPr marL="898525" lvl="1" indent="-441325">
              <a:buFont typeface="Wingdings" panose="05000000000000000000" pitchFamily="2" charset="2"/>
              <a:buChar char="§"/>
              <a:defRPr/>
            </a:pPr>
            <a:r>
              <a:rPr lang="en-GB" sz="2000" dirty="0"/>
              <a:t>Amyloid PET imaging via Alliance (n=300)</a:t>
            </a:r>
          </a:p>
          <a:p>
            <a:pPr>
              <a:defRPr/>
            </a:pPr>
            <a:r>
              <a:rPr lang="en-GB" sz="2000" dirty="0"/>
              <a:t>Cerebrospinal Fluid (40%)</a:t>
            </a:r>
          </a:p>
          <a:p>
            <a:pPr>
              <a:defRPr/>
            </a:pPr>
            <a:r>
              <a:rPr lang="en-GB" sz="2000" dirty="0"/>
              <a:t>Blood (Whole blood and plasma)</a:t>
            </a:r>
          </a:p>
          <a:p>
            <a:pPr>
              <a:defRPr/>
            </a:pPr>
            <a:r>
              <a:rPr lang="en-GB" sz="2000" dirty="0"/>
              <a:t>Saliva</a:t>
            </a:r>
          </a:p>
          <a:p>
            <a:pPr>
              <a:defRPr/>
            </a:pPr>
            <a:r>
              <a:rPr lang="en-GB" sz="2000" dirty="0"/>
              <a:t>Urine</a:t>
            </a:r>
          </a:p>
          <a:p>
            <a:pPr>
              <a:defRPr/>
            </a:pPr>
            <a:r>
              <a:rPr lang="en-GB" sz="2000" dirty="0"/>
              <a:t>Cognition: COGNITO, Four Mountain Test, Supermarket Trolley, Verbal Short Term Memory Binding Paradigm</a:t>
            </a:r>
          </a:p>
          <a:p>
            <a:pPr lvl="1">
              <a:buFont typeface="Arial" pitchFamily="34" charset="0"/>
              <a:buChar char="–"/>
              <a:defRPr/>
            </a:pPr>
            <a:endParaRPr lang="en-GB" sz="1100" dirty="0"/>
          </a:p>
        </p:txBody>
      </p:sp>
      <p:sp>
        <p:nvSpPr>
          <p:cNvPr id="16386" name="AutoShape 2" descr="data:image/jpeg;base64,/9j/4AAQSkZJRgABAQAAAQABAAD/2wCEAAkGBhQSEBQUEhQVFBQVGBcXGBcYGBgUFhYXGBQXGhcXFRoYHCYeGB0jGRcYHy8gIycqLCwsFR4xNTAqNSYrLSkBCQoKDgwOGg8PGiwkHyQuLjAtMiwsLCwvKiwqKSwqLi0sLC4sLCksLDEsKSosKjAvLCwvLCwtLCwpLCwsLCwsLP/AABEIAK0BJAMBIgACEQEDEQH/xAAcAAABBAMBAAAAAAAAAAAAAAAABQYHCAEDBAL/xABMEAACAQIEAgUGCQoFAwMFAAABAgMAEQQFEiEGMQcTIkFRF1NhcYGTFDI1VJGSodHSCBYYI0JzsbPB0xUlUnTwJGK0NEPxY3KCwuH/xAAaAQEAAwEBAQAAAAAAAAAAAAAAAgMEAQUG/8QAMREAAQQABQEFCAMAAwAAAAAAAQACAxEEEiExQVEFEyJhgTJxkaHB0fDxFLHhFUJS/9oADAMBAAIRAxEAPwCcaKKKIiiiiiIooooiKKKKIuCbPIUbQ0gDa+rtvfXoV7cv9LKf/wAgOZrkyXjLCYtymGmEjBdWyuOzcC92UDmRWMfw1G7mWzFw5lG+2vq0QWHqjT6WHJiC3+BuGcXhsuiHXOs4iCiCcK8ELawTYRhXPZB/bPxqInXmefwYdolnkWMzP1cYP7b7bD6Rz8aP8eg1Tr1gDYcBpgbjq1Klgxv3FQTceFMPiXhPHY/ESa0hCx4YQI7l0UzSaZJZ4FXURpZFUavDvrGb8K4vGJhJSrQyTxrhcwXs3MKtrLixtzRgLb2mA8bEUgw5vE0AnDjqSnWBzdV0adWrfcC29cUnGOEWWKIzKJJlR41s3aWS+giwsAbHnam/xNw5jp8HJDqwzIOs0xIkiB4xERFESX5htJ7lJVQdr1ywZPi45sC8UcyTCHCw4hiYjhjCmoyI4JMnWAsbae8je16InfnfE2HwgQ4iQR6yQtwzaiBcgaQe6uTFcd4GNInbEJomDGNhqYOFIDW0g8iRe/Kk3jbIJsTicuMRkRY5ZS8sZUNEGhIDDWCNztyPOkLiDg6TDTYD4GmLaOEYoySQtCcRrmKHUTNZDqa99uXK1ETqxHSLgEKh8QFLBWW6SbhhdbdjvHdzpV/xyHqFn1gQtpIcggHWwVdiL7lgOXfTZznLp5o8qKxzExYqKSXrTH1qoscil5dB0E3I+L40s8ZRTtg3GF19dqi06DpawmQvY3H7Aa+/K9ES3qo1UwP8Kx+rX1mJBbMJFK9YNIwLFrMqnYC2mx+MO61cmZYbNPgpjjGIMivi+rkEqhtKyA4brBqGvUtxdiRYEFWJFiKSXkABJNgNzWrB41JY1kjYMjgMrDkQRcEVGr5vLJmRRsRNHpkUKuqQKznCahhCsf6oMsnbLM1zytavbZdmnUhg2JEqYTA6R1gs2IEp+EawTZjoO99jfvIFiKTdVBao3yzNWfOCj4qTQk86It5ermIiBWEKv6peqs9yTqYqbgbUp8VYbMGxDnDmTSUi+DlHVYklEh644lWI1qUtbZha9gDvRE6Is7had4FcNLGAzoLkqDa2o8gdxte+9duqmxwjlEkMuYM6uOtxTOmpiwZOrSzKLm2+odxsoHICms2HzUpiAExSdZHCUBlR2jkXFAS6XL98NjsFU2Nl8SKUNVc2YZnHBGZJWCICoLG9rswVRt4swHtplYnLMekkxjkxLLHisMYQZAwaBur+E6r7uovJs3K3ZtSQMuxeKw2LAkfEJDNHhoO1frVixqySTPqIDMqgR6r/APst40RSoXtXDJn8C4cYgyDqCFIk3KkOwVTsL7lgPbTWw+GzD4WC3W/+omMjF1OGbCFX6pI0vcSA6P2Qbhrkim/j8lzKXBpHMmJkY4fChVEiaRMs+rEfCAXBc6QpB3Fh3GiKWL1zf4nH13Uah1ujrNG99GrTq8LatqbXHmKkWTAKhmAkxDK6wvokkX4PK2kHUBzAPMcqQoMszFT10kcsk3wLq7rIiuW+G6lRnH7YgsWI52IDXINEUl6qNVR3h4MxEUYlGJMcc+J16HRZ3iIJwrBjJcov7QLX5X1AGkvLZcxlwKSRnESmbCYPQ6yL2ZExBOILanBDNGRuL3AIoiljVWaZWCwuPGPYytL1fXsV0gNC2H0kIm8wCEXBJ6svdeZBtT1oiKKKKIiiiiiIooooiKKKKIimRxt0s4bLJ1hnjmdmQSAxhCLFmFu0w3upp71XL8oz5Th/2yfzZaInt+kbgPMYr6sf9yj9I3AeYxX1Y/7lV0otRFYv9I3AeYxX1Y/7lH6RuA8xivqx/wByq+nBEMoO2rxr1jstaMgHv7+6p5HVdLljZWA/SNwHmMV9WP8AuUfpG4DzGK+rH/cqupQ1kJteoLqsT+kbgPMYr6sf9yj9I3AeYxX1Y/7lVzooisZ+kbgPMYr6sf8Aco/SNwHmMV9WP+5Vc6KIrGfpG4DzGK+rH/co/SNwHmMV9WP+5Vc69rESbAb0RWA8vuWdZ1nwWfrLW19XDrt4atd7eiuj9I3AeYxX1Y/7lV5jgLEAd9bEwTMxCi9tq6ATsuWp6Xp8ywSGQYScSEWL9XDrI8C2u5+mun9I3AeYxX1Y/wC5VfHwhFvHvHhWgqaEUuqxX6RuA8xivqx/3KP0jcB5jFfVj/uVXSsVxFYz9I3AeYxX1Y/7lasP+ULlyLpTDYhVHIKkSgXNzYB/Ek+2q8UURWM/SOwHmMV9WP8AuVj9I7A+YxX1Y/7lV0r1aiKw7flBZe5UnDYhipupKREqbEXUl9jYkbeNKXlywvU9aYMSF7riO5tzt26hjgfhczNqZTouFJ8LhifV3b08+L+EzJBGsAFogb32JUC/Px5/TVwEbSGvOrrr/VilxNPyt4OpTlH5ROBJt1GK+rH+Ouh+nDBwAIMLiUUAaQqRKtiLiwD7bVXxcMRKQikkchzPK/d4VNeHydZsIizKNZRSSdmB0i1zz5WFvRUTkY233vWilNOYyKpKB/KMwPmMV9WP+5R+kbgfMYr6sf8AcqGM/wCFpIQzaGsGte1lAPKx8D3U2zXJIyw0VojeHi2q5HCPFMeY4VcTCrqjFlAewbstY3sSPtopr9A/yLF+8m/mGioKakKiiiiIorBNGqiLNFY1UE0RZquX5RnynD/tk/my1Y2q5flF/KcP+2T+bLRFGcOBZl1AdkEA+s088u4D1vGj3Goh/D9WOZrR0frE0ojm3DboPFriwP21MS4VSpcDtKNK7cr8xfuGwpPiosK1tiy4egPCwTPlc4taar5hQzxph1TGELayEKBcbAKLD186d+F4eXG5dEbaWS5va57+ybeNhUaZ4z/CZDJzLlj6772qWuAVY4TUTs7Ehf8ATyFvTfar55Xsjc5u4I9eCq5WhrGfnCZs3DQZVDBrRqQdtgRzv7aZUqBJGU7gG1Tlxx+owc5A3KqCB/3MCT9tQVKu1+++9HYmPExtextfpWYMSjMJCtci2O1ea2MOyD6611Qt6KKyF2vW7C4cuT3AC5PoroF6BFrSMmu/DQm+pLWAN7n0b11SQxrEvh3+NGV4EySBRcRnYnmRer2xEOAGp8lWXirOyS4pSpPd99dmXZh1RLLu1vZ7aUIVgh1qSGOo21C/K9uXK969LiMPK4QDRqIF7WAubGrWxFmucAqoyB2haaSHHibNqYXub10Oqjfxtt66cmd8APFbSdSkMVYbgkDkfC4posT38+X0VS5paNVZHKyT2StTrY14resWrV6N60kVSrViiiiuIsitkLAMCRcDu8a191ehGbX7q6ET0wnHs/Yjw6pEoYE7X9B1Hw5fRSjxFxcRileJiAqBWsey5sSRYbW3NM3LjpQsCC3MDwt99ehDrQ3+MT2RyJ8a2NcazVbisRw0V7afdbsLmyrjOuAIAa9h4d4p/cN8bBhiHcXJIZeWo7gAC/d31Fscdns23j6KUsE1pEsNvDftCoscJPBJqCfra7Nh2u1G4HySlxDxxLiEeJwAjNq253AAAPqtTT1V25lDZifSRXJJGV51RJebVaImNY2mqzvQP8ixfvJv5hoo6CPkWL95N/MNFVqxSFRRRRF5Y1FvDnD2KiiiAw2iZJVcsY1TVZMTp6yRZmMo1On7K2v308eMc2eEYcLIMPHLLolxBUMIV6tmX43ZUs4VdTAgXrlTi4RtDGG+Eh9H64FUMnWYjqf1SqumQoe01rAKL99ESPhYsyWR3VZB1nV62kWHVqXD2FkS69X1lwbWNrbjnXVm8GM09dJKU6qfFOpKxhIYUgxYikbvcHVGN7mxGwNzXqLpBkcQ2hjj6xsOSXlJQRziexLBBpbVBbkR2179huk49YQrI2HAV+vK/rb6lgbSyj9XbrHPxE77HcWoiX+G5pnwsb4jaWQdYVsAIw5LLFsBfQpC3O5IJqCPyiR/mkP+2X+bLU6cM455YWZzcifEoNgOymJkRAQB3KoHs8ag/wDKBP8Am0H+3T+bLXQibnA+QsJkxEgtFFZr+3a3tpewHSaxnlBA6oEhbbEi+xPia78sxobKmVyFdo3Cg2BsAbbc/HeosjdVjII31/ZpIrS6Nl09lgXvzoPqvLjudzi4+WnG66+J81WWXUigHUSbcu7bf1Us5Dxm0RRV5bXH+o3BPq5UzSlzt41vwoCv2rgC97fZRs7sxNaHda3YdhYGHhTnlmdR4xCpGq6jWDuATsR/CoY4hy/qZ5UAsFcgezwp99HU15TpNgysT/T+hrh6R8BqeSQbkOAfQNNhf1/0rn8UMc5sejaDv0sUMndy5CeaUeX2rzWTWKzL1lm9dmFlKo1u8EeyuO1b1kutu+pNNFcK7spwnWMoN9N7t6q6814hIcrh/wBWltJt+1bvvTg4KzzDQxKsyi51Atz2Y25U1M6yjq3JXtIdwRvbwrYQ5kXg9T9Fha4STEPFVt0Pmk6KMuwA3JP21vxGBaM2YWPhWcGtnv4C9PnIMiONhubEhj2zc7ad71VFG17SSaIV003dUTskvL+P2TAPhiCW5I3gDzv9v0013xF7+J/4TXZxFkbYWdo23seY5H1UmMtqpdex/PNTjaz2m8rsSC9yDaw+24rxjMHpCt3Nf6R3VjDT8+7baveJxhKBDvpJN/XUvDWqs1tcRrFFFVKS99wp4cF8PJirprsGF2GxK2PMA0zr07+jvBa8ZEdhpuwJHOwvYVbEaJrofRZ8TYjJBql2ZVwd25YiQTY6RyJIJBv6rXpxcOcIYRoo+sbrXBYWVraW3JBtvy8aT+Os2lixKFBoUiwa1mYd5vz7zTNxWNaCYPA7C/a2Nv4HvrZKW90A3wnS6+PwXnxNml8Rdvt6aJU/MPENiSukqmsqHYG1tVgf+c67c74TMEqoDqJClSoszezu9njWcR0pyvGyhVBKgDbvsATz2PfSJgc1lkm62aRmfmlyeYPdblYb1XCRm1rXp/d/RaCJyLOlfNdua8LyswZQdF7yMRYIRz1H0CkHOXUyHRsq2A9gqSOHY5cRl+JVu0zEncXDAgE2Pc21RrmWDMf/AMfZXZ9cxaOdfgu4V7iS151Csj0E/IsX7yb+YaKx0EfIsX7yb+YaKwrepCooooiwVvzrGgbbDbl6PVXqiiLx1K+A+gd3Ks9WPAbb+3xr1RRFgLblVdfyh3tmsB8MOn82WrF1XL8oz5Th/wBsn82WiJivxExJPdpCgei2/wBtassyx8RIEUXYkUlLUldGLQIGeRl18xc2sBsf41o7x8ll2tAmuqyykQstoSZxLwlHgYoiz3d7g+gixuPRvW7HcCPLhUmg/WFu0QOdr/8AzXJ0kZ8uKnTqzqSMEcrbncn/AJ4U6ej7iiFMMuHlbTIpJF+RBubA/wBKrMsojrIC7SwPoqXZwwPzFMGHNZcK2lWsRY/ZWjHcQvIHuTd2uaUOPpoXxZaA3UgavAMO4eimxerXyvaS0HRaImNeBIRqVmvNZtWKzLQvZHZFZhbfevArLraiLcNIO52v9lKGMxoIYKezYCkm9Beph5AIC4Ra9sdqlLoczaHRJBI2ltete4tcAH+H21FINOPCxp8EE0TaZ4WGoXsWG/aX1VB0AxDHMJrTjf0VUxoDTn8tSxxdkUWIibUoJS7K1u4bkX9X8Ki7N+G1WHXG6lbXtcXvfw+inZkvSJ8IQxvH+sKMNj8Y6TvUfnEMt11bAHb23q/CsMMGWXxdCsMTZDIaNVxwk2WIqd6zp7Fz42FZkl1HetJNU+5eosUUUVxF6FLPDednDzI4PI73NhptuPRSMhsa9ggNfmOfsqbDlNqL2hzS0qTuPgZ4sPKrdh9Xd8UWU29J5j2VHWNhKH0H+FSBw3nfwuBsMUC2BMbDchtzYg91gaS8+yR5MOkoEQ5hgGAe4JsSO7lW0wB0djfjzHC8yCbund07T/Uy1t6/6UoZZAxePldzp3P2+itGAwQaQBzZeZO3dThyzLjJP1eG0kbMrSEJaw3t3G3KqIY78RW6WQAEeSfOYZouXQJGCNRW5P7Qa4sWB2sQLeyoqzzMuuk1bekDYewUu8X58JAqNvIi9W1xbdT8b000BU8Q+vAPX3rNg4A0ZzurP9BHyLF+8m/mGijoI+RYv3k38w0VjXoKQqKKKIiiiiiIooooiKrl+UZ8pw/7ZP5stWMNQz0y9HGNzDHRy4WJXRYVQkyInaDuSLMQeTCiKBBSjghIsbSL8Udk+2ncnQdmwN+oT30X4q7E6I85VHQQR6X5/rIfHu7W1WRkA2VFwJGiaeRZeJtW+/K1vHvrnlhdsUVjB16jYD0U88u6Is5gbVHBGCfGWE//ALVswHRTncM/Xxwx9ZvuZYW589i1WmRndtaBqN1Tkfncb0rRRxicMyk6gRvb21oqS8d0R51L8eGPc32lhG/sauLyGZt5hPfRfiql2W/Cr23WqYNYp/8AkMzbzCe+i/FR5DM28wnvovxVBdTAop/+QzNvMJ76L8VHkMzbzCe+i/FREwKKf/kMzbzCe+i/FR5DM28wnvovxURMFVvWwXA2770+vIZm3mE99F+KsjoOzbzCe+i/FRE1csx3weZJBvcfRcWNas4AErW3B3Ht7qeJ6Ec2Nv1Cbf8A1ovxUS9CObsbmBL/AL6L8VWmS2ZPNV92M2fnZR9WKf46Dc28wnvovxUeQzNvMJ76L8VVKxMCin/5DM28wnvovxUeQzNvMJ76L8VETAr0Gp++QzNvMJ76L8VHkMzbzCe+i/FREzctzJoXDLf6bUo4riEP+yV2sN73vzv404fIbm3mE99F+KjyG5t5hPfRfiq5s72Nyg6KsxMc7MRqmMXIN77Guxs0soVVAI/aFwfT307fIbmvmE99F+KjyG5t5hPfRfiqAeW3SkWg7pjPIWYsxJJ3Pia1E0/vIbm3mE99F+KjyGZt5hPfRfiqF2pKYugf5Fi/eTfzDRSj0UcPTYHLI4MSoSRXkJAYOLM5I3UkcqKInjRRRREUUUURFFFFEQarb0vcXYyDOMTHDip441ENkSRlUXw8ZNgDYbkn21ZKqr9Nw/zzFeqD/wAaKiJE/P8AzH59ivfP99Z/P3Me/HYr3z/fSC8dtjzpUyrh2WddSjs3Iv3XAvaptY55poUHvawW40F0nj7MPn2K98/30Dj7MPn2K98/31vx3AWJhRWdQdZ0qAbm5Fx9lK+K6JMQI1aNldrDUu62J7gSLGovAZ7RA9VDv4zsUgnj7Mfn2K98/wB9Y/P/ADH59ivfP99cOa5NLhnMcyFT3ekeINcGg1ylaCCLCXfz/wAx+fYr3z/fR+f+Y/PsV75/vpBtWKLqX/z/AMx+fYr3z/fWRx/mPz7Fe+f76b9ZFES/+f8AmPz7Fe+f76Pz+zH59ivfP99JARQm9y21gOXtNe8vy6SdxHEpZieQ/ifAV2lwkDUpU/P7Mfn2K98/30fn9mPz7Fe+f76fPD3REnV68SdTLuyqbLbwvzNOSPo4wfV6jELAm3Pf2g1kfjcMwav5rQXqVV3pJprSf8UR/n9mHz3Fe+k++gcfZh8+xXvn++nzmvRTExYwtout1Um/a8CfCo94g4YmwbASqLNyYbqfRfx9FaWuY8Wwg/nRGTtea2K6Dx9mPz7Fe+f76x+f+Y/PsV75/vpG03F+8fwrTXVcl/8AP/Mfn2K98/30fn/mPz7Fe+f76QKKIl/8/wDMfn2K98/316Xj3Mfn2K99J99N8UtcL5KcTiI4b6Q57RPco3NvTzp5lcJoWU8MixOZ4mLrDmGJhjJAVnkkYuR8bQAb2p8cPZg0KuXxGLnKrfVLK1ri1rKDteu+LIoIupisxRFsib7gAksT4nlWqbGQS68Mrqsit8UAACxvy2J2Nr72r56bHTYnMIAco3rpe69ONmEiaz+Rdu+A+6RMtfGNmWK/6jEvDGyaI2mkVSZLH/V8UC/0iujPYpZGtHjsXhGF9QMsrBr2sQNWwBuLClrMMDr1BLKWft+OhRa97eI/hW7AYlJ21KUk0My3uHtZdO3gdu/nuajLjZmnvWXlAF31r4b2qYhhyxrZNXOJrKdQBt8elKHeIc9zTCy6Hx2JZWF43E0mmRfEb+yx8KR/z/zH59ivfP8AfUp8b5H8Jw8sOlTJBd4306Nge0CfSGtblcVCD17OExH8iIP55VM8XdSFnqPcdlbvo6xby5Vg3kdndolLMxLMx33JO5rFaujD5HwX7lf60VqVKdVFNjjvPHghjSFzHNPIsaOEMpRRdpJNAViwCKRyPxhSCOkNxEs/Z/8ASozQuer/AOp+ENC6X0kq2sabGwHM2saIpFopiPxvLC07OizIHIQRPqIK5fHiCqWTtoT1nbvfcbW2rc3GsnWRgRglwi6esXqyz4tIQ4ZVLWs1/stfeiJ60Uxx0guFBaAAsBa0hZQfhJgdpCUGlAw1A+Gxsa7MPxDPiTIkaCHqlhdnLq7doBzGFtpIZVddWoWDKfEAidlVc6Zvl3FE9wg+n4NFarG8OZ18Kw6y6QpJZSoJbSVNiuqwDW8RcHuJqvvSjhRLxJLExsrvhlPtw8Qro3XHGha2dHvR2uITr8SpOrdFJsDbvPrNSJPl8GHQBFSNWJuNgNQG9r8+/wCivEmaNFHMqqF6iO6eBAUWB9g7vCmdmGatjMNh5NxeYalU9q1rE+I3Jry8K2fHS582WMGqB12tZsa3uBleLJAN8C9Qn80KOqlUBVSCO+50BiR4WuLeuubB8Riydi2ssthe1wA1ye7nSfjsQ8JKrcK0dlt3ABVJ9mikfMszEMEJI360uO7ZbAn7bV52Fwn8mfuJDbbNWfef7XsYnDjD4D+SwDM7JVfNdXHPCLZkqmJ1DRFhYjYmy9m5359/jUR4nLnws7wTqAbaT3i5HZYVNvDWeLiW7BVJVuJB+yyXJLD03tvTU6QstjxcM2JClZYgpvfZ49WnceIv9lbsJPNhp/4s4rLsf69DwqO4bLCcRDZb/wBgdxf+qJnWxI8K8V6evNeuVQivcbWN68gU4eCeHPhmLWNr9WAWcj/SvMX9NRJDRZ4RbOD+D3xrkklIUuXe19gL2XuvUtcN8KYfBMGgEhYpqZ23t4Ke7ci21aVddCQYWPqoyLW5aj33bvFt6Xc5zzD4SNevYKuwUjc8rg7c6+exOMmneI4QaPAqyOb/AGt8+Dbh4bxFZjsL26bbrrmk3vK2guQFUb35c/Rew9tcOUxCArG82oliQpuT2iSFty77U0cZ0p4e0wUglReE6bi/Pl+zvXPl/Srh5pFbEx6XSxVhexI7jbc70/43GMicwVR4BHTSvj1WGN2FLg57X6Xr53/SfOPS7hlbQocrbazE9kL6NyDWOI8FFNCYsQFVG7K3G9yuxHhbv8K45cSmNgWfDtyJYi9gWCkkgeO1qTUZ8TN2rksRe3cORP0VizzNytcaMfxH3XtYXsvCztMzXeE6ny+yiXibh9sDijEx1DYg8tSmkjFKNR0/F7qnTijhSDFoiMHMvVsI5ORuouFPjcG9Q2mC7M0Ti0ke6+Nwe0Po/hX1WDnGJZpoeR5/my8SQGM66jg9RdX90kmsVk0CrUXuCPUwHjS9l+PfCY1ZI1VytuypurDTvY7nleknBRA6yb2VSdhfc7CpR4K4Z05azaV66cEqzLcqpHZ38Nr+2p52saC7kj7LPM8NGqd/COffDMOshjKhiVsTrPZO47tr77+FJPE/BxlkOMglMeIRbqABZwL29RN7Vo6MNS4I6iDolljtyIBtf7aV8biZ0luvVmDT2hfS+oXN78jsB9FeJFh3MxjhhyBtd7VyFVJPTKfxdJlrnOJxE0gS9jHocLd7Na11v8XUe/xp58GcIrgQe2db21+iwOx5gd+5pg8EZ865hJpUushCXYgBAzatT7WLWuKkhc2XXvqBJIDFSFJBFyDyPq9Fej2oyaZvdQtAbWu1ny93zVMb2Yd/iPTT85SdxNxnHg2CuDKzqdwbmwGwsfHe+3dUH4iRXaRtkFyVQctzyHqFSvn+SibNMOXY2A1abXHYudPtpicdZIMPjCFFkezC1gN+dgOW9Tw2Hjw8QawakAnz81ojxJmfbiST8qOysf0YfI+B/cr/AForPRiP8nwX7lf60VYtadGmsGMeAr1RRFpndEUs1lVQSSbAKFG5PgABTdw/G2HLNeyRqzKHa6ltMWHcFUK6tzOotzuBa+oU4sXhFlRo3GpHVlYdxVhYg+w0ifmPh7NcysW13LOWJ1xxRm+rY9iFBv4Hxoi7P8cw+sprBYC5XSxO6h9NtPxtJDaPjWINq1R8U4QjUJl09X1hNmAWMMy3a47PaRxY2N0IA2rQOBcKAwCsupFQ2Y37KKgbUbtfQoU72IG4NzXk8A4UgKysyhZFClzYCRy7Wtv8Y3AvYEAgXANES1gsYkqaozcXK8ipDKbFWUgFSD3EA1X/AI7wHW8UOAbaTh2Y/wD2wxHb7Kn7LstWFNCcrk8gCSeZOkAfQKhXOMD1nFWK8VSFgO8nqYAK6C1tl2yqmJDDW6UuKjJFhcTMxDKyKi78lN1It3Wveo/6OMx/6yOLme2m/IjmCfaDUlcSZd8IwjwXsWVtPh2WBIv37kH6aaOVZTBlLL1za5GUHUAeye7SO+9YeynZoHRsIzHN79hSrx0uYh0jdw2q/PenXnWdphiDOEAZhDGO4692Zr7WF7H202Ok+LRhoZItwGax5gKwuR6r8vVTJ4wx8+Jl6xiSlyEB5L3kfwp18KZgrYNYcZ8VWFgf9FjsfaRV+E7LMDgR7Quz1vp9PVMVjXuYHH2dPD0r81Sb0U4oPiZI2LduI7g731qb1IvwEpBiFlQEaCviApBc/bb6Ka2RcAmDE9fFKBBdhqvuAGBttzFha9P/ABWKBWRNwuhzITuLFbWB7hevJ7UcG4iMtNnSx0o6L0cHNI/Dysbo0i7r4qsj8/VXitkwGo25XNvVfatde6VnC68CyjWWF+wQPQx5VNXA+VdVlSMpVJGBkJ21SA30q3fbuqDV5VPWVYdJcCjQhnAigUEbjbZht3htjXl9rSEQBo01Frb2fG12IBcdv19V3YjHAvEUQqgRnG2w7BBtbkAR9tQbxFxHLi5SzsdN+yt9lHgBU75ZiYViMEj/AByw3uNO249RqLcX0UYk4kogUpu2u+1vvtVHZEjWte0miOuljrZ+an2s0MmaS2gBQOuut/FNbh/LFnmWNiRqIAPrNqdPEvR9HhsKzrIzSpp1C1lIYnl391bIoIcqk/WWml1HUO7q7dl18Dfup98N4mPMUcuF6skW9Pa+L6wRz9NfQyFkMXeP2As1vqdF83JNK6Rvd7H4FIPRNiiuHMbMAWfVGpNrgc/YeXtp9RSxpMFBGpFICiwOlvHv2tUNceZJJhMUrJqUH4hG24PIfZXvD4jFwSJiDfXa7E72BN7t6/6158/ZMWLkMjSaIG2x6FbWYyWOPK0gWSdfmFKOc5kqgJG1yGJLAEEEbWG/r5VHHStCseMilj26yIFiNrnkSfSQafWV43DY4daHEbHVrT9rUCO0o7xa9R30oZtHLidEXKMBPR2eRH01g7OglimdnBFDXoTYrXleti5sK6CKODcXfUac+qZLc6xWTWK9hYF14VS3ZBtqZVPt8ashlODMMMUbqt0VFBQDcDs3INza1VrwslmB8CDb1GrG4F3kJkLAIypoW3NQAwYW3sCb+mvG7Yc7u2ji/wAr5q6CFsjiXnYbdddkjy51ho8R1EToHJdmXZRrtuHbkrbffavUS4aeORcM0YcMAXtqAJ3HPnuaYGZ8Nac2dLswZtYNtWoPvuR3b867eMMsfANFiMMxCi2ra/auSL+Ir3I4GtjY5ryDuD/6rr1XgPYDJk69ePsljL+CHwuLlcHXG40lVIU3JBuNXLSQDTsZFKCzhtNrnY2K8w3p2+2opzfpGlnj6tOzewJAte9r+kU4smyHEx4ayAJK6qWfUbsL8rnsrYbnvqZifNlzvAI6bE+v0UJWlgzP50HWk9MFLGZmIZGawU2I1ICOdxut/Gml0nZaMRhDMAA+HbtAjtAMbEX7997+uvXR3wy64iSaU3GogkDZv+6/gP4muzpNVMNl8ipe87qDc3v2tW3eBYHnXhTVD2gyNhJNUb4H61XrYVsZw7r3BBbXU7+iknox+R8D+5X+tFY6MPkfA/uV/rRXrq5OqiiiiIooooiKKKKIiq1dJeePhOJMRMnMCEEeKnDRXH/PCrKmqr9Np/zzFeqH/wAaKi4QCKKXj0tq/YRCuoWuTexsLd3/ADal9OHRi8THNNZo1QaVH7V1vc+pjUGYaIswA5n7qm/hLMDhsDG0j8lYr6UB2tUXseyBwwrAHHTQdf0vOnYyORjnuNe9IXSWkWFiw4jVbszvp37wNV/bal3L+HYsbhIJUJAY3cDcltNrfSKYHGmZnF/riLCM6APXvc+ml7o5z94Jo4G+JIAyX7ntuD6DvVkoxkUHhf4gL9++n50QRxFoJHX0SlmnED5ZH1RUSJvsdgQbi1vX4+NJPFXSiJsKEhFi62c2sVv3C3Pv+mvHS/BIXjY/F35dx5m/tNRqTVbmxyls7mNzEA2OpGpVuGYRHlzGrOl+axesV607XrzUltXtOVPPo840OEcxSMRC51bX7LeIt40yga3MQbEXDd/h7K45jXtLXCwVFwsUp0x+e5ezmUzAA3uB3tpG/r9FIebdJUWGjRcKwmezdrdQovcAj1GomediLE7V4FZI+z8PGQQCfebH9K+TETzMEcr7AritvPddeKx7zTF37TOTt6zyFSH0T4kxSyRt+0odAeV1O/tF6jKNiCCNiDsfTT2yTOuswaxxnTioXMquebAtYoO8nfl6K3mNszXRnnRYZyWtFcfJP3pCwAlwasN2WQMx7xfx9tb4JoMSrRbFjGoe2xsVHL1GkPJuPlxKmOWOzXAcX2IvZmA9B3tTKjxrYTHu1zpVyt/+0/8A8FdwuFdFhxG81qaI2o66+5ee+5pCK1AukncSRdRipI4mOlGKhgeewpIke9iTc70oZ7MGkJHeSfppLNdl0cRa9WIeEE70vUtr7V4ooqpWLK1MHRZxQ0yGGQAmBBoPeV5AH1G1Q+KUMoziTDTLLESGU39BHeD4g1VNGJYyw8qt7b23CsVisuVbOFFiLXtuFt8U+imvxbkxXCWszBLsUuVDDfmCe64pyZDxPFjcMGjaxK7jmUcAEhj7PCunGQh4WSQjQRpYk3I1d4Pd3bi/Ovn8L2hPgpAyXYHUHpxXxUJcGJyXx2T9eVAOT5V12JCxA3vcKOdgN9+W1TpDg7qqWubbj9m48L923KkfJciw+Excqx7tI1rtyUWFk353N9x6KXXcjtbBixVNRuNQa3d6N/RWvHdptdTITQGt9Tx8FoPZszy0yN3oe4cnlbMHAIggvpTSxYnla4sNV9u82qIulXipMRMsMJBjhuSQdi/r3vYfxNOTpE4sEOGkw4e8stx1a2IiUm7XN+ZHIemoedSNjz/5anZ2FcXHEzauP15Vs2VlQx1lb05Ktp0YfI+C/cr/AFoo6L/kfBfuV/rRXtKlOqiiiiIooooiKKKKIg1Vfpu+XMV6oP8AxoqtRTK4g6JcBjcS+InSQyvp1ESMo7KBBYDlsooiq9k5/XxgEC7AXOw323+mpLwSthopjJiIP1QCKjOHvtcgC/p+kVI3kGyvzcvvWo8g+V+bl961XxzujFNWafDib2tlB2EzXDlZ4pnOmRg4ZVvYqpsLekkCk7C8QacVFKQSsWkADYkLVgvINlfm5fetR5Bsr83L71qOnc5SEDRfn+lCfF3HC4tkCxsI1B2JFyx7zbu+6mcTVnfINlfm5fetR5Bsr83L71qpvQAbBWMYGCgqxXrFWe8g2V+bl961HkGyvzcvvWrimqw1kGrO+QbK/Ny+9ajyDZX5uX3rURVmlAsCO/n668KtWc8g2V+bl961HkGyvzcvvWoirG3OuvKpdMqEsUFxdh3VZHyDZX5uX3rUeQbK/Ny+9apNOUgrhFilA+J6qDEwzJKrpJ23Cm5TtbhvDxpNzjNBLKWAOk8/Ft++rFeQfK/Ny+9ajyDZX5uX3rVa6ZxBbwTaqbCGkO3NUqyyOCSQNq8E1Z3yDZX5uX3rUeQbK/Ny+9aqFcqw0VZ7yDZX5uX3rUeQbK/Ny+9aiKsNelb7as55Bsr83L71qPINlfm5fetRFXzh3iOTByloiCGFmRvisPA/fT4TpfjELlYCsrWGgWaIW2DC+4IF9qkvyDZX5uX3rUeQjK/Nze+aqZIIpSC9oJCk1zmghpIvdRHlvSowv8JiE3OzX0uoPgbb+2vOa9JWoN8Fh6kn/wBxm1lB/wBgtYHfnvUveQfK/Ny+9ajyDZX5uX3rUOHiL8+UX+cbKTJpWtyBxrparVJP2mPxif2je/rrQWvVnPINlfm5fetWPINlfm5fetVyrS50YfI+B/cr/Wil3Jspjw2HjgiBEcShVBNzYeJ76KIv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9" name="AutoShape 5" descr="data:image/jpeg;base64,/9j/4AAQSkZJRgABAQAAAQABAAD/2wCEAAkGBxISEhUUEhQWFRUWFhcYGBcYGBoaFxsaFxUYHRkbFxgYHCghGxwlHBgbIjEkJykrLi4uGiE0ODMsNygtLisBCgoKDg0OGxAQGy8mICQsLDQsLDQsLCwvLywsLCwsLCwsLCwsLCwsLCwsLCwsLCwsLCwsLCwsLCwsLCwsLCwsLP/AABEIAL0BCwMBEQACEQEDEQH/xAAbAAEAAgMBAQAAAAAAAAAAAAAABAUBAwYCB//EAEUQAAIBAgQDBgQCBwUHBAMAAAECEQADBBIhMQVBUQYTImFxgTJCkaFysRQjUmLB0fAzgpKi8QckQ1NjsuEVc8LSFjSj/8QAGgEBAAMBAQEAAAAAAAAAAAAAAAMEBQIBBv/EADQRAAICAQMCBAQFBQADAQEAAAABAgMRBBIhMUETIlFhBXGB8DKRocHRFCNCseEzUvFDFf/aAAwDAQACEQMRAD8A+G0AoBQCgFAKAUAoBQCgFAKAUAoDZass3wgn0BP5V0k30R42eDXh6YrwCgMigPdy2VJBEEbiummuvYMW7TNMAnKJMchIEny1FeYYNdeAUAoBQCgFAKAUAoBQCgFAKAUAoBQCgFAKAUAoBQGRQF3guDgYd8TekJ8NpRoXY6Az+yD9YPSnJFK1b9kTZ2Q4MuJuN3k5EAmDBJOwn2J9q7hDcLbNiySO1nC7SEmwqolsrbY5mJe4wzELM/CuWfxV5KOODymba83c5llivHnuTHR9mMSVRxMKTr7gfwn6VvfDJxVLTWcMeDGzqRe0PDe7OcbM2vSSJ08jr9Kpa7SqtKcej6ktkIwSwylis0iAFerLBc8Q4KbdkOR4gSG6fEV0+laFlFa025fiT5OVLJ0+D7PB0ZWOU3jazNuQERdE/eZ82vIAaEkCqmqunCLcV1xn6I4tlJvcuxdW+z+Hw092sZhDEnMSDA58tz9aj+G2O1NtFSFtk87jjON8DVVZ0UglgAJ0zFiGCjpO3pU9lSXKNCvzQ9yFx/hq2yWTQBoZf2fr/Worq/T4W6P1JrK1tUkUlVCEUAoBQCgFAKAUAoBQCgFAKAUAoBQCgFAKAUB03ZPGWlW4jIGZ+RAMqBqFncjfLz5airmkjCT2y6nmxyawbe1OJLWLKjRUMADaMsL9vzq58R00a4KUOh09N4bckWnY1ltYVmHxMWY+0gD/ACn/ABVVoqzDcRWVOXJvxlm26d048MnUaHOdC3qS0+pNWatDCabl1LENO+xW9qsJbuJ3iaMiJHmoABB9P4Va1uhXgb11RUposqb3dDXwiyD3hGzpaf0MkMPrNc1vmVkV+JJ/XudSk42Q57lqmCm0WYSFYQfQSCPTNOvSp8wurcJdWdX2L+oi0+MHP3MCq3C+hVpDrA0LbEDkCdulUNRo/CmmlxJff5l2MY+JnsyRa4eoYkLpkn/Cw1+4M+Rq1p6K4S2yXVEllcFLHqTe0AZ7Vu0vxX7sj0JzGfcg/Ws7VvD2+5SlFRbXdE6/daJQyIYg+sQQfcVJGDsjhrsTRcEtrIOHvuRclzrcDDWdraf6V7pYOEuI8Z/Ymrrhl8dzdhcO1wrnOivm8tDM/eurrIqOMdzi2EIxaiV/ba+lv9Ug8VyHdvIaKo/wyfOs2V0pLBSg54wzRc7Nh0m0CpCWwAdczlcz+m+gG0etdeDhPczvjOMlbwXhQus6vKwpA5ePYAyDABmeekaTI9q087E5R7Hks44MX+B3FVyYm3OcdII5jfQg/XpUy0adXiJ59V9/Q8ckngqjVE6EUBigFAKAUAoBQCgFAKAUAoDNAWbYYXLStbXxL4WAG+u/rr/UVf8A6bfSrYduqJGk4rBXPbI3BHqKpSi4vDIzxXIPdtyCCDBBkGvU2nlHqeDq7dxbqZGHxoHBjzg+4b+FfQ1zjqU4S7rJd3q1bWeuyMhrlt9rZLEeUGR7x/mqrpm61Ol9U+pUlNwi4984Rb3vExXmQQOeqjy8yv2q7BNItZxh+wOBLqNJU8id1YT+Rq/VfBwan95OLJKUXg9cN4a1kLbVQy5W8U6iXYiR7D6GsCU50T8OPRfuUZ0KVbtb5XRFzxC4q2Mq66BR1O0k+fLyM8jXtELHfmRT09Lnam+hQphBcYQIzLBHnzHof5VqzsW1p/4v9DQs3VQl6xf5o8qpt3Aj9CJ9Yn8hU064WVqSPfEdsdyPV0qb0gytpWRfJrmQyPOGisyWlVrU324fz7HVmXDxO/czwxGNtJ1GVV+6j/41aojHZEqWTzJPuV2BwbMwA/Zny8N1rYn1EfSotNfFPEvT/TwT/wBS4xL3DgALy0WfINrt9vaqVkPEm9vQ6U5TR8/4viTdxDs3N4A6KDCj2AArMfMvqc9j6Lbvtr3cZlVgs7BmKgM3QKCSfIGtbU6dRqfBRlLzmu1hLdu2GIZ2bRAfjusxLSR8pcyY0yqJPOsynUzrjtRw7pyntXbqUXH8SuFsGwrB79+XvONgH1MfiGg8pPzCuVbJRcc8E1WbZ7/8V09yi7P8FOJcywS2gl3OwGugnnofSKgsnsj0LMpbSyxGFs3imEwagqpLXMQw103OaNEA+piPPyDljMuvocZ2+aX5HNYm2FdlDBgCQGGxg7jyNSEqeTVQ9FAKAUAoBQCgFAKAzQG/EYR7YUsIDqGU8iDUkoOOM9wSOEY7un1+FtGH5H2/nVnRal0Wez6nseqLzG2ReBUgZo8LfkQelbV1EbU4v6MtOuMovHU5a4hBIIgjQivmpRcXhlQ8iuQdV2etFmsdFtXCekG40ferVVsoSjJE9fDTJzW8r3WQSbhUMZACoiydT1YLp5VM7lCzxJ9yXwGro2SXlLDCrlIIEkEM3M6GWK8wdp961q82Rw+z/Q8v5XBZ28Yvp8P/AGKD9wa78GXYrRrljJovYxdpj03MMxj6x9a4s0cmk/c5lW5YRq74OgWep/M/+KllS1h4OIPw5ERl8d2CR4AQR1C24I5TJNQPPKfp+x3K3dHky+FLKHZixke3iiu1e9rSJq74RW1cGpLJyXTEENbM9TMfkoqaqvElnue2ThlJe54wlxyAgPhUkffNr9VrxRjWvk3/ACiBQrTyy7wKLay6dfcjOwnyE3G9ctYmprcniJSsjmRDuBrj3uUOAp5DIFJk/iZpr3StUZ3clqlqCWSnwXYi5euM1x1tgsSVALOAxkBtlUwQYJnyrB1evjXN7Vn7/NkN+pVa4WTosalqyuVH7x2LCOoXV5jl8pjm0dQNjT/E7dXHbOGMkOnU7pZmsIrcRxVVd71yT3VuEQ/M1wnP9TCHymur9N4eZLpwWJ0teWJx2EweIxl4x43clmY6ATzJ5DyrPcklydynGqPJ02O4ZlRMBhjnusQ108gCASzH5RIXTeFHNtfFa9uX0IoWbvO+nY2g2cN/u1lszILl3EOIg93aaFY/iygKNp11JpSm5730wTZziRwJrs7MUAoBQCgFAKAUAoDIoDoeG9kMRet5xlUESoJJJkAjVAQuh5kHSvN2XghnfGLwy1wWBi0LOJUaag75ZG48xMEdAD0rcqgp1KMlnBZUcxzFHMcQ4Vcsk5gCBzBkeR9CNRWVbTOt4ZyotrJacA4sCFs3FnX9W43H7p6r+XnWhoNbJSVcuURtSTzFnYcQ7KWcSoYyjwIdfTQMDuPofOvdZXCcs9zHhrLYSafPPQ5fGdgMWv8AZ5Lo5ZWCt7q5H2msqcdpbh8Tok8Phk/hfD79hAr2nVwGBzCN2kEdRtqNJkb1oaatSimaen1FTw9yLPDOLSFXVbgMyrbGTtJBEeo/jUlukd/EexJbe7eEe8BewOJ8Nl2w94bJMGRyAJIMRspB8qh0upsrntlz7FP+ovqeGsxNWPVicrwLi6Svwup2YD10jlNfR6eWeexb01q+noaMNhQylW1IJI/j/P8A0FWJ2Y6EWosecxI5w+RoBMAyOW+hBrxWKSOa7VqIZ7o2WvCbgZtGQAdSAjCT5/BVa2G5rH1OZ1TksRRc2ihtt4gdCdP66xVO+yNflXdlV/DdXnJ5t21KEToWEn8JH86s+Ko2fJEs9Lens/y7EWzZUZsp0z/bu4/OKilJSz7kS09+cSJOaCCToASeuyt+St9aq2QjnKOJxth1RIwVnKgEeLUtO2YkkyemYn2BrPnBqOWVv6jz4Zji182MO5EzByjmWcxt1LMJ9Y5CqsqIfiksvsTUXRtngquH8IZSI1ZUW2Dpotsy8SIGa7mEwfCjESSAUnsaZdd8Ua8Zwh7uZH1mRmHPpofOPpWm9XXLT7H1LLsr2totcPaFtTYwoW1sDcbXmQ2UfOyxz0mehFY6o8Tlc4MmWG98ufRHLcW7SJYD2MCIBJFzEMZu3G+YhuWs6+ekc4VU28y/ItV0yk1Oz8vQp7P6rCO5+LEOLa9e7tkNcPu+QexqdPCJ2stETh3C7l+cgGVRLOxyoo6sx0FRzsjBcnRMxPDrYRlsrdvOoDPdAy21XqqwWIM/ESPSuIyk3mWEvTueclNFTHpigFAKAUAoBQGQaAtMN2gxKBVVxCgASiGANtWUmuXFZycOuL6o67g9+/fAfEIuUgMt1YK9PGEPhOvOPSrtF8orB3TfCOa0+fvoSLvC1YZHWANBpsvl1XXltv6XLbYzhgnhJQTx3I2I7BqsPYvFWBkK4BBO+jKQfbKaz4pwmmjK/rcT2uJe4R71oqDqgBBP0y+h3q7Y98ntPLaaZbpJ8subd4P/AFBqu4NdUYtkMGpsOraA+x0++xqauOCvDUSi8IgY3hc6EQen8q09PYotZNGrWXLjByPaTs4wHfWviXVh1A+Zf3hzFVfiNCz41b/Y1dPbZPicTdgGuXFR7gbMVMgggnkfqK0dNf4mlVscNrqaLtpVay+SyxU22B1nflPkdNJ/jPlPem1VWojujLhdfb5mfKxzeIrJoxGMDqIUhgd9I8+dUpa3w7njlGjo/hzinKPf1Khr4PxTE6Dbf614/jDx5YFj+kk+r/I3ZtEAYy8+gG+3PlWNbOdtrfQvLdhJs2hbplFkJvqdzAj6mK9epthW4S5yRuOLfEfUgI17vTbQiRr5R1PrIqKN9nqeysbecErE4m7aMsZGonkSRsOe0jauVq7N3J5JwnxJE/B9qDHwB4gHzB9p5H6nrSzVszL/AIdp7eV7kp8eL9y0Lv6pVJuGSfE4EW9wIAOZuckCvI6uMsJme/hL0sJOh7s/bL/AW1LeFlKwAIM6jaecCIHnmOvgDRWXxk8IzLqtRty1j1ZqxQZmi3ImQpET+887aDQeeuoqWGEsEEbpQXmNGPsoiZm8Fu0h18hED+XrtrJu6a+FSl65J9NqZeJhctnzXA8NUr3+IJt2CxCgR3lwjdbQPSYLnQeZ0qhOWXwbUpvO2PX/AEMt3G3gttAqqIVR8Fq2ObMdgNSWO5mvG1Bcnrkork7/AIbwS01pFQHuV8SswjOf+YEPxE8nfQfKp+KqslJvJn2a5Rnt7+n8mnjCi5/ulrMXeO8MkC1bEeJ9ZkjZTvOsaCpqaW2WI6jy7pcenuUPbQ2Ldu3hMOASr53ABLSFgSeZOYz6DakapwtbmS1ycllo401MSmKAUAoBQGaAV6BXgLPs/wAXOGu58uYEZSJIMEg6Ec9K9Tw8jh9UfR+F8Qs4pZtvJGpU6Op6wPzH3qZyS5yQubTxgsbN4rp/p7rz/uwfKp4tNGddB7m8m8XliWDD95Abqb8wo7xI5ysDrSM/DK0lLHlw/rgkYWwjiUZGHVWBH8xXNlyl0M26c08NPJ6xdtlGiM3oDPLqKpyunHnJe0cKZNObSfuUWLxCr8Zvg9GNtR7Ga8lqNXJeRpH01MLJLFez5rJAbioU+HubfRmbvH9p2+lVJaSc3m6xv26Isf0Sl/5bG/ZcIq8bx8hpF17rxGigD8tKtVYpi4V8J9iRafTwSUYFa+LutqxKgzpM7711XCSy89SeNeexKwZbu5IMFiA3KQBP5j61q/DtNC/dFPlfuWarIx4ZX44kXMg3aSOUmNvWdPcVxqdNKFqgu/Qr36iMGydgbgZbTDkhn6R/D71LRpt0Iz9zquzcoyX1LzBGdfb0gCPuPtUt2je5/Ig1FrUsFHi8OM1y411rCksDmVpaGbJ3cRmUqo2JMg183ZdOM3GKzz2/crw1cZcKS4F7BXLhSwhzd2oNwk7O4DMzeSrA/unnUspKLWeCSFqabZ1/CuEpaUQJyiJPM+fvXKrb80iKeo7IjY5reblO885BXWegzIf7wqKOnZLWm0RLt02hnQDpvEhiJE7ftD25zp44qHB5ZR4nDf8ABZ8P42txTlEkiGjcRyAOuXz166Ga9cJf4PP6MyLNAm2pfT0KTtLiu+uDvg4w6tFmwJF3EPsIWJW3yzEbbSSYmWMcFXT0eDnnzd32ihZ4ELz5sQpussIyo2TD2FX/AIVvKCzsswQumZoJmTUN05R/ySXqJ6iUY+R4Xvy37+yOgw/Zy2DlIUWQ2YWEByuRs14nxXTtp8I896oVatTlhdu7/YqT1UlHh+b19Pl6FtfvZQW3HNpjU6aHmenLppFTucrPKnh9ipVQ7OYy83p/0rsHw9CjWsOjWyzauYLNPxXGMknQsBMEk7AAmpdPq56aTd3L9F9/6LTU1LdbLPsuxBOFw2Ha+lhWxGLcMPBugZYAa58NsczqCal1eslfa7ZrZH77FhTseJTe2K/U4rivYy7Ztd4HW4VBNwKDlUAT8W2gmZy8ozVxVrIWS2r8y/Vqo2SwjmDVstGKAUAoC14HhrVwstwGYBWDHOD+c+gNX9FRC5tS7ILkurPCbI8LKDvrsfLWdCARW0vh1Ma3FrL9SaMU+CEOytxgSjTBO4IEbr4vMEV85qanRY4vocuCTxkq8Vwm9bEtbbL+0BK/UaVCcSW14Zt4U+HUE3Wvq4PgNrLAHOZM/SvHk8aZ0mD4ti1BNtlxdoDWdLoHRgPF+YqWOYcoinTGZdcD7TWbzZfFauD5TP8AlYRPofYGp1NTWM4M3U6Zwjnqi5xfESupYMI+YAn/ABaH7DauJVYWWzPo0VlzzXle5Q4nidxyP0dMgn4g5yefhmQZ3GlQYjLoj6rSaHbHFrUvouCuxeEvFwbjm5bO+uUgn05dP6NSqua6dDQhBR4jwj0eD2CDA3HUyPrVuGh38na54ZWsmU5AADMaQB5amqdlPgyakugWIrJX8SxD2mKkawDPKCJBEb11bGVctkupXnrP/UscGwXI0+F2VT6XLSkfR1NauinGq6Morrx9Gv5KtlkvxErj2HzJauIJdHXQbnxAQPcirvxSt7FL/wBWn9CtHUb3hljxPhaWUttbEAs4Y6xmLSPKNwOoWedV/hFkbd9b+aJKdXsm65Pqa+HP4gOrZfcSP51q2Vtom1F0ZpNPkpzZxWLvq15z3XfBVNxsqHxxltKfiMaeEetfEYqrt2xXOe3z7mc7KasqK59v3Op7NcHV7l6+jM5uXWhsuUAK8nLJkwxXpPdkbV3hvLa4OZalx/EsfU6DiWVFNtCAV0J+VTlkAnyUZj0USdxPit/Iiq1Db3diBw/hYaWZYGsA7gSIBB2YItsHo0jlXM7MLJeeuxwjke0z95eKIpCpsOvViBqOg8tedQxnF8s0aW3HMupDwN8KYuMF1mSCeXMbn7VDYtzzElbWOTsOEYkvG/iWVbTORqJWDmG+h310qjdOcF1M/VuKhmKX7Fh+nJb8NpS9wDKtuzusbAsultRMnNG5gEk17Cx2R8/HzPmfClvcpPy+r/ZE4XHIllzsRIRGLTpoMzRmP72kdTUSgt2c/VnD2vjPBGv4FiM+IFu9eX+zs69xaPKdJZv3o9AK6s1MEtqbXv3LdU8eWvhevc28Ps3iD+kMmVtBbtplU841JLbeXM7ajiEISxtTz6tklzjjEOp4xeOVLeZMiWidHbRWJO6KozXJOx0nkTvUt1U5zzLLf33KMoSc8TzJ+np9ewKBbbXbx+BS2Y24ZVAkxnLOp8j9KhnzJVxOa9W1aq4Lrwuc/wCj45xvE2rl0tZQ20IEKcvIamFAA9hW9CMoxSl1PqIppckCuz0UAoC/4CiOwJHiRSIBAzA6CZ0O5BGkyNa1NK1jxI9Y9V6p/fJ6/wAO70OnXCKyBixy+Sy3vJABnfXlWxdqL/w0xzx1bwv5O/FSeF1MJfZGRrQJUHKwYDNkO6yDowIgajUetVdXprL64p43EOompeWXEu3v9S8wN5n1TOAeTqw9YYgj7v7VjRnBPDMy1tcMr+J9mcLdMshttza0QPqplfpXs6HLmJLTbP1/MosX2NKmcPf8Xyhxkb+66mCaidM11LKua/H+h64biuIK5s3Lxsk8zbDu34WC6wOZYcqqamvo5Rzj6B1V3Ppn6kzEW8rqDmdMvxtBIOxJHIbbknz6SbrZpOZr6SpVRxhImW8MUMiIPLkdKs1xZ3KwkhA48j/UH+tfWtGv0ZVndtIT4bI0N8LfCfPkD66ieo8zV+uSrxnoRS1qayuppv4FHYSSOUj7TI0/h7RXes0cbUpv6+6IY/EXnYu5VcT4Dda3kjM1v+zbm6fsn94cvtvWHKcL69ucyj091/wl2SxkrcGhvWTbQ/rbZDBDoWCFvh8xnMjyFeK6LpS6SiPxRwdThWlVOo1Dbagkcp5gnnX0V8/Foyu6/YzfDxMl9oMeC1uwOYdz5KgMH3aR6L51ifD5OvU59jxUppzf4m/0KUZrZV9YJg+0ET5xH0+v1FV0LG4fITjhZRv4Dwe9evtfuEyCy2pM5RqA+vyqJyjmegBNfEaj+xdJYw8v/wCi2cK69kV8/v3OqvcXs4HD5bbZVUZc8BiCJ8NsH+0uSSdfCCSWgeE1/GlNbV0M2Omtus3TfXt/PojVwe27AM4yXG1y6t3FsnNBJ+K6zeNidS0EjwAH3asYOtRqox8sei/V/wAI5/tt2xBU4bCnw7PcB3/dU8/Nuesc5jjDuy5otNL/AMtv0RWtju8tJk0zKMygGAw0aEUKupEyS3xHaqvh7Zts+hpTkslfcwhiYJ82/gtSeKs8Eji2XHZrDSzBgXBEFSTHln+m3Oq2qt8nDx9Cnqo7Y8tL5naWsNACswReSIAg9vm06qRWQ5POcZ93yYF19Us55f6FnZukDKq5VPM6T11+In+e9dK1d+WZEniWTxmgwoJP4dPsI+sD0rnbP8TWEaEYtLLK7HsFRrmIIFsA+CRDbHLcaQGmB+rUwfmZ6v027ntgvqTQWeK/zIXCbgv3FxdxXUhSLa3I8AnxXBAEFogGBAUxoBW7RWnHGUe2aXMHTB9evv7HK9re2DYj9Thy62/EGAgZx7axvp9qgjSt+6WPYn0Xw2FHmly/9HGMKnNMxQGKAUB0nZxrDjK6gXIgET4hGukwT1HPca6VoaNwbw+v+0cznKOHDt+pecNxBtMQTKNuN9+YP9TW4pRwl9s7sr8StTiXGFFtWJU/EBoSFYfhY+FgRGhjbmarWWv8Muxmayu6cFGawl3xlfpyj1d7N2rhLK1y0xMk2ybRPmUbSfQ61jahQzlFCvU3Q8rafz5/U3jhVy2sC5cunlny5tORbQn6H1FNNqNkkpcpk0NTNTW6Kx7Z+/1NvB1zyLkDyIIOnIgqf6+tT66uUea3k81epceKydxCwQkCMo1Mrm+pQ6AelY8pWSeJfkS6CajLPc4/EteF6bZBVYEA5lM7gyAeX5VPDdPqfV0RUoZbLRDIhVIP7HX8B/0NWUpQ69CC1Si+eUa7V0gkrvzUjfrvz8joa0qOVlMzr5xPeI8Y01U7+R6j+p5HUKTfjGLjyZMpYmsHhPi1H02/8f1tyi8d1ra+herhGS5Pd3BQwZTp+ydPoQJFY+oqgsyr4fp/BpU3yjFxZWcd4NbznEOmYIs5EYA3GBEZjyA3J3I86zpX+KlFcS7nNqTS2de5pwGKN1MxTIWAOXWIB+UnUgx1PrX1egl4ukSb6cP/AKUZp7ybwrGNeD3nS2pL5FKrqUTTcmSNhG3hOlYmgo2TbTbfudTiuh4xli4xUJPdwzFRqS0hAPMwGPsPKtWF0YXxbfRNP8+DiMU+DSOJXMPadMrN4gFUbsW0AJGoWeQ1JAGlR/G9PC1R1EevR/sSKiGMnpMIlgLisfcz3R8CAAqhGy2k2JHXRQevxV8y5NvbA4abW2HQouMdsrt5GtootoxMkEl2XozH3nrNTxjhENPw6quzxHyyv4PwYX1d2vJbCkDUEsSQSIA5aHnOm1RXXOuSiottmpCDm+C94bhGyoBBVAV0Yg6sSSfcnl0rmUXy33NSupVxwWowYI5z5/nVaVbXJzJ46F9wHBhE3gdB1/MVnapyb4Mb4hOvOGslsuVJygAncgRPqd5qhKE/8mfP329kjX3x5Ea9f9IPP6etWtLFJ8ozrLOOhhHaY950C8uemvlqa1nsa5Rbjf5MyNGIc55hhEiSo121Db8uo9K9q00JRbTwatMoSrzCWGe8ZghetlCzgFcrOMpaIg9IMT8sa1FptXZW3SsPJWrnKFraaeexX2rdjAqVw1lFLDW5euoo05sxYsRzyqonyqSVepjLdZLj0SyFKy2f9yXHos/8PnPavFWHuA2me6//ABLzQquYAAt2wPCoiBrV2tS6vp2X8mxVvxmXHov5KKpSUxQCgJdvCt3feqfhYDzG0EH1IHlI61PGuWzxV0TGMov+F4zvt2AuqDKkxn/eX97qOdaFOrhLG54f3yiTTzdctv8Aiy/wqEqADpMTuB/431/kah1d092UaU3GJ0nCbBVYVyY312/ukae451jWTtT8xgamqqUm9mCeFImSPOSQPfUj8q8jNLvyZs4x6LgwytzCZekjMNN9MyAbbwatQurS5fJTtccY7lfi8VcUaLmHqCByjRp+hqGerjJ7Yrk0fh+h34blg5vBGbhKkq+pA5Ec1j+FaNVSjDzH10lsqUXyi2VlfRoQ/wCX68verMYyj05RnWOda3R5RpxlhhowM/K3OPxTDemtTV7G8x4ZQVldrx0Zow+IIbxQCf8AC3n5N+Y68rKsznPUpX6eVUunBMuWgw05jbSP5D8vOdKrufqdVzceUVOMxTppqAsAiFEA7GCpI6esbVl6zS7JJp8e/ODZ0dtdktsnyeL+Ke5bDJLZQRlGpJykjwj4vEOdcKpVvPr7FmyCrz75KLhHEbt24/esWYxqeXKI2A6AVq/CLVFyr9f9lCNccYOmX+wACxlGnKSG1IAO0sBPMs2mleVrZrHD755IGsSNn/qAW1nLZVUGWkEgAAHKP2joB5noKi19W1Sfrgjw92EVPBluXFu4tz3a6d2J8IRDr675QeZLc6g0luJbJPyvhr79Dt3QjNV92cz2hxz3r7F9MpKqvJVB0A/P3qtZX4c3DHRk6W3hFXUZ6b8NiWtsCvIzHKh1Cbi8o7Lhnaew4C3FFttBm+X68vfSvNuXyW4ajL8x2/DsH4QSBG/r9K4to3PCKWu1qrbSZZMnSB0gn+UGqVlKiuUfGajUWuz8Z5uWBy/n9tI2FZ9tKkuDhTs7vJCxN3KNpPmDA9QI+5jzFRURcJE0PNLnocv2k43irCB0yiT8JVXyrEAlp1kkagFNYzE1t1yjb5X2NanQ6e1+bk5cduOID/j/AP8AO3/9KnVMFwkaK0dEekSBju0GKvEG5euEjUa5QD1CrAH0pCqEOYrkkhRXD8KLfBdsnZe7xKi6h0JgZo8xs32PnVqNr6MQphCe5IouMd13p7kQmkakzp56j05VE+vBNLGeCDXh4ZoC77N2bDtlu5ZJ0DaA6aZW6zplO+kGRVmjZ0l1OZZR1uD4JaHgKwGGUjYNp8w3zcpHrAIBq7ZZCMJbV1XKIt80upptf7OwXJzubfIBPFHMFoj7V83frXFtVxOXqqopJtZL7DYHIoUiD05/Tc6AdPOasS1LnLJdlqFN5TJeHABjp9vQiqOq1bXBDPzotLRnn/3E+8NtWVLXc8GXdBoXSvyqDHPlrtrPP3mrMLLJx24wY1sZKW7BXcW4a1wgrcySuqxykwfInl5SdK19LKvS14ay33N34f8AFaqltayVqYDKIIzx0+IfTce3vV6u9PlPH+jalq1NZjLBLsWcxMnMOXJx11+FverSslHlL+DMt1MovMV/Av4N1H6uGU/FbbSRzyg6fQ1ItQ58LGSjZqapPNnD9V2KvE2grAEEA6qDvp69P6NSafUePHEliSNrTThfSk5KXv8Az7m2ywAOaABrmJ5dc3KOpGnWo7pS/EVJ6fw20b7mG71dIcEEQdSAeQuJMcvi051XVsZxxPoUN86bFJdfX/hU3OGtaU5c2Sd9M2hJ+JPC3troNBXDra/C8o+h0nxKq+Sjakn+h64lhSql3VQ5CkuBq8RBYwJMEz9a7qucbovoV9NKFjm4PvjHoZwrAJcUQGbWfIDQfUgAdTzq5qZf34TXf7/0e21tPJUXeHG6TaO2ZTI/ZUtmGvPWPWrevxZRGS7shykyv7W8YLN+jWxks2iBlHzMoiT5DUAe+5NfPyjtk16EOnp//WX4n/r0KfGjOq3Ovhb8SjT6j8jVvU/3IRuXph/NfyW8ohRVIGKA9UB0/B+K3cHbRrly5lfVLIIjJ+2QwOUHYRvqa4cpZxEht01Vq865Orwvb3CESxuoehQN91Ne27prGDCt+D2b8xxg93u3uDA0a83kLYH3ZoqmqLM8YJI/DLvY1L2uw14Qt1rL8u8UEe5iB9amhpot5mTrQuDy1n5MpOO8NxVwf/sWjaYzqVs2yepPwsf7xNTvTRp5iXa3CC4i8/mUTdnW5YjCsegvLPsWgfevFLPY7jqU/wDGX5Hi52evWwzXilpQCQWdTmI2VApJYk+w514544RMpp9Cprs6MUAoDdhboR1YqGAIJU7EcxXUJJPlZD5R0uEwvD2IdbgXn3d0nKD9JYDpm161HfJ48gjxwy9fiyKgKd0qbLcuXCsx/wAu0gJjcTAHl1rVzsjLzZee3X9ThwSykSrXGVuuotYqz/7bI8nQ/C8f/HlsRpUv9NU30fyyVJQkuNn5Y/XP8ljhMI5/WC9dvE6FHYLa06DuhMdQonrWdqbXS3X+FfmzxXSi9so4N166ynLDXG0/s0AA9zAUerE9Iqg9s/Mml839/wCiRWZ7njHMoE4lxbUGQpuQPLaD7AkVxVly/tLL9cDG7oQ37X2AP1OQgSud3VFGmuVTLH/DHrWhVpLI8zIf6FTeZ/oUNztVYQli9+65MnLcuhZ56llWPLuo0q66rJLHCX399SZ6WHRRX5EHGdvsQ39mqoPOXbT1hfotS1UbOsmySOniupv4V26fvP8AeFUqfmUEMPM6yRVmMmjmzT5XlPoGEvW7yZ7dxWU/MD9jG3ppXa+Rg6mqSeJIj4zhd1lIgMNwVMiRt4dx661cptcXyQUX/wBPapR+q9vmQLFg85BnY7huh6H6e2k27VF8p8/fJ9MtXvjzz/HqbcJw9UnIigTrAjXzCkdfL0rHueHlf8K9yjL/AKTczdV1GxJDe+bN+dcU3tdTPtp9CNi8ElxSrZ0B08J03HIyoEgbfxqWxp8nulvsrllebD+8+pD/APR0BBDO3SFDwdNSAwOkaGK68VuUc9jS/wD6jseMJGv9AKyUhyTtOVjJJICuFM6kjTkKsW6rdBRT6HsdRTKXm/n/AEcy/Z7EPiCz5bbZ8wAEEDUhj4Y89dT5VkX3KEpLGc/r8i/U42RTTyl6E9vG5S2O/UCLrkEAkagKVGrTrIGnLfWCFs64y5wpdiR7G1uwmvXC/wDpS8bxmKtGFu4pbZGWHLqoJBlF1giKnrjCXOEV34Mp+Rp/LBW2OCXIDXCtlDs1wxP4V+I/SK98eLeI8v2+8HpvT9CsnNmfEsNlyd3an94klmHkAJ6163ZJ4wkjh7nwVmOxj3nZ3Ms3sBGwA5ADQCpUklhHZomgE0AoCbw3it2wf1bEA7qdUb8SnQ10pNdDlxT6lmePYfKf9xs94QRmzNl1G4t7CorIOcsp4G33OfmpDoV4DFAKAUBma9QFAfQewXZkPaN+5mBcFE+Xwn4mDQT4hKyBMTHVYbLdvRmTr9bskoIv+03HsNgFyKM90693mMCdi2pFsRsq/lrWfLSPUvdOX1Kumpv1DUnLyo+fY/tjjLs/rSg/ZtjKB7jxferNfw/Tw525NqFEIdEUd28zGWJY9SST9TVxJR4RNg8UBigFAZFASuHcSu2Gz2nZD5HQ+o2PvXqeDicIzWJI7Lhf+0MjS/a9XtHKfdDofrXfieplaj4Vu5rlj2OnTilq8pvWnDKI7wSMwGwcjcFZ6bVaobmtmee38EGnjfCXg2Ln/F/sTwWHQQNCdPyOYekj3qhPl5XXuv4O46iM17mwHrt5j+Oh+oNVnN5wWIyjg0Xny6gGOoJHnrsfqI3k1LGLfVktVVdj8vBr/TwSAW301ggnptv5GPKa5ztI7vh2MvOPmb5bZgJ6EMPrErXe/C6GXKtx5/11IOOJQLbFsMjMFKhgEUEEmQu8gbBV8zUVn93zLy49eW/4L+gU5vG/b79/oRsdbbIbSt3IykyoCqifMZ0VQIIzb7wDFUoVvfu2/r95NWbqqjjGX8st/I5ziGFvWLSvhh+kiAf0ksLsH/p2tRbjqQx8xWj/AE8p8y6ei/cq12Vt4l5fbGDjL997jFnYsx3ZjJPualjGMVhIumqgMUAoBQCgFAKAUAoBQCgFAKAmcKtI1wd46og1YsGMgEeEBdST009RXkm8cHjzjg7HjX+0RiMmETIAIDtGYD9xRov39qpw0mZb7H9DLXwquUt1nPfBw126WYsxLMTJJMkk8yTvV1YXQ1EklhdDXQ9FAKAUAoBQCgMigN+DZw693OeQFA1JJOggbztFexk4vcg8Ll9j6/2XGIFpe+u5tdSYiP2Uj4oIiZ115AFuZPPLPk9ZKpTcorHt+/8AwmcQ4vhrUh84hQTlAYDMcqCJUy2sCCYUmvHHI01d9kcwf5ka9dwocKCBcZM0FGVssgS2SQJMATz012olJ8YLda1K80fz/jJAGDtB3uJcRgAyMH+ExqSS6gadZ6617CtdS3bqdVOChZB8dGuv75LPBcUuuN2jk1tkxFsjl8OZh6Zfeu2oyWDNnRKHK59pJo04riTpcCG3imLaa92tpQOZNnUacjqdqy7NK4yy2or16s1NJsnxlL79zhe2/GrjP+jyFChe8CiAXgGDqfCugjqCdavV1Qh+Hk0I1xT3d+xz3DeKXsO2azcZDzjY/iGx96mjJxeULaoWrE1k6D/8hwuJ0xeGVXOnfWvCZ6lef1NTKcJySmsFOGjspea5vHo+TnuJ4PurhWZG6t1HI17qNPKme1/Qvoh1WPRQCgFAKAUAoBQCgFAKAUBmgMUAoBQCgFAKAUBmKARQHuxZZmCqCzEwABJJ6ACh42ksvod32O7Ny51lhIu3AfDb01tW2G90gwzD4ATBk1zkzNXqcRz27L19/l6LudfxnHrYtSq5tALdsfMSPABGwgT5KPSJduFlmHXQ77fM/d+y7nNz3IuX78sLJJE6d5fcAFwOg0ROiqSK8yjYScmq48Z/SPZfN9WVnCsU1u0+Jumbt9hHuxS2AOYkXGj/AKQqWPEW2XFGPiKC6L7+/mbu1F7ucN3YJ2VJ5nMSWJ8zlafxGu7o7YInreThAaqkpZ4HtHi7Olu/cA/ZLZl/wtIFczhGaxIjdUHzggYrEtcdnc5mYkk9SfSuopJYXQkNNAdB2e4lhcPD3LTXbs6TGRI2IB3bzO1RWQlJYTwcWV744y18iL2i4ycVczlQkCIGvPcmKn3ScVGTzgQjtWCprk7FAKAUAoBQCgFAKAUAoBQCgFAKAUAoBQCgLDhuDtOC928ttVMQAWuNp8iDT3JAriUmniK5/Q4nJriKJ1vhiDK7Iy221TvLqWy46jwzHnt51zKx4x39lk7jKMspdUW2C4fcYwmGwq251cst87edw6nkIFR7kuW3n06EUmo9WdJwbhF1rk9zbwtsDKT3ds37oPKACqqffbWdxBOzHdv5dEZuotrx+LL/AELe/wAQsoq2rKoLZud0iKBke4T49AINtJLO3P4Ru026IOWN3creFZZLMn7/ACX8+iKTtBjD36ObpS2q3HKAnPchdPBpmjJMtA0FXLpRdijWtzXfsixoKHsk2urx9Cl4mqXMLYE9zh5zZZLOxjZR89wljJ2HlAFQzca4JReZPr99kaMIYm5Mji4b1+xaIK5W7x7fJFtr+qt+yL9XPOu6JbsROrMRTkRu3OKl1tjkM59WAC/5Vn+/UuplmWDjT8xyctVYsCgFAKAUAoBQCgFAKAUAoBQCgFAKAUAoBQCgFAKAUAoDNAWWBx9u0kraDXpPjuQyKORS3EFvN8w6DnXEouT5fBHODlw3x99yHisS9xi7sWY7kmTXSSSwjqMVFYR0mE41awq2wqpeIBMglcjHQnVSCx66wIAjUVDbS7FhPB1JJ8G6/wATx+KTM7rh7H7R/VqY10Oty4fITVeumjTvypuX5v8AhEHh1p8Lkscd2qVb1tbaZ1ZVAdiZAOgKDkY3Jkny1B1nopO2Ct/DLHCfH1fd+3Qi8JqEscGziXEVt5Hvpbd7iFUVrS5vETLuwAISG+EatJ1A1Ni2mp3RhS2odM89fRffBHp4OS9OSix/aDFGyjBwhGa2+REUjKYEMqhhpyBjpVazRRjUpY6Np8vqXf6eCSl+7JnYjCwt3E3DAgjMeikM7eZnL9GrqjEfMVNXOTxXHucpxHFm7de4fmJMdByHsIFQye55LkI7YpEWuToUAoBQCgFAKAUAoBQCgFAKAUAoBQCgFAKAUAoBQCgFAKAUBN4bw27eJFtZC6sxIVFHV3aFUepriVkY9TmU1FZZYm/h8Npby4i9/wAxhNlD/wBNCP1h/ebToDvXOJT68L07kfmn14Xp3+pVY3G3LzZ7rs7dWM+w6DyFSQgofhWCRRUVhF9YtDDWg99Q15INqyx1UNs91d4B1CbnnA3seO7qY1rpF9f2R41lYJPaqwSjuSSQysSd/F4Z/wAv2rW1ez+n2w42tY+pHXHY8FVcsl7bR8wtP7ucjfVgD7VUssdsJds7X9ehYk9uF6lx2txos2LeFtaDKC3moOn+JpY1Ttjs8pWrhmbkzjahLBigFAKAUAoBQCgFAKAUAoBQCgFAKAUAoBQCgFAKAUAoBQCgPSNBB3g89vegJmM4pdugKxAQai2oCoPPKuk+e9cqEU845B4wHD7l4kWxMasx0RR1djoo9aSmo9Txsn/plvDaWCHuje+Rov8A7Kn/ALzr0A3rhRlPmXC9P5PSBhLbXryqSSzuASdTq2pJNTwjmSijxvCydd2xuBbBj/iXAPZBP5mr+qm1Xj1K1Tcp7mY4Tw+VsId2CM3klvNdJPqbtsV4n5Yr2X6ckNmoSbb7cfnwv3Oa7Q44Xr7uPhmF/Cug/n71Ttnum2Xa01FZ6lZUZ2KAUAoBQCgFAKAUAoBQCgFAKAUAoBQCgFAKAUAoBQCgFAKAyKAs8Fwd2HeXQbdkbuwif3bYPxMeg96jlYk9q5Z4msmviPFGuAIoyWV+G2vw/ib9pzzY/YaV7GtJ5fU97lfXYLjsnYLYlI+UOx9kMfeKsaVf3UQamW2ps6DjOG/SMXYw+pUDO+vJiWO+3hAA9RU+qblYo+hXr/s1Oec5N/aDiAs2Xcf2l8ZLccrMks46B2Jj90J0NQzswuO5Voq8SxR7R5fz7L6fycCarGyYoBQCgFAKAUAoBQCgFAKAUAoBQCgFAKAUAoBQCgFAKAUAoBQCgN2JxT3ILuzkCBmYtA6Ca8SSGDTXoMigOv7A4eDdvGAoCoGMASzAxJ01hR71Y081DLK2pcWtr6nu7xLBrduOzPcLEIQoj9WhClVJ08eWSZjKQNya7nepTlNkL09mFGD4X+/+djnOOcTbE3nutpmOi8lUfCo8gKqt5ZapqVUNq+2V9eEooBQCgFAKAUAoBQCgFAKAUAoBQCgFAKAUAoBQCgFAKAUAoBQCgFAKAUBs75suXMcszlkxJ5xtOlDzCzk8TQ9MUAoBQCgFAKAUAoBQCgFAKAUAoBQCgFAKAU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2" name="AutoShape 8" descr="data:image/jpeg;base64,/9j/4AAQSkZJRgABAQAAAQABAAD/2wCEAAkGBxQSEhQUExQWFhUXFx8aFxcYGB8dHhwaGx0cHB8fIBwcHCggIB4lHBwgITEhJSkrLi4uGB8zODMsNygtLisBCgoKBQUFDgUFDisZExkrKysrKysrKysrKysrKysrKysrKysrKysrKysrKysrKysrKysrKysrKysrKysrKysrK//AABEIAMsA+AMBIgACEQEDEQH/xAAcAAACAgMBAQAAAAAAAAAAAAAFBgQHAAIDAQj/xABCEAABAwIEBAMGBAUCBQMFAAABAgMRAAQFEiExBkFRYRMicQcyQoGRoRQjscFSYnLR8ILhFTNzkvEkosIWNENTsv/EABQBAQAAAAAAAAAAAAAAAAAAAAD/xAAUEQEAAAAAAAAAAAAAAAAAAAAA/9oADAMBAAIRAxEAPwClGmSpQSkSpRASBzJMAfWu19YLZcW04IWgwQCCPUEaEEagjQgivcPvFMuIdRGZBlJUJAVGio6pPmHKQN9q3xLEVvqC15cwQlBKREhAypJA0nKANI0SKCGU15FdEAqIABJOwHOj9pw2Uo8Z+UtAgEjrvGbYnsKBebaKjAEnoBRrDeFX3jASfQJKlD1CRp86lMYwEnJbW6R0JkqMcyenapr+J3ZbPiPrQnZKGfInvJTE/U0EkeztSR+YoN/9RxtH6kmubnBjI0D7Kj/JcIJ9II3rph/CKlJ8RcKURuqTv1/w1Eu8CYTIXmbI3A2M6SJoPX+AHQMyApQ6gJWPqgz9qXrzBHW5lBMbwNvUbijuHsQSm3SsH+NKoUD6iP8ADU48Q3DflvGxdIHxq8rqf9Y1+SpFAhxXsU+qwK3vkldovMvctkBLo6+UaLHca0n4jhjjJhQ0mJ/vzB7GghRXkV6a9oPIryK2BrzrQTcRwh1iC6gAFRTopCoUkAlJyKMEBQ0PWoQFGse4hcuwkLSBlUVbqUZUACBmUcqfKPKmB66QHig1r2K3ZaKiEpEkmABuTVjcHez4rSXriAhAlSle4jsf41dthQINrhbrnuoMdToPqdKZsG9nlw/sFK/6aCR/3GE1YNrxLh7U/hbVy5cRoFuQEARqSSISB0SPnQ/GOOLxQg3CWUckMDl/1DKvpQcbX2PrSkl0ISOrr2X1nKmPvXZPssYUIS/aFUaAPmSe2p/Sk27Wl1UuB53qS4VGOepn9a73GH2iQDAOYSnQTHTQfKgKYr7JnmxKQuOqPzE/YBUfWkrEeHXmZlGZI3UnWPUbj0IpiwLGX7VX5F262OSFHMgdoOn6U62fGaHgE4mx6XLIgx/MBrHegpPJXmWrc4n4BaeaNzZrQ42dlo1AjktI2/qjTmKqu8tVtLKFjKofp1HUd6CNFZXprKDIrKysoMBrdpsqUEpEkmBWlO3CWGJYt3L99OZKYS0gifEcPuNxvB95X8oA50EixwxnDmUv3Sc63P8AltBWVax/EOaGv5jqrlpUHFbt++KV3Cg0wkflNIEJSOiUfqtW9dHXVreW7dKJcJCnDpv8LaRySkchtoKMYApi41WoeISZB5dI7UAFYUhv8pvKgnU7k+ppyvcOS7YymBA0+Qkf53oxbcNoU2pKVJKVco2qbhOBlpjwlmYOn9P/AIoBeCCLUKI+EfoKBXNw27cJEA5QZ5ieVNXEOKW9ukMrB1GwnT6Ulpbt1XAQlCkJXqZBSCRqI50DKrDG0Z3UjQpkgdqRrO3XdPKWJCSdT26fSrOwltsJLaVZgep2+ta23DwZGVO0k9NzNBX2L8HlEOsEoWNQUmNeum3yqVh+Nt3n/p8SCWXz5UXWXyrOwDyRvP8A+ymLibFQxA3G0dqScXaNwcxTCCPKocux7H7UAnizhhyzcUFJIA13nQ7EKGiknkRS7VjcOYqlYTYXi5ZUShh5UksObZD1bUYmdBMilPirAl2jym1piDEdD0nmOYPMUAUV4N62rUb0G1boQSQAJJMADmTWkU++zbh5LhXcukIabSVFahohA95XdR2SPWgN8E8KNW7Kru7VlQnRR5lZ2ab7k7kf3rtimOKuwkPpKWE/8m0QdJjQrI94/wAo2nlQzGuIPxCkuKBQw3pas8kp/iPVxUElWsD5Vz4bvEeOXFag+VP8o7Cg3yuKdQ0tPhIPupEbduQPpRljhlnxR5ZCgfeJOveaJYnhXiZFp95CgpJ69qMoZgJJ0gSaBatLJm1QtWgAJk/tQPCsMbuVLcIhA90bQJJ1ii99jtqM6CFZZ1kGJ7cqg8MuObNpSW4mTodSY9dIoDNtg7SElaEARpMelJdnauOvOlmAkKOh93farNvEfkZhz3+elCmbVNrbFQEE7UCxguKuWz2a2yNOiEutH/lOgaQsbSf4xEduZniHCrbE2VPMAtuIP5zJgqYWfTUtk9NPQ0jXpUHVEE5pkxyNGMExFxK0vMEC4QIgiQ4ObaxzSobdD8qBEvLVTSyhYhQ+/cHoaj1aXGmFs3tqi7tUqEzKT7zbiffZV35j5Hmaq0GgysryKygl4PYl95DYEydfT/fb50/8dXXgu29q3tZpzKjncK3V3g+Uf01H9jFkFXanVDRlBX28gKv1AoJiSy7fOSdVOAE9Np+80G9854hSiZPxKPxLOpJ9TWtvbBCsrmZJHTeKOY5h6GCy6lPlCgFD9DUnELi3eKCveQNNz20oC3DL4SQUXBUP4FRI/en5J0B/WgWBcNMNw4lHmI002oV7TrtxthIQSAr3iOnry2AoGDELJsnxFJzTz1P6UkYnkVchLhSUj3QNNTI/baljCcfuLYy06QOaTqD8jTUx7QJbUXbZpbgIgxAO+p0JkUDJgnDLSSVtK+QnemJw/wC4qocU45unRlSoMp6NjKfrv9Ior7OsddW8WXFqWCJGYyR11NBOxzBk+OXHzKfhHKhGK4icpRbN5hEFUSB6dasbF7lLTeZSM4mIAn7AUj4pxMjIpLTRBO3kI+56UCO4gKEODnC+RHIK+U03WduMSwxaVa3Nn5FE6lbPwqn+U/Y1GTw9DBdM+Ide2vKKh+zzE/w9+gq1QtJQ4nkpIGo7+WfpQITiCkkHcGD8q0G9MntAwz8PeuJEFJMpI5jkfpFLfOg6sNlSgkbkx9atbjBsW1jaWSNFP/muRv4aBCAR9/maS/Z7h3jXiAfdT5j9Y+XP6U6Yo4LzFVn4W0JSkTOg1/z1oNcP4flOZ2SqISnp/uftEVAw208N4hQhM7U+NWwIKT9elQ//AKaStYUXOe1AZsmhkSOn+fpUwtZkkdf0ro00AAOg0qveKeLbhl4Jayp5nMmQRJEfagO8QWRCClKBqOe1CeFHvDaGZKtNJjQwalYdxs1dJDT6vw7h0CtCgz6/oYrs1jdrh6S2p/x1D4Etgmd9TMc+cUDHYPBxEpHlrhi2GB9KUkwE69qV8P8AaF4zyWwwEIJMayTpOoAgaDqaeHkhSY6jagR7tLFq2uAFqIMncn0pVwfAXVy6FBGp0I+3arIGHtgkZYJ3mo2LYf8AlFDZyA8wNaBT4Hv8t2u2Wfyr0ZRJGj6dW1dJMFBjc0jcW4cWLlaYgEkgdNSCPqDRXF7VdqqdZbWlxB5mFCaZPbDaJcSzdoGjiQqeXmEKH/eOvOgqysrKygtj2RN5bK+c0BKFJB5+bKmkm71e/qeVr2Co/anv2dKCMJfVGpWB9FE7/KkPC2VPPENiSJMnSCokk0FlnCfHYyHmIrpYYBbWfnWMyhsKD4fjq2iG305CPjnymueMYiLl5LKFwD7ygeXQd6B8wrGEPpKk6BP/AIrTFrDxUEqGZMQR2oXg1km3aCEk6nrJ/wAk0z4YryZT8ukUFD4pZ+E6tHIHQ9RyrRCfJ/q/arL4y4QDpztmFAbK2I9etKirJj8OG8+V/PmjcKEQdeREEwaBYy8qs7grh78OQ4dXDqTyA6CgnB/B7jriHXIDY1HVXSB/erQcytIgDUD5+poMUgKEHYigt3h4QZj0ry9dUWVhJIUBIP2NCOF+IlvEtPJhSd5/WglYmkpaObQdKq3C3D+Lb/6hHyKVAfrTNx3iRLgShekagfvShbKAukKJ+NB9dhQMvtXYKk2r5+JGUn+ny/8AxH1quudW17Tbcf8ADbZQ3ClA6fzH+9VKo60Fkeym2hFw9zAyj6RH/uJrzhe5T+KfcJ1KykfKP7UV4RR4OGogauqzH6E/pFAcCwRx5HitKSCkkiQdSVEmgsFFwSQZCUnmdz2E12vsXDCZAEcyaTnbe+eQlzKgBJ0TJkxp6fKag2bz164UrMJbIJAG56Ggtaxf8RCXNgdhSb7SsGJSl1KJy+8R0Ov2NNFoSEtgjbly+npRC6G3p8qChbe3K1pSASSoAepOlZeoIccnfOqfkSKs7iVlu3ZWtsBojzZkAAzt00JnflUPAbBq9ZK3YOdXmyDLJTpJjmaAT7PMF8Rwux7uiZ27n6afOrQc5nprXHDbZLSAlCQlAEAAcq4vLOYidCPtQBFcUJNwWC2ZGs9qnLVk01UCepMfWknH7jwnw+lCjllLmnKpqMcceCfBaWZ+I6DXvQceNsNKx4gIyJQrMOxFYlKrrBEpIB8FA806+YHSOcKT965YzbXHh5VLSZ95KRqE89T/AGFdOCDNkpMn3CnKBoRnJnsRA16E0FTTWVu8IUodCR9DWUFq8E3Q/wCDFGs/iSD80qIpRwy1eaHitA6ElR7T05gD9aYPZivNaXaCCcq0LHb4SY9DXuAuBLz7KzpnkD+VWunpQG3LNN5bHVKlxOnpuO4NJnD2RL+R1Go0Bn3SP701W3Dtwy5ntlAoV5spPPtTFbcNsrV+LuWwFtjMpPwqUPdnqOZHPLQSbCzcKUHKEp3BUoJkdsxE/Kj7bBj9Ckgj6pJHymqux32gOOqKbedTAWoamdoSOUbVHwm5vJUtecKAMBQ8i0j3m3ECJSfrzBBg0Fq4okFGYHXnVQXnCFwXykJELUVBWYREzO886nXeJOpSphBWbd1CVtT5lZHUhQSeZKSSknqg0uOBZcE5wAIGhBj/AHoLn4cfa9wKBKBEDtpvRN5kqkpEjnsAPUnT61TuA3DiHUtNFSHH3A3mMwEkgT8hJ+VSnOLnjmcQoptmjlaQozmGySTuVn3lGecbQKB/uLBYCsoCx/KpKjHcJJMd4qtcfxF5l4LCEpEFI5hXPltRvA+MLdawXwWnIjOmcvrvI1opxBwuLtTb61jImQ4E7K5pXpzUJBjconmaBUwPB1PFVy8BljNEbn/NqWMdT/6tJCcvnSAIj4v8NWFd4klKQxbImNIH7nYem9LWLYUUONZ1FTi3EyNIEEHT0AoGT2jx/wAHamCfFKQR3Mn+9UzGoq1vaSsJwy2AnzvqUQeokfoIqueH7XxbplHVXSdpP7UFu3duGsNth8QQ4Y6QlI+tL3Dt+5bsgBskJAJIPaTpTVjFurwglWTRKh5VSJJkzPPzHTsKBYFKmQjY7SetAwu3K3bdSmYzlOg5daVODErDrqF+9IJB3JM9KKcPYQ+y4TIU2ToQfd1pqLrFpDpgPOKKGjEnyjMojvB35a0E+2tFiSuEnotaUnXsSDU7wylIChGnyPoarfEb28dWpIyoZI8pSrzEnmVbg+g0mieA4t+BKUOOFTLqglQJkoUdMwmCY39BQduP7R1TP5B1kZkiJKe1cOALN9LZL5gFXkSqJ7nT9604/efKAlhDhKVKS5lT8j9COVDOEr64SvM4l0oCYhSTE/370Fk5SRAEnkBrNQ721WYjJPTxET6QVdeXegWKXrj0NIUUBSA44oEA5VSUtjsUgKPXOByoEnFrppeXwM7OwhUmB1JMTQecb+KhBRkIKoSofEJ2gc5/eimGPKRbt5khK4AA0Owgz2ohhuIMX6S0QStqVJCveQQCrLr8JAPaYPWhmLYc4tZ8+RECIjQDltQR8QdSltUuDOQTJPao3s5VDTqCUwpLolRjotOv0+tbJsW2h5UzO6juT8zNR+GrhLSc64CSVzHQhSR9gKCrr9JDqx/Mf1NZRjFcCdCF3BjKVTHPzHSsoHH2P5vw9/kRnUW/KnqRH+xoLxk5+GvUuN6pjUeh5/Iij/ssyt2VytYWc6wk5JzJTAlQjUkanTpXDjSyaW0x4hDcg+G7oc6ZgZhMggQDO8UHPC+KLd0Z33CkjZsEjQfrTk1xA1c27jVs4CvJKUhUqJRrEbklOYxzyxzqkb2yS2vKFhfPMnbX11rSzdKFhSZzJUCkglJBB0IKdQQddDQP+GYhahRccT4K4IKhqknnlHU9qmrx1h0ZGS6+s6QPKZOgASCJJmKUsTxdh4g3FuVOHUrZd8Ek88yFNrRmJ1lITM6yda52WNtMaW9uWVEEF5bniOgHQ5FBKEt6SJSnNrooUFgYHco/HlsBJ8FhDMpMjMgeeDtAcKkzzyjrTa822SCUiRsYqncAvvwzyVbAEAgcwatJnFGVbLG2b5UEHiS9Zt3LZxQEB0EkbhGy475SaG21oUhTKltKLflyqEAgDQg6ggphQPMEGl3jfFA88EIMpb0B6k71GOOLUgNvoS6lIATlWWnEgbBK0gggSTkWlQBJiKAti2HWqVJB0WTqhvb/AFHlHan7h8tM2TbeyVkqAWfhEiddYJKo9Kq61xlNt+Yi0ccOwU/cJcSP9KGWyfmSO1BsW4ku31l1azPQAAAcuWnTSgtfFUJRo0oNAiZCd/nSAp0qv20rXnCEqMjQbdufegtpxbdNoKQ5IJnzCflryolwQF3N4HF+6gEqyjQZjt6nWgK+1h38nD0TP5RUY/mM694POlLgl9KL+3UsSnNB/wBSSn9TTv7bmiXGlx5YyggggyBzGnIVWDC8q0kbgyPlQWxhuK/+ovmnPeDoW2DM5QYIA6FJn5CoNqkJccbWvKkqJSnaQddOcdql2uIsqcbeU3nUpIylJ85I0KSka/8AiaV+LXHFLbdCICAQTM69Dz2/WgsTDbkJbOQGANJO5+XKudpefiLXxHY/JcUqOaULCUhX/cFAn+dPWqqvOIHl5QFFAgTlMTHpRjA+LHGEHNuAQDEzPwqSRCgRuDpQP1gww6ZDyiN4BA/Sl8tNuXraUTlCpWpRJCG06rWSdgEA/wCRS1d49bL1/DPN9mLkISSeeVxlwj0CorfEOJFXDRZbQGWzBWkKKluQRGdwgSAYOUBKZ1iRQXDcX4cUXB8RKh8zNcn7uBM6VWuC8UKaR4a5gDQxvXl/xE6WZTpmJAMbUDHc4i246h4AlpxPhKPJLjPkKTG0thKx1C9NjU3EkMtJzZ1FAT7vb/OtVxbY47aogBC0vGXGnBKVAbEwQQZ2UkgjWDXa24ktkqBNtcK1kIN4CgHtmtyuPVR9aCwuHkoaWq4SkpzJJWpRnUpKW0DuVGY6JUeVRsWQp1UBwpiAP8570oYtxw65kyNtobSZQ2AdFEQSZMqMfEfl0pfu+ILhwk5yJ5J2FA64m86D4Gkq0ChyGxMdhWuLPJbtnUBQEtlKJA12013Mc+tAuFHpU6p1aiQkEFRJ05789hUrF8MD7jS/EHg5N51038vI+tBCxmUWFuCqVOnMR2Go9Nx9ayhXEGJeO4MohtAyNp6JGk+p3rKCCxi76EZEuKSiZyg6Sf1rS6xJ1wJDjilBOgk7Vwy1mWgzxldawvHrWBNZloPUvqBmde+v61ub1ZiVbbaD+1c8tdbe0W4YQhSvQE0GzmJuqMlZM9h/atfxzn8Zoizw2+oTlSn+pQH23qWng90x5gfRKj/8aAH+Oc3zGuSnlHc0ec4TdHxJ+YUP1TUO4wB5PwBX9BB+29BCVfuFISVqIGwnaua7lRmTvXrjRSYIIPQ6VrloNc5qdYY2+wCGnCgEyYA3G3LvUMJrMtBKu8YfdQEOOKUkKzAH+I86h5q2y14RQdPxa/4iPTSu1virqAQFaHcEAj71CrKDuq7USSTqe1Yi6UCDoY6gEfSuFZQd3btSiSYk9gK9YvVoMpI+grglJO1GrLhe4cE5cqYnMrRP1MCgHLv1nc/YV2VjLpSlBUMqNhA/tRA4Iwgw5dt+jYLn/wDIj71wVaWswlb6tNfyx+mbagH3V6twyo6xG0aD0rVm6UkzodIggEfein/CmVCUvKT/AFtKA+qQqtHeHnN2lIeHVtQV323+1AMU+o862au1p2NaOsqSYUCDXOgI/wDHH4Iz6HcEA7bbitLnF3nBCl6baADT5AVBrKDfxDWVpWUBXBrJLzyWzMQtUJ95RQhSwhMg+ZZSEDQ6qGh2rzFrYNrACHG8yArI4QVCfSNDuJAMEdiYRr0qJMkkk6knc0Gs1Ow7DXHzCE6c1HYf50qdw5gC7lQOU5Ow1Ueg7dTVoKatcLaBuIW6Eyi3RuOhUfhHrqaBewP2eZk5lQQN1ueVI7hM7R1NEX7zDrWEFxVy4BAQyJTI5SIT+tL/ABDjdxegeMQhkE+Gy2ITHpz/AKlfIVtwupKHBKUgHQdfmdzQE18UvSEtWTLM+7nkqPeEitVY9iJkhxhPo0QNPWmt6zBcbIHljftUS/umYUkR/wCaBcVxNiLeq3WVJHVqdD6RXZvipTgm4s23EfxtaLHcBQ1+tMdtYJUyRuY/ag2D4EClzNMAyB09KDZjDrDEElNu6M/Nl7Rc9Eg6n/SaU8e4FcaJyAiPhOx9DyPY0Uf4bL+dQASUKISse9pzn1FTsF4ucYhi/T47OyXd3E+hPvDqk60FXuJKSUqSQRuCK0mre4t4PaeaS+yoONK1Q6jcdiN9P4TtVT3tmtpZQsaj6EdRQR69O1ZFZFAf4jwBthsqSHU5VNJBWQQ54jRcUUQhMZCADqr307c1qtlKJ3JMaD0rWg6MMKWoJQlSlHZKQST6Aa0SwrCM4C3VeG3yMElXZCRqo+mg5kVJ4ccXbOt3CSQ6DmZCTHbMqNcnLL8eo2k1YqsLTif/AKm3SlN2Ej8SxMJy7eK3J8qJ1UidD1+IFRp0MgeA0G0xq65lW4esAyhHp5q62Ng9eqAaZeu1TqoypIP9SoQn0kUycBYTZPXSUXDa7lRBKCTDUp1jwzuCNJUY0HlFEGOMri0uVnNLIcKSwQMgbBgBAGiSE7RG2s0HCx9ld6r3xbNJj3SStR7EoTA+ppZvPZriLd8lhIErSVJdCoRkEAk89CRIidRprVgcY8erDxbtleUR5pnMd+WkaxFaYzfOXFgm4jw1ll1KwmYUA6xmIkyAREjtFBFY9kT0EHEE5hrBYBT9Q5MeooBivs9vGPMpgXCBJDtvJWO+SA4P9M10wLiZy0CkAFbakyATOU9u3btUK6xR51xKvFWF5hlhZEGd9DuKAUXsxKF5XgnQodkLB6Z48RJ/qB2rlZ8EG9dCLQ5FbuIdMeGjmvMJCkDqDPaatDiRv8biX4dVs2tlvRx8goUgBIUtfjiCnKFAxJGo01obxNapRaeBhroftwZuS2qbhagZBXlAJbTyCBodYNBTOOWjbT7jbLpebSqEuFGTMBzykmBP13qDTPiFsHtVHzESHTz5ALjSeWf0nrS280UKKVCCDBBoNKysrKDvRTh/CTcOhPw7qjp0+ZoZNWx7PMJTa2zl46mQ2guebRJMaA9dwI6k0EzGMQThLKG2gPxjiJmJDDZmFAfxHkPmaX+GsGD61OPKUtZVJzn4jrKt5VXmD26rx1y8ulaKWVGdJPIDsBoBTJhtqpSi6mUpnRMcupoOV9gqG3QUpGuh03rF4I3BgAHdJ+9Mjtn4qYOhrdrC4gqM0HmHiWhPQ0IxLBUKRmUkT15/WmYpoLi9orze8QduQHbeg5YFdsmAnQx/mlGLi3GVUDfp96X8GskXLeZIyrSYnYgimm0YKUBKjrFAt2jB/DuBO8n9SaDJwFKknPuoajl2/wDNPirQBCgkD/eki4uVpd1MJB1oBGFYk9hjqoHiMrP5jZ91af2WBqFVO4vwBm6t03NsrM0vVKj7yFc0qHLoR864cTPoWABKldBrpXX2bXyUXLtk4IbuhCZ5PJGkf1JkfSgqlaCCUkQQYI715FNXtAwc29wTBhRg6cx/cfpSqpVBwohhNmVqCozAGAk/Ed4P8vU9O5FQ2GitQSNyYFOnD7aUAOhIUEx4aFCQoBQgESJLiyNJ59qAvwlwY7dXGQnzGFOuR7iNhpymISnnlPIGrEYfbtVC2tvyYVqv4lKHxKMa7bRGwGmlL/DXGn4SWksNrJWVurBIKlneOiBGVKeSUgUVxtbGIQ60rwbj+E7K+f8AF8hNB0XbskuX1mpIumSVXFunbJ5krUlBEgkQvSRKSBrVdD8xZUsEJ1USRz1P3oli2e3fadzDNPvJICj12MgxTZfYKHGNQZInQTHMbftQImGWrujiLdbyNvdUQT0lPOrqu7Jo27aXgGEfhHMySf8Alglon1IUB86o99SwotrKjk0A1GX/AEnbrpT/AMS444bdh4jNbu23gZFHzBwqBWVRqdG0kaj3qBQxGyZC0C2f8QlcQUqSYPPURXO4wt1h0+XNHPkO5gTFZgTaXrtoISUQddZ26SO/en3HbRTba165kp1npQCeMeK4tk2rQBQ75nnFDzrVIJMT5QTsDJygDSKUMLxQNOpdT5VJMjLp29KKcJYGm9dUXFgAHrt6/fWrGw3g+waGdzw15TEqV5ZEbSdflQBOJOEReWqL5hsB1bed1oDRxJBkpTycI1ge9qN4NU3jNlnzHdSAClX8bcc+qkaa7lOp2mvojGuNGGQA35wN8uiQB0qsuNLNC30ONkhh5JcYywMipIcTtByuKBIPwukbCgqGsorjdqE5VgAFRKVpGyXERMdiCFD17VlBrg1r4r7aOqhPoNTVq+0dZYs7W1By+N5lJB5JIjMPXakz2X4cXrwabfuf7A0w+024zYkhI1DYyjntpP1FAZtmEIDDfII8o7iPvFNDLegA27Ul4XZu3JSVEgJPMQflTq2pLYGu1BJQmBXVAqOxdJUYHyqWlMbUCrifGDTDxaWhWm5Ty+VFrbE2bpH5TwMjUbH5pOtK3HfDq1EOtoKiPeI1JHLTc0nWVg8XEZULkqABCT8/Sgs5q5t8OQQt7UkqjQqJJnYa/Wh1hx4h58NhspSr3VE6n5cvqaS+JLNxNy4kgkgzPVPI0S4HwNTjviLSQEe73UZ+wFBak0FxPDWl6kRNF1cqH4gpJETB5UAVvCG2yVJ1NIfEyVsPpfSMqkqCkn+ZJkf53qwri3KQBOtK/HDJLBMTqD9KAl7TbZN1aouUAfmIDgjaYmJ+oql6u7hBzx8IU0qJZUf+0zH6VTF6xkWtP8KiPvQaWSspUrokx6ny/vTxgzeQNxBCEeIo/wBJyJB/1qzD+kUnWiPylfzuIT+pP7VYWCtpLN6Z8wQ22hMc8xWs77BJCe89qAdht0EOhREpOhnpRK/vUBcMJJAjVRME9o70H8HSdqmN4W4lsPq8iAqETzMToOdBJwy3BumvHIHmzLk7RsJq88CvG1tJW1GUyAQQdAY3HpNfP+KXgdUFhMEJAUOpHP50++x2/wDzXGlKhCxKUk/HrMd4H2oLA4m4Wtr5P5qYcA8riNFj58x2M0k2PsyKlnxbt1QClJISBMmCrzGYnKmeflHSrOcfSNCYqBhF+24ha0kEeKrUdZ0PoRBFBxwrArayRlYbSg81HVZ7lR1NK3HmKsthbeZOctiUAHQnNv8ACCZBjfc0049iaGWlunUpT5RO6uQ+sfSvna4ulOOKKzKlKKlKP8RMk/Wg1TeKbOiikHcCRTVwvitsonx3F6AqgiQqBqJ5GNvlQFwZ9SlJgAn962x/CW21pU1IQ4gLSFbgHl3gyJ7UB7jDiNhcs2zYCAdXDqVdugFR2Ap3C0HKfyLxKUnqm4TkUn5LKT9K5cJcNi5WZ5Hl0A1+Z2+c00420hOE3ACAnwnG4ga6OoV8hpqe9BS3Eij4qh11PrqJ+YFeV24sQPFChspP6GsoHz2JWvmcc3ymfkkUMxW5nEs8ZikBR+YJ/emX2OJy2dwqPgVr9qVHWS5iLieUgE9oH33oHC24jLnlYbJI30A+pJqFjlxcKCEKGRLiwkqCpPpsIpjwy2t2CkBICldP3oRxVZrStDiiXGkrzFIH370BzBLFKCFDkNyZP3o4yddaA4HfpdQVIByjqP70eYUAB1oOdwDNC+Mmg3aKuGyVZYCo0KFExrHwHrR1R9KW+IX3WlIcYcQCmQttz3HEK0UlY5pP+9AJ4QWh9vMsFSwSk5jMAbATTbapjYQPSKHYDgLKfEdslBTa1StoKCiwqNUzuU7kE68qLhcA7UHG5fg+lKvFaykpWDBSaZbwiKSuOrlIQnWFk6dwKCZxJdqDTa0EggCg2LYuhy2UlRBWREfvUewbfvkBJIS2neNzXTGMDat0SlYzExBM7/v3oCfsmdzNutaHOkgieYgj96rfjC38O7dTtrMetO/svlCgZMh2PsAf3pc9qDGW+X3HOgWsMc87aSfLnCo7/rT/AMOcLv3DHitrQAt1ScpUZMEIzAJBJTIgnSI6a1XDAMyPh1PoKc/wLrTduVhSAptK217DzeaQeRknoaBnvuF75KkMG2JKfdWgSk/6tvrRPjkoQlFqcxcYIJCQMgzJEgneeemgEVtwFxg6tZt7l1MhJDDzqQVIUe6twoaantNGPaHw+4LgPoVn8UpQloDzaJjbntNBVly4BJGkgD/PTavbK6cbWFNrKFDUEGPSiN1giS6oOXbKVe9lAccj+pTSFI36KMV7e8KXTKfFJQts6BaFZgexBAKT2UAaB84Jxy4vStL2U5UiV5dTMgaDTvTozhaGgPCQlHlCfKIBA6gafLuaqn2b4k+y4taGVuoj85CRsJ0UPT9zVl3fErqWvFbs31z7qIQDPLMM5IHyoKp4zxm4ccW04rKhtRGROgJBIBPU0pXKsuog0QxsuuOqC0qCyoqXPUmT23ophPAtxct50qgAahSVaRvGTMVx/KDHOgEYUorMDcbT9ee/pVk4RYs4uxkUfBeYObMEyAFaEQSJzFObQiCTSth2DptnlID6A7MJQtLjKiOgU82lCp6TrNPfA1qtizuFflhwqUrIo5MigICXVQSNdYIkA0BXDbCzwpgqUryz5nF6qUTsAByjkKXeN79Fzhrq7QhbZzJeATBjIopMHUEKAPpQP2jcWNXaGmmpBbWVOagpkSkZSNxEmY+IVM9mbaH2btk5jmSMw5c4IO06cyKCn+IXMwbMRIJ9ZisqLiz2bwx/C2En1G9ZQXF7LoThT6tASCBJideQ5ml9qwKrh0yQQsGQNdhEH0o3wZhuWzDKk5x/zWiCQQ4eRA1Ouw2oVi12q3eC/wCPyqjTUHTUjvHyoDTmCr0WXFmNjI0+UUS4fU4sKDgkDSY3ofY4stCcyzII0T+lG7fE05U5hE8qD16/abUGkgZinNAHeNT61AU66VEqeMcwkZY7acvnXNy5CnVoWoRAKSI0E6/Ka8fvrdlJKlpk9SBr86DfDeJMrpt1ysj3VDU7bHv3oBxjg7772dDSsqhB8wk9NJ0Fa4NfAXgV5ciwrKUqnU89NjTl4msSYoF3gy9ewpLji2iAuMwAkGNpjUESde9c73it27eUq1lllKZUCkKI6gDUK200Ghopj+IpbaczEeZJCU9SdqSeF2tcxzo5Z0+umm0etAdt+L0zkcSpI2KjuD3HKpfFWFB5kLb85SJSRUXHcLloyEKdMZVJMFW3XtUXAbwWQKX1kZ9kb5R1PSaCXgdituzV8KjzVpFAk4P4hKlKXA2UefpPLvTxc3qFtBcBSeR5H1O1I19xAfzQYAOgEjT5jtQEuAmpWkJPvO7/AENBvbE1lvSddUnemrgazDfhZoBnMSdgSZ/216Uue2pYN6BMwiZ6zzoK+tgd+RlP1Bq0rTj19DbSSGywltIDamwQQABqd9eoqsrZv8tSuQO09Nf89aebHF0/gmUG3bcLZUlS1gzEyhMpI+Aj6dqAniP/AA65BcQ4u2e38MpzNz/KUDT/ADSjXAWAu3VspJdKEOLUlTg1IaQE+VM83FLgk/C2REEgorxacI8JlSFc5VmT8tAY9SasDhTFXLW1SEfmHMtxTM+ZTRypKkxqCgomP4VKOwkAeYxHD7EuNNwlaPeKUlSlaTBcggq+celBrTHlvvurSzkYUmXApUpKB7xGgGYDXoFAGdKTLxa3HXCygk6qIXl2G8z5dBzPSjXCWEqfJfcWfCACVnkpAiUJ0jLOmkZlEAaSSDBht3b2CF51t50KLZCE5lKIJSSSoCNRyHWKwcaW3vF1WhnKE6z6/ek7jC1WH3FL/wDyEqG8ALUT+9KriMv0iP3+lBY+H3NtcvpLalLLi0o84GYZjBJIHfcdNaLYNjoYuQt5pSbd1sJaEattg6CASDB94gmSc2s1XnBDbiLgPpQSltYUoQdQDOnzAH1pq4psF2qw62pX4caDxEgpAVJ2IKSiSdSJQolJgQaC0zfWWItKRLbyB7yFJIIPIwqFDsofWq39oHDSWm2VhZKQ54WcyohshSkpUd1ZMpAO+VaR8NCLK8dtkqukKQkCUpMJXmzdADEaTJ0FdsbxS6uLdph9RLrjgdy5EpKUZSlGYJSNV5iqDslKD8VBlscLt0+45dr7jw0a+sk/Si+Ccbss/kptgy0Qo6HUHKTJhInbnSHh9kpych/MQnME9QN479u1RcUbWWXHFSDIQDr6qjsEj/3DrQJlwoEiBy19dzXtSLpgJaQT7y1E/wCmBH3n6VlA5cPYyShlQOrJ/Mg65BsoDmRtRbiF1m5YcLCsyTtI8yVJ1Gb+9VTWUDbhmOFuPFM5QQJJ35aVGxHiF5xa8qylKk5fl+00t1lAbtsQcaH5bhE7nffpNH8GQ07l8vm+Nbhkz6q0iaRaygsfGsGS0vMwoBtSc0BQ0WnprzFcXOJH1pDaFQrrpOnU1X1ZQOCrpb58y5UNSCdNKNLwZlLKVOFQePmVC8unQR2iq1rKB3xBK7bwlqK1IV7uYyUkcu9aXHExD6FhDassTnQlYJ5ylYUNvmKS6ygul72vLUjwlNMQnbyg6gHTKZT8xQjAuPnnnYU3aJQJUo/h2x5R3jr+lVbWUH0enH3HShhoW6VlOd1xbaQlKTqEgRqqI7yrtVLcc4j4946RsmG0+jYy/elmsoCVo4kMLG6vEEemVX7xW2H426xPhncQpJAUlQ6KSZB9dxyihdZQGl8Ru6QlsQZgJ0+k7UVb4jfBYWhAzIT+WRKYgk7hQJOYnodedKFZQWM3iFxcf/cWtoo5gSs+I1rMyoMuICvmOVP+EYmEgN5mwkDyIQAlIPUDrykknvXz1WUF78RXLTw8NWUqAJn9v9qT77CZCFK0TmAkRsRVcVlBd3DLoYKUlSAByB976n7HpRfiLHkpCm1ZVIInIoBSf9vUEGvnqsoH254gW0qbRq0Qon30IUpehkaPOuCe4EjlFQ7niZ5AWl5AC1CVkEkrzRqVFSuc9NzNJ1ZQOFnxY0hbSihwZFAkJKZIBmAY0n0O9a8X8XHEFZsgaEkJaT7qEGCYO5UojUwPdFKNZQEcWu0ryJSnKEJyjXcSTP3rKHVl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61925" y="380136"/>
            <a:ext cx="12544425" cy="495301"/>
          </a:xfrm>
          <a:prstGeom prst="rect">
            <a:avLst/>
          </a:prstGeom>
          <a:solidFill>
            <a:srgbClr val="00A0E3"/>
          </a:solidFill>
          <a:ln>
            <a:solidFill>
              <a:srgbClr val="00A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A0E3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5" y="261348"/>
            <a:ext cx="2343509" cy="8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4479505" y="-220629"/>
            <a:ext cx="6623050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Expressions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disease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S" sz="11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auto">
          <a:xfrm>
            <a:off x="1425575" y="24323"/>
            <a:ext cx="8521700" cy="137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9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TriBEKa</a:t>
            </a:r>
            <a:r>
              <a:rPr lang="es-E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25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es-ES" sz="25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status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8242"/>
          <a:stretch/>
        </p:blipFill>
        <p:spPr>
          <a:xfrm>
            <a:off x="0" y="1504950"/>
            <a:ext cx="12192000" cy="7458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7" y="175252"/>
            <a:ext cx="1287924" cy="10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6675" y="2452688"/>
            <a:ext cx="10277475" cy="563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9685" name="TextBox 6"/>
          <p:cNvSpPr txBox="1">
            <a:spLocks noChangeArrowheads="1"/>
          </p:cNvSpPr>
          <p:nvPr/>
        </p:nvSpPr>
        <p:spPr bwMode="auto">
          <a:xfrm>
            <a:off x="646113" y="3282950"/>
            <a:ext cx="779462" cy="3683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2016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9686" name="TextBox 7"/>
          <p:cNvSpPr txBox="1">
            <a:spLocks noChangeArrowheads="1"/>
          </p:cNvSpPr>
          <p:nvPr/>
        </p:nvSpPr>
        <p:spPr bwMode="auto">
          <a:xfrm>
            <a:off x="3441153" y="3310040"/>
            <a:ext cx="779462" cy="3683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2017</a:t>
            </a:r>
          </a:p>
        </p:txBody>
      </p:sp>
      <p:sp>
        <p:nvSpPr>
          <p:cNvPr id="10" name="Up Arrow 9"/>
          <p:cNvSpPr/>
          <p:nvPr/>
        </p:nvSpPr>
        <p:spPr>
          <a:xfrm>
            <a:off x="2237880" y="3284538"/>
            <a:ext cx="569912" cy="12747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391207" y="3310034"/>
            <a:ext cx="569913" cy="12747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9691" name="TextBox 13"/>
          <p:cNvSpPr txBox="1">
            <a:spLocks noChangeArrowheads="1"/>
          </p:cNvSpPr>
          <p:nvPr/>
        </p:nvSpPr>
        <p:spPr bwMode="auto">
          <a:xfrm>
            <a:off x="6921553" y="3281362"/>
            <a:ext cx="779462" cy="36988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2018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7" y="175252"/>
            <a:ext cx="1287924" cy="1029094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1425575" y="24323"/>
            <a:ext cx="8521700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100" dirty="0" smtClean="0">
                <a:solidFill>
                  <a:srgbClr val="344478"/>
                </a:solidFill>
                <a:latin typeface="+mn-lt"/>
                <a:cs typeface="Arial" panose="020B0604020202020204" pitchFamily="34" charset="0"/>
              </a:rPr>
              <a:t>Alfa+ </a:t>
            </a:r>
            <a:r>
              <a:rPr lang="en-US" sz="4100" dirty="0">
                <a:solidFill>
                  <a:srgbClr val="344478"/>
                </a:solidFill>
                <a:latin typeface="+mn-lt"/>
                <a:cs typeface="Arial" panose="020B0604020202020204" pitchFamily="34" charset="0"/>
              </a:rPr>
              <a:t>Recruitment Progress and Academic Output</a:t>
            </a:r>
            <a:endParaRPr lang="es-ES" sz="2500" dirty="0">
              <a:solidFill>
                <a:srgbClr val="34447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11763374" y="2452688"/>
            <a:ext cx="854077" cy="563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10560048" y="2452688"/>
            <a:ext cx="854077" cy="563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73871" y="4797674"/>
            <a:ext cx="166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First participant </a:t>
            </a:r>
          </a:p>
          <a:p>
            <a:pPr algn="ctr"/>
            <a:r>
              <a:rPr lang="en-GB" dirty="0" smtClean="0">
                <a:latin typeface="+mn-lt"/>
              </a:rPr>
              <a:t>recruited</a:t>
            </a:r>
            <a:endParaRPr lang="en-GB" dirty="0"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05908" y="4792700"/>
            <a:ext cx="170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150 participants</a:t>
            </a:r>
            <a:endParaRPr lang="en-GB" dirty="0">
              <a:latin typeface="+mn-lt"/>
            </a:endParaRPr>
          </a:p>
        </p:txBody>
      </p:sp>
      <p:sp>
        <p:nvSpPr>
          <p:cNvPr id="18" name="Up Arrow 11"/>
          <p:cNvSpPr/>
          <p:nvPr/>
        </p:nvSpPr>
        <p:spPr>
          <a:xfrm>
            <a:off x="7131102" y="3887270"/>
            <a:ext cx="569913" cy="1274762"/>
          </a:xfrm>
          <a:prstGeom prst="up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84509" y="5319406"/>
            <a:ext cx="1659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Interim analysis</a:t>
            </a:r>
          </a:p>
          <a:p>
            <a:pPr algn="ctr"/>
            <a:r>
              <a:rPr lang="en-GB" dirty="0" smtClean="0">
                <a:latin typeface="+mn-lt"/>
              </a:rPr>
              <a:t>N=200</a:t>
            </a:r>
            <a:endParaRPr lang="en-GB" dirty="0">
              <a:latin typeface="+mn-lt"/>
            </a:endParaRPr>
          </a:p>
        </p:txBody>
      </p:sp>
      <p:sp>
        <p:nvSpPr>
          <p:cNvPr id="20" name="Up Arrow 11"/>
          <p:cNvSpPr/>
          <p:nvPr/>
        </p:nvSpPr>
        <p:spPr>
          <a:xfrm>
            <a:off x="9146380" y="3281362"/>
            <a:ext cx="569913" cy="12747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0170317" y="3307962"/>
            <a:ext cx="779462" cy="36988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2019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611994" y="4755048"/>
            <a:ext cx="1431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Last baseline</a:t>
            </a:r>
          </a:p>
          <a:p>
            <a:pPr algn="ctr"/>
            <a:r>
              <a:rPr lang="en-GB" dirty="0" smtClean="0">
                <a:latin typeface="+mn-lt"/>
              </a:rPr>
              <a:t>Participant in</a:t>
            </a:r>
          </a:p>
          <a:p>
            <a:pPr algn="ctr"/>
            <a:r>
              <a:rPr lang="en-GB" dirty="0">
                <a:latin typeface="+mn-lt"/>
              </a:rPr>
              <a:t>n</a:t>
            </a:r>
            <a:r>
              <a:rPr lang="en-GB" dirty="0" smtClean="0">
                <a:latin typeface="+mn-lt"/>
              </a:rPr>
              <a:t>=450</a:t>
            </a:r>
            <a:endParaRPr lang="en-GB" dirty="0">
              <a:latin typeface="+mn-lt"/>
            </a:endParaRPr>
          </a:p>
        </p:txBody>
      </p:sp>
      <p:sp>
        <p:nvSpPr>
          <p:cNvPr id="23" name="Up Arrow 11"/>
          <p:cNvSpPr/>
          <p:nvPr/>
        </p:nvSpPr>
        <p:spPr>
          <a:xfrm>
            <a:off x="10560048" y="3887270"/>
            <a:ext cx="569913" cy="1274762"/>
          </a:xfrm>
          <a:prstGeom prst="upArrow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0463815" y="5436545"/>
            <a:ext cx="971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Baseline </a:t>
            </a:r>
          </a:p>
          <a:p>
            <a:pPr algn="ctr"/>
            <a:r>
              <a:rPr lang="en-GB" dirty="0" smtClean="0">
                <a:latin typeface="+mn-lt"/>
              </a:rPr>
              <a:t>Analysis</a:t>
            </a:r>
          </a:p>
          <a:p>
            <a:pPr algn="ctr"/>
            <a:r>
              <a:rPr lang="en-GB" dirty="0" smtClean="0">
                <a:latin typeface="+mn-lt"/>
              </a:rPr>
              <a:t>FU visits</a:t>
            </a:r>
          </a:p>
        </p:txBody>
      </p:sp>
    </p:spTree>
    <p:extLst>
      <p:ext uri="{BB962C8B-B14F-4D97-AF65-F5344CB8AC3E}">
        <p14:creationId xmlns:p14="http://schemas.microsoft.com/office/powerpoint/2010/main" val="16914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6675" y="2452688"/>
            <a:ext cx="10277475" cy="563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9683" name="TextBox 4"/>
          <p:cNvSpPr txBox="1">
            <a:spLocks noChangeArrowheads="1"/>
          </p:cNvSpPr>
          <p:nvPr/>
        </p:nvSpPr>
        <p:spPr bwMode="auto">
          <a:xfrm>
            <a:off x="1611314" y="3260725"/>
            <a:ext cx="777875" cy="36988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199684" name="TextBox 5"/>
          <p:cNvSpPr txBox="1">
            <a:spLocks noChangeArrowheads="1"/>
          </p:cNvSpPr>
          <p:nvPr/>
        </p:nvSpPr>
        <p:spPr bwMode="auto">
          <a:xfrm>
            <a:off x="1611313" y="3954464"/>
            <a:ext cx="1225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First Subject Recruited </a:t>
            </a:r>
          </a:p>
        </p:txBody>
      </p:sp>
      <p:sp>
        <p:nvSpPr>
          <p:cNvPr id="199685" name="TextBox 6"/>
          <p:cNvSpPr txBox="1">
            <a:spLocks noChangeArrowheads="1"/>
          </p:cNvSpPr>
          <p:nvPr/>
        </p:nvSpPr>
        <p:spPr bwMode="auto">
          <a:xfrm>
            <a:off x="3379788" y="3284538"/>
            <a:ext cx="779462" cy="3683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199686" name="TextBox 7"/>
          <p:cNvSpPr txBox="1">
            <a:spLocks noChangeArrowheads="1"/>
          </p:cNvSpPr>
          <p:nvPr/>
        </p:nvSpPr>
        <p:spPr bwMode="auto">
          <a:xfrm>
            <a:off x="6894513" y="3284538"/>
            <a:ext cx="779462" cy="3683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10" name="Up Arrow 9"/>
          <p:cNvSpPr/>
          <p:nvPr/>
        </p:nvSpPr>
        <p:spPr>
          <a:xfrm>
            <a:off x="5164138" y="3284538"/>
            <a:ext cx="569912" cy="12747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9688" name="TextBox 10"/>
          <p:cNvSpPr txBox="1">
            <a:spLocks noChangeArrowheads="1"/>
          </p:cNvSpPr>
          <p:nvPr/>
        </p:nvSpPr>
        <p:spPr bwMode="auto">
          <a:xfrm>
            <a:off x="4837114" y="4711700"/>
            <a:ext cx="1227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 pitchFamily="34" charset="0"/>
              </a:rPr>
              <a:t>Analysing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 n=210 baseline pilot data</a:t>
            </a:r>
          </a:p>
        </p:txBody>
      </p:sp>
      <p:sp>
        <p:nvSpPr>
          <p:cNvPr id="12" name="Up Arrow 11"/>
          <p:cNvSpPr/>
          <p:nvPr/>
        </p:nvSpPr>
        <p:spPr>
          <a:xfrm>
            <a:off x="8029576" y="3284538"/>
            <a:ext cx="569913" cy="12747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9690" name="TextBox 12"/>
          <p:cNvSpPr txBox="1">
            <a:spLocks noChangeArrowheads="1"/>
          </p:cNvSpPr>
          <p:nvPr/>
        </p:nvSpPr>
        <p:spPr bwMode="auto">
          <a:xfrm>
            <a:off x="7720014" y="4733925"/>
            <a:ext cx="1227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 pitchFamily="34" charset="0"/>
              </a:rPr>
              <a:t>Analysing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 n=210 2-year FU pilot data</a:t>
            </a:r>
          </a:p>
        </p:txBody>
      </p:sp>
      <p:sp>
        <p:nvSpPr>
          <p:cNvPr id="199691" name="TextBox 13"/>
          <p:cNvSpPr txBox="1">
            <a:spLocks noChangeArrowheads="1"/>
          </p:cNvSpPr>
          <p:nvPr/>
        </p:nvSpPr>
        <p:spPr bwMode="auto">
          <a:xfrm>
            <a:off x="8793163" y="3286125"/>
            <a:ext cx="779462" cy="36988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199692" name="TextBox 14"/>
          <p:cNvSpPr txBox="1">
            <a:spLocks noChangeArrowheads="1"/>
          </p:cNvSpPr>
          <p:nvPr/>
        </p:nvSpPr>
        <p:spPr bwMode="auto">
          <a:xfrm>
            <a:off x="8947150" y="3954464"/>
            <a:ext cx="12271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Last baseline n=700 subject recruited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2075722" y="24323"/>
            <a:ext cx="8521700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PREVENT Dementia Recruitment Progress and Academic Output</a:t>
            </a:r>
            <a:endParaRPr lang="es-ES" sz="2500" dirty="0">
              <a:solidFill>
                <a:srgbClr val="34447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11763374" y="2452688"/>
            <a:ext cx="854077" cy="563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10560048" y="2452688"/>
            <a:ext cx="854077" cy="563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7" y="175252"/>
            <a:ext cx="1287924" cy="10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425575" y="24323"/>
            <a:ext cx="8521700" cy="147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TriBEKa</a:t>
            </a:r>
            <a:r>
              <a:rPr lang="en-U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imaging platform</a:t>
            </a:r>
            <a:endParaRPr lang="es-ES" sz="2500" dirty="0">
              <a:solidFill>
                <a:srgbClr val="34447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613614" y="2019699"/>
            <a:ext cx="10987961" cy="483830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7375E"/>
                </a:solidFill>
                <a:cs typeface="Arial" panose="020B0604020202020204" pitchFamily="34" charset="0"/>
              </a:rPr>
              <a:t>The </a:t>
            </a:r>
            <a:r>
              <a:rPr lang="en-US" sz="2400" dirty="0" err="1">
                <a:solidFill>
                  <a:srgbClr val="17375E"/>
                </a:solidFill>
                <a:cs typeface="Arial" panose="020B0604020202020204" pitchFamily="34" charset="0"/>
              </a:rPr>
              <a:t>TriBEKa</a:t>
            </a:r>
            <a:r>
              <a:rPr lang="en-US" sz="2400" dirty="0">
                <a:solidFill>
                  <a:srgbClr val="17375E"/>
                </a:solidFill>
                <a:cs typeface="Arial" panose="020B0604020202020204" pitchFamily="34" charset="0"/>
              </a:rPr>
              <a:t> platform is an example of early </a:t>
            </a:r>
            <a:r>
              <a:rPr lang="en-US" sz="2400" dirty="0" smtClean="0">
                <a:solidFill>
                  <a:srgbClr val="17375E"/>
                </a:solidFill>
                <a:cs typeface="Arial" panose="020B0604020202020204" pitchFamily="34" charset="0"/>
              </a:rPr>
              <a:t>preclinical AD focused </a:t>
            </a:r>
            <a:r>
              <a:rPr lang="en-US" sz="2400" dirty="0">
                <a:solidFill>
                  <a:srgbClr val="17375E"/>
                </a:solidFill>
                <a:cs typeface="Arial" panose="020B0604020202020204" pitchFamily="34" charset="0"/>
              </a:rPr>
              <a:t>collaborative initiatives </a:t>
            </a:r>
          </a:p>
          <a:p>
            <a:r>
              <a:rPr lang="en-US" sz="2400" b="1" dirty="0">
                <a:solidFill>
                  <a:srgbClr val="17375E"/>
                </a:solidFill>
                <a:cs typeface="Arial" panose="020B0604020202020204" pitchFamily="34" charset="0"/>
              </a:rPr>
              <a:t>Mission</a:t>
            </a:r>
            <a:r>
              <a:rPr lang="en-US" sz="2400" dirty="0">
                <a:solidFill>
                  <a:srgbClr val="17375E"/>
                </a:solidFill>
                <a:cs typeface="Arial" panose="020B0604020202020204" pitchFamily="34" charset="0"/>
              </a:rPr>
              <a:t>: to generate an open access neuroimaging platform for understanding early preclinical changes in the AD continuum and other neurodegenerative conditions </a:t>
            </a:r>
          </a:p>
          <a:p>
            <a:r>
              <a:rPr lang="en-US" sz="2400" b="1" dirty="0" smtClean="0">
                <a:solidFill>
                  <a:srgbClr val="17375E"/>
                </a:solidFill>
                <a:cs typeface="Arial" panose="020B0604020202020204" pitchFamily="34" charset="0"/>
              </a:rPr>
              <a:t>Aims</a:t>
            </a:r>
            <a:r>
              <a:rPr lang="en-US" sz="2400" dirty="0" smtClean="0">
                <a:solidFill>
                  <a:srgbClr val="17375E"/>
                </a:solidFill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sz="2000" dirty="0" smtClean="0">
                <a:solidFill>
                  <a:srgbClr val="344478"/>
                </a:solidFill>
                <a:cs typeface="Arial" panose="020B0604020202020204" pitchFamily="34" charset="0"/>
              </a:rPr>
              <a:t>To </a:t>
            </a: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deliver </a:t>
            </a:r>
            <a:r>
              <a:rPr lang="en-GB" sz="2000" b="1" dirty="0">
                <a:solidFill>
                  <a:srgbClr val="344478"/>
                </a:solidFill>
                <a:cs typeface="Arial" panose="020B0604020202020204" pitchFamily="34" charset="0"/>
              </a:rPr>
              <a:t>characterized data </a:t>
            </a: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for understanding neurodegenerative disease and related clinical models </a:t>
            </a:r>
            <a:r>
              <a:rPr lang="en-GB" sz="2000" b="1" dirty="0">
                <a:solidFill>
                  <a:srgbClr val="344478"/>
                </a:solidFill>
                <a:cs typeface="Arial" panose="020B0604020202020204" pitchFamily="34" charset="0"/>
              </a:rPr>
              <a:t>in </a:t>
            </a:r>
            <a:r>
              <a:rPr lang="en-GB" sz="2000" b="1" dirty="0" smtClean="0">
                <a:solidFill>
                  <a:srgbClr val="344478"/>
                </a:solidFill>
                <a:cs typeface="Arial" panose="020B0604020202020204" pitchFamily="34" charset="0"/>
              </a:rPr>
              <a:t>midlife</a:t>
            </a:r>
          </a:p>
          <a:p>
            <a:pPr lvl="1"/>
            <a:r>
              <a:rPr lang="en-GB" sz="2000" dirty="0" smtClean="0">
                <a:solidFill>
                  <a:srgbClr val="344478"/>
                </a:solidFill>
                <a:cs typeface="Arial" panose="020B0604020202020204" pitchFamily="34" charset="0"/>
              </a:rPr>
              <a:t>Becoming </a:t>
            </a: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a key source of information through an </a:t>
            </a:r>
            <a:r>
              <a:rPr lang="en-GB" sz="2000" b="1" dirty="0">
                <a:solidFill>
                  <a:srgbClr val="344478"/>
                </a:solidFill>
                <a:cs typeface="Arial" panose="020B0604020202020204" pitchFamily="34" charset="0"/>
              </a:rPr>
              <a:t>Open Access </a:t>
            </a:r>
            <a:r>
              <a:rPr lang="en-GB" sz="2000" b="1" dirty="0" smtClean="0">
                <a:solidFill>
                  <a:srgbClr val="344478"/>
                </a:solidFill>
                <a:cs typeface="Arial" panose="020B0604020202020204" pitchFamily="34" charset="0"/>
              </a:rPr>
              <a:t>platform</a:t>
            </a:r>
          </a:p>
          <a:p>
            <a:pPr lvl="1"/>
            <a:r>
              <a:rPr lang="en-GB" sz="2000" dirty="0" smtClean="0">
                <a:solidFill>
                  <a:srgbClr val="344478"/>
                </a:solidFill>
                <a:cs typeface="Arial" panose="020B0604020202020204" pitchFamily="34" charset="0"/>
              </a:rPr>
              <a:t>Modelling </a:t>
            </a: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and understanding early pathophysiological changes, pre amyloid deposition, in the AD continuum </a:t>
            </a:r>
            <a:endParaRPr lang="en-GB" sz="2000" dirty="0" smtClean="0">
              <a:solidFill>
                <a:srgbClr val="344478"/>
              </a:solidFill>
              <a:cs typeface="Arial" panose="020B0604020202020204" pitchFamily="34" charset="0"/>
            </a:endParaRPr>
          </a:p>
          <a:p>
            <a:pPr lvl="1"/>
            <a:r>
              <a:rPr lang="en-GB" sz="2000" dirty="0" smtClean="0">
                <a:solidFill>
                  <a:srgbClr val="344478"/>
                </a:solidFill>
                <a:cs typeface="Arial" panose="020B0604020202020204" pitchFamily="34" charset="0"/>
              </a:rPr>
              <a:t>Disentangle </a:t>
            </a: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the role of the different risk factors </a:t>
            </a:r>
            <a:endParaRPr lang="en-GB" sz="2000" dirty="0" smtClean="0">
              <a:solidFill>
                <a:srgbClr val="344478"/>
              </a:solidFill>
              <a:cs typeface="Arial" panose="020B0604020202020204" pitchFamily="34" charset="0"/>
            </a:endParaRPr>
          </a:p>
          <a:p>
            <a:pPr lvl="1"/>
            <a:r>
              <a:rPr lang="en-GB" sz="2000" dirty="0" smtClean="0">
                <a:solidFill>
                  <a:srgbClr val="344478"/>
                </a:solidFill>
                <a:cs typeface="Arial" panose="020B0604020202020204" pitchFamily="34" charset="0"/>
              </a:rPr>
              <a:t>Informative </a:t>
            </a: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for designing prevention trials </a:t>
            </a:r>
          </a:p>
          <a:p>
            <a:pPr lvl="1"/>
            <a:endParaRPr lang="en-US" sz="2800" dirty="0">
              <a:solidFill>
                <a:srgbClr val="17375E"/>
              </a:solidFill>
              <a:cs typeface="Arial" panose="020B0604020202020204" pitchFamily="34" charset="0"/>
            </a:endParaRPr>
          </a:p>
          <a:p>
            <a:pPr lvl="1"/>
            <a:endParaRPr lang="en-US" sz="2800" dirty="0">
              <a:solidFill>
                <a:srgbClr val="17375E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17375E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7" y="175252"/>
            <a:ext cx="1287924" cy="10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09" y="3990411"/>
            <a:ext cx="3696241" cy="101520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55704" y="1733550"/>
            <a:ext cx="7902575" cy="91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8800" b="1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Thank you!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09" y="5930451"/>
            <a:ext cx="1850346" cy="429209"/>
          </a:xfrm>
          <a:prstGeom prst="rect">
            <a:avLst/>
          </a:prstGeom>
        </p:spPr>
      </p:pic>
      <p:pic>
        <p:nvPicPr>
          <p:cNvPr id="9" name="Picture 3" descr="Screen Shot 2017-05-31 at 22.04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72" y="5772149"/>
            <a:ext cx="1299953" cy="6219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828" y="5791200"/>
            <a:ext cx="2791771" cy="572084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169743" y="5856769"/>
            <a:ext cx="2400326" cy="913030"/>
            <a:chOff x="5774917" y="4521424"/>
            <a:chExt cx="2400326" cy="913030"/>
          </a:xfrm>
        </p:grpSpPr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>
              <a:off x="6016198" y="4521424"/>
              <a:ext cx="2159045" cy="91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None/>
                <a:defRPr/>
              </a:pPr>
              <a:r>
                <a:rPr lang="en-US" sz="1600" dirty="0" smtClean="0">
                  <a:solidFill>
                    <a:srgbClr val="344478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tribeka.org</a:t>
              </a:r>
            </a:p>
            <a:p>
              <a:pPr eaLnBrk="1" fontAlgn="auto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None/>
                <a:defRPr/>
              </a:pPr>
              <a:r>
                <a:rPr lang="en-US" sz="1600" dirty="0" smtClean="0">
                  <a:solidFill>
                    <a:srgbClr val="344478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@</a:t>
              </a:r>
              <a:r>
                <a:rPr lang="en-US" sz="1600" dirty="0" err="1" smtClean="0">
                  <a:solidFill>
                    <a:srgbClr val="344478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TRIBEKAplatform</a:t>
              </a:r>
              <a:endParaRPr lang="en-US" sz="16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lnSpc>
                  <a:spcPct val="80000"/>
                </a:lnSpc>
                <a:spcAft>
                  <a:spcPts val="0"/>
                </a:spcAft>
                <a:buNone/>
                <a:defRPr/>
              </a:pPr>
              <a:endPara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lnSpc>
                  <a:spcPct val="80000"/>
                </a:lnSpc>
                <a:spcAft>
                  <a:spcPts val="0"/>
                </a:spcAft>
                <a:buNone/>
                <a:defRPr/>
              </a:pPr>
              <a:endPara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85"/>
            <p:cNvSpPr>
              <a:spLocks noChangeArrowheads="1"/>
            </p:cNvSpPr>
            <p:nvPr/>
          </p:nvSpPr>
          <p:spPr bwMode="auto">
            <a:xfrm>
              <a:off x="5774917" y="4878170"/>
              <a:ext cx="205696" cy="165338"/>
            </a:xfrm>
            <a:custGeom>
              <a:avLst/>
              <a:gdLst>
                <a:gd name="T0" fmla="*/ 461 w 462"/>
                <a:gd name="T1" fmla="*/ 45 h 374"/>
                <a:gd name="T2" fmla="*/ 461 w 462"/>
                <a:gd name="T3" fmla="*/ 45 h 374"/>
                <a:gd name="T4" fmla="*/ 408 w 462"/>
                <a:gd name="T5" fmla="*/ 63 h 374"/>
                <a:gd name="T6" fmla="*/ 443 w 462"/>
                <a:gd name="T7" fmla="*/ 10 h 374"/>
                <a:gd name="T8" fmla="*/ 389 w 462"/>
                <a:gd name="T9" fmla="*/ 36 h 374"/>
                <a:gd name="T10" fmla="*/ 319 w 462"/>
                <a:gd name="T11" fmla="*/ 0 h 374"/>
                <a:gd name="T12" fmla="*/ 221 w 462"/>
                <a:gd name="T13" fmla="*/ 98 h 374"/>
                <a:gd name="T14" fmla="*/ 230 w 462"/>
                <a:gd name="T15" fmla="*/ 116 h 374"/>
                <a:gd name="T16" fmla="*/ 35 w 462"/>
                <a:gd name="T17" fmla="*/ 19 h 374"/>
                <a:gd name="T18" fmla="*/ 17 w 462"/>
                <a:gd name="T19" fmla="*/ 72 h 374"/>
                <a:gd name="T20" fmla="*/ 61 w 462"/>
                <a:gd name="T21" fmla="*/ 151 h 374"/>
                <a:gd name="T22" fmla="*/ 17 w 462"/>
                <a:gd name="T23" fmla="*/ 134 h 374"/>
                <a:gd name="T24" fmla="*/ 17 w 462"/>
                <a:gd name="T25" fmla="*/ 134 h 374"/>
                <a:gd name="T26" fmla="*/ 98 w 462"/>
                <a:gd name="T27" fmla="*/ 231 h 374"/>
                <a:gd name="T28" fmla="*/ 70 w 462"/>
                <a:gd name="T29" fmla="*/ 231 h 374"/>
                <a:gd name="T30" fmla="*/ 53 w 462"/>
                <a:gd name="T31" fmla="*/ 231 h 374"/>
                <a:gd name="T32" fmla="*/ 142 w 462"/>
                <a:gd name="T33" fmla="*/ 294 h 374"/>
                <a:gd name="T34" fmla="*/ 26 w 462"/>
                <a:gd name="T35" fmla="*/ 338 h 374"/>
                <a:gd name="T36" fmla="*/ 0 w 462"/>
                <a:gd name="T37" fmla="*/ 338 h 374"/>
                <a:gd name="T38" fmla="*/ 142 w 462"/>
                <a:gd name="T39" fmla="*/ 373 h 374"/>
                <a:gd name="T40" fmla="*/ 408 w 462"/>
                <a:gd name="T41" fmla="*/ 107 h 374"/>
                <a:gd name="T42" fmla="*/ 408 w 462"/>
                <a:gd name="T43" fmla="*/ 98 h 374"/>
                <a:gd name="T44" fmla="*/ 461 w 462"/>
                <a:gd name="T45" fmla="*/ 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lnTo>
                    <a:pt x="17" y="134"/>
                  </a:ln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rgbClr val="415794"/>
            </a:solidFill>
            <a:ln>
              <a:noFill/>
            </a:ln>
            <a:effectLst/>
            <a:extLst/>
          </p:spPr>
          <p:txBody>
            <a:bodyPr wrap="none" lIns="34284" tIns="17142" rIns="34284" bIns="17142" anchor="ctr"/>
            <a:lstStyle/>
            <a:p>
              <a:pPr defTabSz="457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Poppins Light" charset="0"/>
                <a:ea typeface="+mn-ea"/>
              </a:endParaRPr>
            </a:p>
          </p:txBody>
        </p:sp>
        <p:sp>
          <p:nvSpPr>
            <p:cNvPr id="19" name="Shape 2944"/>
            <p:cNvSpPr/>
            <p:nvPr/>
          </p:nvSpPr>
          <p:spPr>
            <a:xfrm>
              <a:off x="5803910" y="4593157"/>
              <a:ext cx="147711" cy="14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415794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</p:grpSp>
      <p:sp>
        <p:nvSpPr>
          <p:cNvPr id="20" name="Rectángulo redondeado 19"/>
          <p:cNvSpPr/>
          <p:nvPr/>
        </p:nvSpPr>
        <p:spPr>
          <a:xfrm>
            <a:off x="-143123" y="5661329"/>
            <a:ext cx="2449001" cy="1009815"/>
          </a:xfrm>
          <a:prstGeom prst="roundRect">
            <a:avLst/>
          </a:prstGeom>
          <a:noFill/>
          <a:ln>
            <a:solidFill>
              <a:srgbClr val="4157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/>
          <p:cNvSpPr/>
          <p:nvPr/>
        </p:nvSpPr>
        <p:spPr>
          <a:xfrm>
            <a:off x="-115489" y="5640147"/>
            <a:ext cx="2449001" cy="1009815"/>
          </a:xfrm>
          <a:prstGeom prst="roundRect">
            <a:avLst/>
          </a:prstGeom>
          <a:noFill/>
          <a:ln>
            <a:solidFill>
              <a:srgbClr val="C14D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/>
          <p:cNvSpPr/>
          <p:nvPr/>
        </p:nvSpPr>
        <p:spPr>
          <a:xfrm>
            <a:off x="-94448" y="5615011"/>
            <a:ext cx="2449001" cy="1009815"/>
          </a:xfrm>
          <a:prstGeom prst="roundRect">
            <a:avLst/>
          </a:prstGeom>
          <a:noFill/>
          <a:ln>
            <a:solidFill>
              <a:srgbClr val="96BE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5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7" y="485293"/>
            <a:ext cx="899903" cy="71905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1425575" y="-10007"/>
            <a:ext cx="8521700" cy="226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E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TriBEKa</a:t>
            </a:r>
            <a:r>
              <a:rPr lang="es-E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imaging</a:t>
            </a:r>
            <a:r>
              <a:rPr lang="es-E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consortium</a:t>
            </a:r>
            <a:endParaRPr lang="es-ES" sz="4100" dirty="0">
              <a:solidFill>
                <a:srgbClr val="34447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5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Barcelona-Edinburgh-</a:t>
            </a:r>
            <a:r>
              <a:rPr lang="es-ES" sz="25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Karolinska</a:t>
            </a:r>
            <a:endParaRPr lang="es-ES" sz="2500" dirty="0">
              <a:solidFill>
                <a:srgbClr val="34447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731933" y="3087313"/>
            <a:ext cx="4611591" cy="448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44478"/>
                </a:solidFill>
                <a:cs typeface="Arial" panose="020B0604020202020204" pitchFamily="34" charset="0"/>
              </a:rPr>
              <a:t>The </a:t>
            </a:r>
            <a:r>
              <a:rPr lang="en-US" sz="1800" b="1" dirty="0">
                <a:solidFill>
                  <a:srgbClr val="344478"/>
                </a:solidFill>
                <a:cs typeface="Arial" panose="020B0604020202020204" pitchFamily="34" charset="0"/>
              </a:rPr>
              <a:t>mission</a:t>
            </a:r>
            <a:r>
              <a:rPr lang="en-US" sz="1800" dirty="0">
                <a:solidFill>
                  <a:srgbClr val="344478"/>
                </a:solidFill>
                <a:cs typeface="Arial" panose="020B0604020202020204" pitchFamily="34" charset="0"/>
              </a:rPr>
              <a:t> of the consortium is to generate an </a:t>
            </a:r>
            <a:r>
              <a:rPr lang="en-US" sz="1800" b="1" dirty="0">
                <a:solidFill>
                  <a:srgbClr val="344478"/>
                </a:solidFill>
                <a:cs typeface="Arial" panose="020B0604020202020204" pitchFamily="34" charset="0"/>
              </a:rPr>
              <a:t>open access neuroimaging platform</a:t>
            </a:r>
            <a:r>
              <a:rPr lang="en-US" sz="1800" dirty="0">
                <a:solidFill>
                  <a:srgbClr val="344478"/>
                </a:solidFill>
                <a:cs typeface="Arial" panose="020B0604020202020204" pitchFamily="34" charset="0"/>
              </a:rPr>
              <a:t> for understanding early preclinical changes, even pre-amyloid deposition, in the AD continuum and other neurodegenerative conditions </a:t>
            </a:r>
          </a:p>
          <a:p>
            <a:pPr marL="457200" lvl="1" indent="0">
              <a:buNone/>
            </a:pPr>
            <a:endParaRPr lang="en-US" dirty="0">
              <a:solidFill>
                <a:srgbClr val="17375E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17375E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8768" y="2089253"/>
            <a:ext cx="5628007" cy="4768747"/>
          </a:xfrm>
          <a:prstGeom prst="rect">
            <a:avLst/>
          </a:prstGeom>
        </p:spPr>
      </p:pic>
      <p:pic>
        <p:nvPicPr>
          <p:cNvPr id="11" name="Picture 2" descr="Imatge inserida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1" b="33829"/>
          <a:stretch/>
        </p:blipFill>
        <p:spPr bwMode="auto">
          <a:xfrm>
            <a:off x="7200541" y="6146714"/>
            <a:ext cx="1267812" cy="37147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16" y="3729875"/>
            <a:ext cx="1267812" cy="46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contenido 2"/>
          <p:cNvSpPr txBox="1">
            <a:spLocks/>
          </p:cNvSpPr>
          <p:nvPr/>
        </p:nvSpPr>
        <p:spPr bwMode="auto">
          <a:xfrm>
            <a:off x="8740775" y="3104881"/>
            <a:ext cx="1031875" cy="3083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FINGER</a:t>
            </a:r>
          </a:p>
        </p:txBody>
      </p:sp>
    </p:spTree>
    <p:extLst>
      <p:ext uri="{BB962C8B-B14F-4D97-AF65-F5344CB8AC3E}">
        <p14:creationId xmlns:p14="http://schemas.microsoft.com/office/powerpoint/2010/main" val="36633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7" y="485293"/>
            <a:ext cx="899903" cy="71905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1425575" y="-10007"/>
            <a:ext cx="8521700" cy="226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E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TriBEKa</a:t>
            </a:r>
            <a:r>
              <a:rPr lang="es-E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imaging</a:t>
            </a:r>
            <a:r>
              <a:rPr lang="es-E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consortium</a:t>
            </a:r>
            <a:endParaRPr lang="es-ES" sz="4100" dirty="0">
              <a:solidFill>
                <a:srgbClr val="34447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5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Barcelona-Edinburgh-</a:t>
            </a:r>
            <a:r>
              <a:rPr lang="es-ES" sz="25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Karolinska</a:t>
            </a:r>
            <a:endParaRPr lang="es-ES" sz="2500" dirty="0">
              <a:solidFill>
                <a:srgbClr val="34447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731933" y="3087313"/>
            <a:ext cx="4937347" cy="448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344478"/>
                </a:solidFill>
                <a:cs typeface="Arial" panose="020B0604020202020204" pitchFamily="34" charset="0"/>
              </a:rPr>
              <a:t>The project has received a </a:t>
            </a:r>
            <a:r>
              <a:rPr lang="en-US" sz="1800" b="1" dirty="0" smtClean="0">
                <a:solidFill>
                  <a:srgbClr val="344478"/>
                </a:solidFill>
                <a:cs typeface="Arial" panose="020B0604020202020204" pitchFamily="34" charset="0"/>
              </a:rPr>
              <a:t>£1.9m </a:t>
            </a:r>
            <a:r>
              <a:rPr lang="en-US" sz="1800" dirty="0" smtClean="0">
                <a:solidFill>
                  <a:srgbClr val="344478"/>
                </a:solidFill>
                <a:cs typeface="Arial" panose="020B0604020202020204" pitchFamily="34" charset="0"/>
              </a:rPr>
              <a:t>investment from the Alzheimer’s Association and an </a:t>
            </a:r>
            <a:r>
              <a:rPr lang="en-US" sz="1800" dirty="0">
                <a:solidFill>
                  <a:srgbClr val="344478"/>
                </a:solidFill>
                <a:cs typeface="Arial" panose="020B0604020202020204" pitchFamily="34" charset="0"/>
              </a:rPr>
              <a:t>anonymous international charitable foundation</a:t>
            </a:r>
          </a:p>
          <a:p>
            <a:pPr marL="457200" lvl="1" indent="0">
              <a:buNone/>
            </a:pPr>
            <a:endParaRPr lang="en-US" dirty="0">
              <a:solidFill>
                <a:srgbClr val="17375E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17375E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8768" y="2089253"/>
            <a:ext cx="5628007" cy="476874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49" y="4649576"/>
            <a:ext cx="1907900" cy="64073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887694" y="4047213"/>
            <a:ext cx="143123" cy="143123"/>
          </a:xfrm>
          <a:prstGeom prst="ellipse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959255" y="5986957"/>
            <a:ext cx="143123" cy="143123"/>
          </a:xfrm>
          <a:prstGeom prst="ellipse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9482771" y="3623386"/>
            <a:ext cx="143123" cy="143123"/>
          </a:xfrm>
          <a:prstGeom prst="ellipse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cxnSp>
        <p:nvCxnSpPr>
          <p:cNvPr id="8" name="Conector recto 7"/>
          <p:cNvCxnSpPr>
            <a:stCxn id="14" idx="7"/>
            <a:endCxn id="15" idx="3"/>
          </p:cNvCxnSpPr>
          <p:nvPr/>
        </p:nvCxnSpPr>
        <p:spPr>
          <a:xfrm flipV="1">
            <a:off x="8081418" y="3745549"/>
            <a:ext cx="1422313" cy="2262368"/>
          </a:xfrm>
          <a:prstGeom prst="line">
            <a:avLst/>
          </a:prstGeom>
          <a:ln w="9525">
            <a:solidFill>
              <a:srgbClr val="00A0E3"/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3" idx="6"/>
          </p:cNvCxnSpPr>
          <p:nvPr/>
        </p:nvCxnSpPr>
        <p:spPr>
          <a:xfrm flipV="1">
            <a:off x="8030817" y="3674827"/>
            <a:ext cx="1591586" cy="443948"/>
          </a:xfrm>
          <a:prstGeom prst="line">
            <a:avLst/>
          </a:prstGeom>
          <a:ln w="9525">
            <a:solidFill>
              <a:srgbClr val="00A0E3"/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 flipV="1">
            <a:off x="7967567" y="4082995"/>
            <a:ext cx="25300" cy="1939743"/>
          </a:xfrm>
          <a:prstGeom prst="line">
            <a:avLst/>
          </a:prstGeom>
          <a:ln w="9525">
            <a:solidFill>
              <a:srgbClr val="00A0E3"/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1761878" y="6494462"/>
            <a:ext cx="7532511" cy="276999"/>
          </a:xfrm>
        </p:spPr>
        <p:txBody>
          <a:bodyPr/>
          <a:lstStyle/>
          <a:p>
            <a:r>
              <a:rPr lang="en-US" dirty="0" err="1">
                <a:solidFill>
                  <a:srgbClr val="344478"/>
                </a:solidFill>
              </a:rPr>
              <a:t>Mangialasche</a:t>
            </a:r>
            <a:r>
              <a:rPr lang="en-US" dirty="0">
                <a:solidFill>
                  <a:srgbClr val="344478"/>
                </a:solidFill>
              </a:rPr>
              <a:t> et al. </a:t>
            </a:r>
            <a:r>
              <a:rPr lang="en-US" dirty="0" err="1">
                <a:solidFill>
                  <a:srgbClr val="344478"/>
                </a:solidFill>
              </a:rPr>
              <a:t>Alzheimers</a:t>
            </a:r>
            <a:r>
              <a:rPr lang="en-US" dirty="0">
                <a:solidFill>
                  <a:srgbClr val="344478"/>
                </a:solidFill>
              </a:rPr>
              <a:t> Res </a:t>
            </a:r>
            <a:r>
              <a:rPr lang="en-US" dirty="0" err="1">
                <a:solidFill>
                  <a:srgbClr val="344478"/>
                </a:solidFill>
              </a:rPr>
              <a:t>Ther</a:t>
            </a:r>
            <a:r>
              <a:rPr lang="en-US" dirty="0">
                <a:solidFill>
                  <a:srgbClr val="344478"/>
                </a:solidFill>
              </a:rPr>
              <a:t> 2012; </a:t>
            </a:r>
            <a:r>
              <a:rPr lang="en-GB" dirty="0">
                <a:solidFill>
                  <a:srgbClr val="344478"/>
                </a:solidFill>
              </a:rPr>
              <a:t>4 (1): 6</a:t>
            </a:r>
            <a:endParaRPr lang="en-US" dirty="0">
              <a:solidFill>
                <a:srgbClr val="344478"/>
              </a:solidFill>
            </a:endParaRPr>
          </a:p>
          <a:p>
            <a:r>
              <a:rPr lang="en-GB" dirty="0">
                <a:solidFill>
                  <a:srgbClr val="344478"/>
                </a:solidFill>
              </a:rPr>
              <a:t>Cummings J, Dubois B, </a:t>
            </a:r>
            <a:r>
              <a:rPr lang="en-GB" dirty="0" err="1">
                <a:solidFill>
                  <a:srgbClr val="344478"/>
                </a:solidFill>
              </a:rPr>
              <a:t>Molinuevo</a:t>
            </a:r>
            <a:r>
              <a:rPr lang="en-GB" dirty="0">
                <a:solidFill>
                  <a:srgbClr val="344478"/>
                </a:solidFill>
              </a:rPr>
              <a:t> JL, Scheltens P. </a:t>
            </a:r>
            <a:r>
              <a:rPr lang="es-ES_tradnl" dirty="0">
                <a:solidFill>
                  <a:srgbClr val="344478"/>
                </a:solidFill>
              </a:rPr>
              <a:t>IWG </a:t>
            </a:r>
            <a:r>
              <a:rPr lang="en-GB" dirty="0">
                <a:solidFill>
                  <a:srgbClr val="344478"/>
                </a:solidFill>
              </a:rPr>
              <a:t>criteria for the diagnosis of Alzheimer disease Med </a:t>
            </a:r>
            <a:r>
              <a:rPr lang="en-GB" dirty="0" err="1">
                <a:solidFill>
                  <a:srgbClr val="344478"/>
                </a:solidFill>
              </a:rPr>
              <a:t>Clin</a:t>
            </a:r>
            <a:r>
              <a:rPr lang="en-GB" dirty="0">
                <a:solidFill>
                  <a:srgbClr val="344478"/>
                </a:solidFill>
              </a:rPr>
              <a:t> North Am;97:363-8. </a:t>
            </a:r>
            <a:endParaRPr lang="es-ES" dirty="0">
              <a:solidFill>
                <a:srgbClr val="344478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4546" y="376237"/>
            <a:ext cx="8240713" cy="96678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344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i="1" dirty="0" smtClean="0">
                <a:solidFill>
                  <a:srgbClr val="344478"/>
                </a:solidFill>
              </a:rPr>
              <a:t>Since </a:t>
            </a:r>
            <a:r>
              <a:rPr lang="en-US" sz="1800" i="1" dirty="0">
                <a:solidFill>
                  <a:srgbClr val="344478"/>
                </a:solidFill>
              </a:rPr>
              <a:t>a cure for dementia is not yet available, ﬁnding effective preventive strategies is essential for a sustainable society in an aging </a:t>
            </a:r>
            <a:r>
              <a:rPr lang="en-US" sz="1800" i="1" dirty="0" smtClean="0">
                <a:solidFill>
                  <a:srgbClr val="344478"/>
                </a:solidFill>
              </a:rPr>
              <a:t>world</a:t>
            </a:r>
            <a:r>
              <a:rPr lang="en-US" sz="1800" dirty="0" smtClean="0">
                <a:solidFill>
                  <a:srgbClr val="344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GB" sz="1800" dirty="0">
              <a:solidFill>
                <a:srgbClr val="344478"/>
              </a:solidFill>
            </a:endParaRPr>
          </a:p>
        </p:txBody>
      </p:sp>
      <p:sp>
        <p:nvSpPr>
          <p:cNvPr id="8" name="2 Rectángulo"/>
          <p:cNvSpPr/>
          <p:nvPr/>
        </p:nvSpPr>
        <p:spPr>
          <a:xfrm>
            <a:off x="1524000" y="2611343"/>
            <a:ext cx="9144000" cy="2193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s-ES" sz="1400" dirty="0">
              <a:solidFill>
                <a:srgbClr val="FFFFCC"/>
              </a:solidFill>
              <a:latin typeface="Times New Roman"/>
              <a:ea typeface="ＭＳ Ｐゴシック"/>
            </a:endParaRP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2" b="56017"/>
          <a:stretch>
            <a:fillRect/>
          </a:stretch>
        </p:blipFill>
        <p:spPr bwMode="auto">
          <a:xfrm>
            <a:off x="1790710" y="2639918"/>
            <a:ext cx="1985963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19298" y="4878291"/>
            <a:ext cx="1728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>Normal pathology</a:t>
            </a:r>
          </a:p>
          <a:p>
            <a:pPr algn="ctr" defTabSz="914400" eaLnBrk="0" hangingPunct="0"/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/>
            </a:r>
            <a:b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</a:br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No symptoms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484245" y="4878292"/>
            <a:ext cx="16825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>
              <a:defRPr/>
            </a:pPr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>Moderate pathology</a:t>
            </a:r>
          </a:p>
          <a:p>
            <a:pPr algn="ctr" defTabSz="914400" eaLnBrk="0" hangingPunct="0">
              <a:defRPr/>
            </a:pPr>
            <a:endParaRPr lang="en-US" sz="1400" dirty="0">
              <a:solidFill>
                <a:srgbClr val="344478"/>
              </a:solidFill>
              <a:latin typeface="Calibri" panose="020F0502020204030204" pitchFamily="34" charset="0"/>
              <a:ea typeface="MS PGothic" charset="0"/>
              <a:cs typeface="MS PGothic" charset="0"/>
            </a:endParaRPr>
          </a:p>
          <a:p>
            <a:pPr algn="ctr" defTabSz="914400" eaLnBrk="0" hangingPunct="0">
              <a:defRPr/>
            </a:pPr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>Memory disorders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612488" y="4878292"/>
            <a:ext cx="18319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/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>Intense pathology</a:t>
            </a:r>
          </a:p>
          <a:p>
            <a:pPr algn="ctr" defTabSz="914400" eaLnBrk="0" hangingPunct="0"/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      </a:t>
            </a:r>
            <a:b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</a:br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Dementia</a:t>
            </a:r>
          </a:p>
        </p:txBody>
      </p:sp>
      <p:cxnSp>
        <p:nvCxnSpPr>
          <p:cNvPr id="13" name="29 Conector angular"/>
          <p:cNvCxnSpPr/>
          <p:nvPr/>
        </p:nvCxnSpPr>
        <p:spPr>
          <a:xfrm rot="16200000" flipH="1">
            <a:off x="4331495" y="3783709"/>
            <a:ext cx="35290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40 Conector recto de flecha"/>
          <p:cNvCxnSpPr/>
          <p:nvPr/>
        </p:nvCxnSpPr>
        <p:spPr>
          <a:xfrm rot="10800000">
            <a:off x="1990735" y="2436716"/>
            <a:ext cx="3889375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107151" y="2053225"/>
            <a:ext cx="1604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1600" b="1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>Clinical Research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272537" y="1836178"/>
            <a:ext cx="1988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US" sz="1600" b="1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>Medical attention</a:t>
            </a:r>
          </a:p>
          <a:p>
            <a:pPr algn="ctr" defTabSz="914400" eaLnBrk="0" hangingPunct="0"/>
            <a:r>
              <a:rPr lang="en-US" sz="1600" b="1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>Differential diagnosis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40464" y="4879878"/>
            <a:ext cx="21542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/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>Incipient AD pathology</a:t>
            </a:r>
          </a:p>
          <a:p>
            <a:pPr algn="ctr" defTabSz="914400" eaLnBrk="0" hangingPunct="0"/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MS PGothic" charset="0"/>
              </a:rPr>
              <a:t> </a:t>
            </a:r>
          </a:p>
          <a:p>
            <a:pPr algn="ctr" defTabSz="914400" eaLnBrk="0" hangingPunct="0"/>
            <a:r>
              <a:rPr lang="en-US" sz="1400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No symptoms</a:t>
            </a:r>
          </a:p>
        </p:txBody>
      </p:sp>
      <p:cxnSp>
        <p:nvCxnSpPr>
          <p:cNvPr id="18" name="38 Conector recto de flecha"/>
          <p:cNvCxnSpPr/>
          <p:nvPr/>
        </p:nvCxnSpPr>
        <p:spPr>
          <a:xfrm>
            <a:off x="6311900" y="2436715"/>
            <a:ext cx="39243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595448" y="5476794"/>
            <a:ext cx="9037637" cy="820737"/>
          </a:xfrm>
          <a:prstGeom prst="rightArrow">
            <a:avLst>
              <a:gd name="adj1" fmla="val 50000"/>
              <a:gd name="adj2" fmla="val 72185"/>
            </a:avLst>
          </a:prstGeom>
          <a:gradFill flip="none" rotWithShape="1">
            <a:gsLst>
              <a:gs pos="0">
                <a:schemeClr val="bg2"/>
              </a:gs>
              <a:gs pos="7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344478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Pathological continuum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509004" y="5681787"/>
            <a:ext cx="600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hangingPunct="0"/>
            <a:endParaRPr lang="en-US" sz="1400" dirty="0">
              <a:solidFill>
                <a:srgbClr val="000066"/>
              </a:solidFill>
              <a:latin typeface="Calibri" panose="020F0502020204030204" pitchFamily="34" charset="0"/>
              <a:ea typeface="MS PGothic" charset="0"/>
              <a:cs typeface="Arial" charset="0"/>
            </a:endParaRPr>
          </a:p>
        </p:txBody>
      </p:sp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989" b="56017"/>
          <a:stretch>
            <a:fillRect/>
          </a:stretch>
        </p:blipFill>
        <p:spPr bwMode="auto">
          <a:xfrm>
            <a:off x="3994152" y="2639918"/>
            <a:ext cx="193675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8" r="26047" b="56017"/>
          <a:stretch>
            <a:fillRect/>
          </a:stretch>
        </p:blipFill>
        <p:spPr bwMode="auto">
          <a:xfrm>
            <a:off x="6238875" y="2639918"/>
            <a:ext cx="19939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0" b="56017"/>
          <a:stretch>
            <a:fillRect/>
          </a:stretch>
        </p:blipFill>
        <p:spPr bwMode="auto">
          <a:xfrm>
            <a:off x="8548689" y="2639918"/>
            <a:ext cx="2119312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1919298" y="4143293"/>
            <a:ext cx="1690687" cy="755651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Normal</a:t>
            </a: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8688398" y="4143293"/>
            <a:ext cx="1692275" cy="755651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Dementia due to AD</a:t>
            </a:r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6456373" y="4143293"/>
            <a:ext cx="1692275" cy="7556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Mild Cognitive 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Impairment due to AD</a:t>
            </a: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4156085" y="4143293"/>
            <a:ext cx="1692275" cy="755651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rial" charset="0"/>
              </a:rPr>
              <a:t>AD Preclinical Stage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790710" y="5249210"/>
            <a:ext cx="8582023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17243"/>
          <a:stretch/>
        </p:blipFill>
        <p:spPr>
          <a:xfrm>
            <a:off x="-114300" y="1504950"/>
            <a:ext cx="12668250" cy="786288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72299" y="2101851"/>
            <a:ext cx="4638676" cy="4194174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1600" b="1" dirty="0">
                <a:solidFill>
                  <a:srgbClr val="17375E"/>
                </a:solidFill>
              </a:rPr>
              <a:t>September 21, 2015- 8 PM</a:t>
            </a:r>
            <a:r>
              <a:rPr lang="en-GB" sz="1600" dirty="0">
                <a:solidFill>
                  <a:srgbClr val="17375E"/>
                </a:solidFill>
              </a:rPr>
              <a:t> in </a:t>
            </a:r>
            <a:r>
              <a:rPr lang="en-GB" sz="1600" dirty="0" smtClean="0">
                <a:solidFill>
                  <a:srgbClr val="17375E"/>
                </a:solidFill>
              </a:rPr>
              <a:t>Stockholm, </a:t>
            </a:r>
            <a:r>
              <a:rPr lang="en-GB" sz="1600" dirty="0" err="1">
                <a:solidFill>
                  <a:srgbClr val="17375E"/>
                </a:solidFill>
              </a:rPr>
              <a:t>Miia</a:t>
            </a:r>
            <a:r>
              <a:rPr lang="en-GB" sz="1600" dirty="0">
                <a:solidFill>
                  <a:srgbClr val="17375E"/>
                </a:solidFill>
              </a:rPr>
              <a:t> </a:t>
            </a:r>
            <a:r>
              <a:rPr lang="en-GB" sz="1600" dirty="0" err="1">
                <a:solidFill>
                  <a:srgbClr val="17375E"/>
                </a:solidFill>
              </a:rPr>
              <a:t>Kivipelto</a:t>
            </a:r>
            <a:r>
              <a:rPr lang="en-GB" sz="1600" dirty="0">
                <a:solidFill>
                  <a:srgbClr val="17375E"/>
                </a:solidFill>
              </a:rPr>
              <a:t> (Finger Study PI), Craig Ritchie (Prevent Study PI) and José Luis Molinuevo (ALFA study PI) joined forces in the fight to prevent AD</a:t>
            </a:r>
          </a:p>
          <a:p>
            <a:pPr>
              <a:spcBef>
                <a:spcPts val="1800"/>
              </a:spcBef>
            </a:pPr>
            <a:r>
              <a:rPr lang="en-GB" sz="1600" dirty="0">
                <a:solidFill>
                  <a:srgbClr val="17375E"/>
                </a:solidFill>
              </a:rPr>
              <a:t>We </a:t>
            </a:r>
            <a:r>
              <a:rPr lang="en-GB" sz="1600" b="1" dirty="0">
                <a:solidFill>
                  <a:srgbClr val="17375E"/>
                </a:solidFill>
              </a:rPr>
              <a:t>need to create new infrastructures </a:t>
            </a:r>
            <a:r>
              <a:rPr lang="en-GB" sz="1600" dirty="0">
                <a:solidFill>
                  <a:srgbClr val="17375E"/>
                </a:solidFill>
              </a:rPr>
              <a:t>to accommodate this paradigm shift (structural and research ones)</a:t>
            </a:r>
          </a:p>
          <a:p>
            <a:pPr>
              <a:spcBef>
                <a:spcPts val="1800"/>
              </a:spcBef>
            </a:pPr>
            <a:r>
              <a:rPr lang="en-GB" sz="1600" dirty="0">
                <a:solidFill>
                  <a:srgbClr val="17375E"/>
                </a:solidFill>
              </a:rPr>
              <a:t>The three studies are focused in prevention</a:t>
            </a:r>
          </a:p>
          <a:p>
            <a:pPr>
              <a:spcBef>
                <a:spcPts val="1800"/>
              </a:spcBef>
            </a:pPr>
            <a:r>
              <a:rPr lang="en-GB" sz="1600" dirty="0">
                <a:solidFill>
                  <a:srgbClr val="17375E"/>
                </a:solidFill>
              </a:rPr>
              <a:t>ALFA and PREVENT targeting a younger population</a:t>
            </a:r>
          </a:p>
          <a:p>
            <a:pPr>
              <a:spcBef>
                <a:spcPts val="1800"/>
              </a:spcBef>
            </a:pPr>
            <a:r>
              <a:rPr lang="en-GB" sz="1600" b="1" dirty="0" err="1">
                <a:solidFill>
                  <a:srgbClr val="17375E"/>
                </a:solidFill>
              </a:rPr>
              <a:t>TriBEKa</a:t>
            </a:r>
            <a:r>
              <a:rPr lang="en-GB" sz="1600" b="1" dirty="0">
                <a:solidFill>
                  <a:srgbClr val="17375E"/>
                </a:solidFill>
              </a:rPr>
              <a:t> imaging platform was decided as a first outcome of this collaboration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7" y="485293"/>
            <a:ext cx="899903" cy="71905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425575" y="24323"/>
            <a:ext cx="8521700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TriBEKa</a:t>
            </a:r>
            <a:r>
              <a:rPr lang="es-E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25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Barcelona-Edinburgh-</a:t>
            </a:r>
            <a:r>
              <a:rPr lang="es-ES" sz="25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Karolinska</a:t>
            </a:r>
            <a:endParaRPr lang="es-ES" sz="2500" dirty="0">
              <a:solidFill>
                <a:srgbClr val="34447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109" y="1498783"/>
            <a:ext cx="3246074" cy="50778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5575" y="2039660"/>
            <a:ext cx="8913558" cy="399609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To deliver </a:t>
            </a:r>
            <a:r>
              <a:rPr lang="en-GB" sz="2000" b="1" dirty="0">
                <a:solidFill>
                  <a:srgbClr val="344478"/>
                </a:solidFill>
                <a:cs typeface="Arial" panose="020B0604020202020204" pitchFamily="34" charset="0"/>
              </a:rPr>
              <a:t>characterized data </a:t>
            </a: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for understanding neurodegenerative disease and related clinical models </a:t>
            </a:r>
            <a:r>
              <a:rPr lang="en-GB" sz="2000" b="1" dirty="0">
                <a:solidFill>
                  <a:srgbClr val="344478"/>
                </a:solidFill>
                <a:cs typeface="Arial" panose="020B0604020202020204" pitchFamily="34" charset="0"/>
              </a:rPr>
              <a:t>in midlife</a:t>
            </a:r>
          </a:p>
          <a:p>
            <a:pPr>
              <a:spcBef>
                <a:spcPts val="1800"/>
              </a:spcBef>
            </a:pP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Becoming a key source of information through an </a:t>
            </a:r>
            <a:r>
              <a:rPr lang="en-GB" sz="2000" b="1" dirty="0">
                <a:solidFill>
                  <a:srgbClr val="344478"/>
                </a:solidFill>
                <a:cs typeface="Arial" panose="020B0604020202020204" pitchFamily="34" charset="0"/>
              </a:rPr>
              <a:t>Open Access platform</a:t>
            </a:r>
          </a:p>
          <a:p>
            <a:pPr>
              <a:spcBef>
                <a:spcPts val="1800"/>
              </a:spcBef>
            </a:pP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Modelling and understanding early pathophysiological changes, pre amyloid deposition, in the AD continuum </a:t>
            </a:r>
          </a:p>
          <a:p>
            <a:pPr>
              <a:spcBef>
                <a:spcPts val="1800"/>
              </a:spcBef>
            </a:pP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Disentangle the role of the different risk factors </a:t>
            </a:r>
          </a:p>
          <a:p>
            <a:pPr>
              <a:spcBef>
                <a:spcPts val="1800"/>
              </a:spcBef>
            </a:pPr>
            <a:r>
              <a:rPr lang="en-GB" sz="2000" dirty="0">
                <a:solidFill>
                  <a:srgbClr val="344478"/>
                </a:solidFill>
                <a:cs typeface="Arial" panose="020B0604020202020204" pitchFamily="34" charset="0"/>
              </a:rPr>
              <a:t>Informative for designing prevention trials </a:t>
            </a:r>
          </a:p>
          <a:p>
            <a:endParaRPr lang="en-GB" sz="2000" dirty="0">
              <a:solidFill>
                <a:srgbClr val="344478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7" y="485293"/>
            <a:ext cx="899903" cy="719052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 bwMode="auto">
          <a:xfrm>
            <a:off x="1425575" y="24323"/>
            <a:ext cx="8521700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TriBEKa</a:t>
            </a:r>
            <a:r>
              <a:rPr lang="es-ES" sz="4100" dirty="0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100" dirty="0" err="1">
                <a:solidFill>
                  <a:srgbClr val="34447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aims</a:t>
            </a:r>
            <a:endParaRPr lang="es-ES" sz="2500" dirty="0">
              <a:solidFill>
                <a:srgbClr val="34447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0 CuadroTexto"/>
          <p:cNvSpPr txBox="1">
            <a:spLocks noChangeArrowheads="1"/>
          </p:cNvSpPr>
          <p:nvPr/>
        </p:nvSpPr>
        <p:spPr bwMode="auto">
          <a:xfrm>
            <a:off x="5195382" y="4134868"/>
            <a:ext cx="1630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ca-ES" altLang="es-ES" sz="1600" b="1" dirty="0">
                <a:solidFill>
                  <a:srgbClr val="FFFFFF"/>
                </a:solidFill>
              </a:rPr>
              <a:t>COGNITION </a:t>
            </a:r>
            <a:br>
              <a:rPr lang="ca-ES" altLang="es-ES" sz="1600" b="1" dirty="0">
                <a:solidFill>
                  <a:srgbClr val="FFFFFF"/>
                </a:solidFill>
              </a:rPr>
            </a:br>
            <a:r>
              <a:rPr lang="ca-ES" altLang="es-ES" sz="1600" b="1" dirty="0">
                <a:solidFill>
                  <a:srgbClr val="FFFFFF"/>
                </a:solidFill>
              </a:rPr>
              <a:t>AND GENETICS</a:t>
            </a:r>
          </a:p>
        </p:txBody>
      </p:sp>
      <p:sp>
        <p:nvSpPr>
          <p:cNvPr id="63" name="Rectangle arrodonit 62"/>
          <p:cNvSpPr/>
          <p:nvPr/>
        </p:nvSpPr>
        <p:spPr>
          <a:xfrm>
            <a:off x="2660892" y="1727208"/>
            <a:ext cx="480368" cy="19843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tangle arrodonit 63"/>
          <p:cNvSpPr/>
          <p:nvPr/>
        </p:nvSpPr>
        <p:spPr>
          <a:xfrm>
            <a:off x="2672947" y="1466874"/>
            <a:ext cx="468312" cy="2000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arrodonit 64"/>
          <p:cNvSpPr/>
          <p:nvPr/>
        </p:nvSpPr>
        <p:spPr>
          <a:xfrm>
            <a:off x="2674538" y="1206161"/>
            <a:ext cx="466725" cy="19843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736226" y="1354946"/>
            <a:ext cx="7182908" cy="5001404"/>
            <a:chOff x="995325" y="1000064"/>
            <a:chExt cx="7045766" cy="5525279"/>
          </a:xfrm>
        </p:grpSpPr>
        <p:grpSp>
          <p:nvGrpSpPr>
            <p:cNvPr id="11" name="Agrupa 10"/>
            <p:cNvGrpSpPr/>
            <p:nvPr/>
          </p:nvGrpSpPr>
          <p:grpSpPr>
            <a:xfrm>
              <a:off x="995325" y="5475577"/>
              <a:ext cx="6717382" cy="1049766"/>
              <a:chOff x="4809933" y="5472416"/>
              <a:chExt cx="3412568" cy="79208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5" name="Cilindre 4"/>
              <p:cNvSpPr/>
              <p:nvPr/>
            </p:nvSpPr>
            <p:spPr>
              <a:xfrm>
                <a:off x="4809933" y="5472416"/>
                <a:ext cx="3412568" cy="792088"/>
              </a:xfrm>
              <a:prstGeom prst="can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10 CuadroTexto"/>
              <p:cNvSpPr txBox="1"/>
              <p:nvPr/>
            </p:nvSpPr>
            <p:spPr>
              <a:xfrm>
                <a:off x="4973973" y="5718901"/>
                <a:ext cx="3108678" cy="4361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/>
                  </a:rPr>
                  <a:t>ALFA Registry (n=6.500)</a:t>
                </a:r>
              </a:p>
            </p:txBody>
          </p:sp>
        </p:grpSp>
        <p:sp>
          <p:nvSpPr>
            <p:cNvPr id="8" name="Rectangle arrodonit 7"/>
            <p:cNvSpPr/>
            <p:nvPr/>
          </p:nvSpPr>
          <p:spPr>
            <a:xfrm>
              <a:off x="1820845" y="1746550"/>
              <a:ext cx="693895" cy="197843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ALFA life </a:t>
              </a:r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(400)</a:t>
              </a:r>
            </a:p>
          </p:txBody>
        </p:sp>
        <p:sp>
          <p:nvSpPr>
            <p:cNvPr id="17" name="Rectangle arrodonit 16"/>
            <p:cNvSpPr/>
            <p:nvPr/>
          </p:nvSpPr>
          <p:spPr>
            <a:xfrm>
              <a:off x="1919295" y="4564063"/>
              <a:ext cx="4586287" cy="79375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ectangle arrodonit 35"/>
            <p:cNvSpPr/>
            <p:nvPr/>
          </p:nvSpPr>
          <p:spPr>
            <a:xfrm>
              <a:off x="5084763" y="4619639"/>
              <a:ext cx="1357312" cy="68262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</a:rPr>
                <a:t>Subgroup MRI (600)</a:t>
              </a:r>
            </a:p>
          </p:txBody>
        </p:sp>
        <p:sp>
          <p:nvSpPr>
            <p:cNvPr id="80906" name="QuadreDeText 20"/>
            <p:cNvSpPr txBox="1">
              <a:spLocks noChangeArrowheads="1"/>
            </p:cNvSpPr>
            <p:nvPr/>
          </p:nvSpPr>
          <p:spPr bwMode="auto">
            <a:xfrm>
              <a:off x="1935170" y="4786313"/>
              <a:ext cx="3284537" cy="37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None/>
              </a:pPr>
              <a:r>
                <a:rPr lang="es-ES" altLang="es-ES" sz="1600" b="1" dirty="0">
                  <a:solidFill>
                    <a:srgbClr val="000000"/>
                  </a:solidFill>
                </a:rPr>
                <a:t>PARENT COHORT ALFA (2.743)</a:t>
              </a:r>
            </a:p>
          </p:txBody>
        </p:sp>
        <p:sp>
          <p:nvSpPr>
            <p:cNvPr id="37" name="Rectangle arrodonit 36"/>
            <p:cNvSpPr/>
            <p:nvPr/>
          </p:nvSpPr>
          <p:spPr>
            <a:xfrm>
              <a:off x="2572372" y="1765314"/>
              <a:ext cx="985838" cy="195897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ectangle arrodonit 38"/>
            <p:cNvSpPr/>
            <p:nvPr/>
          </p:nvSpPr>
          <p:spPr>
            <a:xfrm>
              <a:off x="3163745" y="2173900"/>
              <a:ext cx="394465" cy="1113536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PET (400)</a:t>
              </a:r>
            </a:p>
          </p:txBody>
        </p:sp>
        <p:sp>
          <p:nvSpPr>
            <p:cNvPr id="80909" name="QuadreDeText 24"/>
            <p:cNvSpPr txBox="1">
              <a:spLocks noChangeArrowheads="1"/>
            </p:cNvSpPr>
            <p:nvPr/>
          </p:nvSpPr>
          <p:spPr bwMode="auto">
            <a:xfrm rot="16200000">
              <a:off x="2069141" y="2552542"/>
              <a:ext cx="1609725" cy="3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None/>
              </a:pPr>
              <a:r>
                <a:rPr lang="es-ES" altLang="es-ES" sz="1800" b="1" dirty="0">
                  <a:solidFill>
                    <a:srgbClr val="000000"/>
                  </a:solidFill>
                </a:rPr>
                <a:t>ALFA+ (450)</a:t>
              </a:r>
            </a:p>
          </p:txBody>
        </p:sp>
        <p:sp>
          <p:nvSpPr>
            <p:cNvPr id="40" name="Rectangle arrodonit 39"/>
            <p:cNvSpPr/>
            <p:nvPr/>
          </p:nvSpPr>
          <p:spPr>
            <a:xfrm>
              <a:off x="4514089" y="1764623"/>
              <a:ext cx="648173" cy="19784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EPAD (300)</a:t>
              </a:r>
            </a:p>
          </p:txBody>
        </p:sp>
        <p:sp>
          <p:nvSpPr>
            <p:cNvPr id="43" name="Rectangle arrodonit 42"/>
            <p:cNvSpPr/>
            <p:nvPr/>
          </p:nvSpPr>
          <p:spPr>
            <a:xfrm>
              <a:off x="3617443" y="1785549"/>
              <a:ext cx="693895" cy="193942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ALFA COGNITION</a:t>
              </a:r>
            </a:p>
          </p:txBody>
        </p:sp>
        <p:sp>
          <p:nvSpPr>
            <p:cNvPr id="49" name="Rectangle arrodonit 48"/>
            <p:cNvSpPr/>
            <p:nvPr/>
          </p:nvSpPr>
          <p:spPr>
            <a:xfrm>
              <a:off x="4860032" y="1271513"/>
              <a:ext cx="649287" cy="1841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ectangle arrodonit 49"/>
            <p:cNvSpPr/>
            <p:nvPr/>
          </p:nvSpPr>
          <p:spPr>
            <a:xfrm>
              <a:off x="4860032" y="1523939"/>
              <a:ext cx="649287" cy="1825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ctangle arrodonit 55"/>
            <p:cNvSpPr/>
            <p:nvPr/>
          </p:nvSpPr>
          <p:spPr>
            <a:xfrm>
              <a:off x="4860032" y="1000064"/>
              <a:ext cx="649287" cy="1825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Rectangle arrodonit 61"/>
            <p:cNvSpPr/>
            <p:nvPr/>
          </p:nvSpPr>
          <p:spPr>
            <a:xfrm>
              <a:off x="2187576" y="3830646"/>
              <a:ext cx="3994150" cy="66833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ALFA GWAS/MRI/ECO   </a:t>
              </a:r>
              <a:r>
                <a:rPr lang="es-ES" dirty="0">
                  <a:solidFill>
                    <a:prstClr val="black"/>
                  </a:solidFill>
                  <a:latin typeface="Calibri" panose="020F0502020204030204" pitchFamily="34" charset="0"/>
                </a:rPr>
                <a:t>(2.000)</a:t>
              </a:r>
            </a:p>
          </p:txBody>
        </p:sp>
        <p:sp>
          <p:nvSpPr>
            <p:cNvPr id="48" name="Rectangle arrodonit 39"/>
            <p:cNvSpPr/>
            <p:nvPr/>
          </p:nvSpPr>
          <p:spPr>
            <a:xfrm>
              <a:off x="5213904" y="1762118"/>
              <a:ext cx="648173" cy="19784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AMYPAD  (120)</a:t>
              </a:r>
            </a:p>
          </p:txBody>
        </p:sp>
        <p:sp>
          <p:nvSpPr>
            <p:cNvPr id="70" name="Rectangle arrodonit 65"/>
            <p:cNvSpPr/>
            <p:nvPr/>
          </p:nvSpPr>
          <p:spPr>
            <a:xfrm>
              <a:off x="6595136" y="3830651"/>
              <a:ext cx="419791" cy="152717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ALFA 1800</a:t>
              </a:r>
            </a:p>
          </p:txBody>
        </p:sp>
        <p:sp>
          <p:nvSpPr>
            <p:cNvPr id="71" name="Rectangle arrodonit 65"/>
            <p:cNvSpPr/>
            <p:nvPr/>
          </p:nvSpPr>
          <p:spPr>
            <a:xfrm>
              <a:off x="7105450" y="3830650"/>
              <a:ext cx="419791" cy="152717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prstClr val="black"/>
                  </a:solidFill>
                  <a:latin typeface="Calibri" panose="020F0502020204030204" pitchFamily="34" charset="0"/>
                </a:rPr>
                <a:t>…</a:t>
              </a:r>
            </a:p>
          </p:txBody>
        </p:sp>
        <p:sp>
          <p:nvSpPr>
            <p:cNvPr id="72" name="Rectangle arrodonit 65"/>
            <p:cNvSpPr/>
            <p:nvPr/>
          </p:nvSpPr>
          <p:spPr>
            <a:xfrm>
              <a:off x="7621300" y="3833504"/>
              <a:ext cx="419791" cy="152717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prstClr val="black"/>
                  </a:solidFill>
                  <a:latin typeface="Calibri" panose="020F0502020204030204" pitchFamily="34" charset="0"/>
                </a:rPr>
                <a:t>…</a:t>
              </a:r>
            </a:p>
          </p:txBody>
        </p:sp>
      </p:grpSp>
      <p:sp>
        <p:nvSpPr>
          <p:cNvPr id="73" name="Rectangle arrodonit 62"/>
          <p:cNvSpPr/>
          <p:nvPr/>
        </p:nvSpPr>
        <p:spPr>
          <a:xfrm>
            <a:off x="3783750" y="1727208"/>
            <a:ext cx="480368" cy="19843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Rectangle arrodonit 63"/>
          <p:cNvSpPr/>
          <p:nvPr/>
        </p:nvSpPr>
        <p:spPr>
          <a:xfrm>
            <a:off x="3795804" y="1466874"/>
            <a:ext cx="468312" cy="2000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Rectangle arrodonit 64"/>
          <p:cNvSpPr/>
          <p:nvPr/>
        </p:nvSpPr>
        <p:spPr>
          <a:xfrm>
            <a:off x="3797393" y="1206161"/>
            <a:ext cx="466725" cy="19843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59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44" y="5929331"/>
            <a:ext cx="2340233" cy="5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etxa cap avall 5"/>
          <p:cNvSpPr/>
          <p:nvPr/>
        </p:nvSpPr>
        <p:spPr>
          <a:xfrm rot="10800000">
            <a:off x="3980453" y="5249236"/>
            <a:ext cx="306634" cy="389857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8" name="Picture 2" descr="Imatge inserida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1" b="33829"/>
          <a:stretch/>
        </p:blipFill>
        <p:spPr bwMode="auto">
          <a:xfrm>
            <a:off x="203160" y="197349"/>
            <a:ext cx="2938099" cy="86087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ángulo 40"/>
          <p:cNvSpPr/>
          <p:nvPr/>
        </p:nvSpPr>
        <p:spPr>
          <a:xfrm>
            <a:off x="-161925" y="380136"/>
            <a:ext cx="12544425" cy="495301"/>
          </a:xfrm>
          <a:prstGeom prst="rect">
            <a:avLst/>
          </a:prstGeom>
          <a:solidFill>
            <a:srgbClr val="96BE10"/>
          </a:solidFill>
          <a:ln>
            <a:solidFill>
              <a:srgbClr val="96B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Picture 2" descr="Imatge inserida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1" b="33829"/>
          <a:stretch/>
        </p:blipFill>
        <p:spPr bwMode="auto">
          <a:xfrm>
            <a:off x="288885" y="261348"/>
            <a:ext cx="2938099" cy="86087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arrodonit 65"/>
          <p:cNvSpPr/>
          <p:nvPr/>
        </p:nvSpPr>
        <p:spPr>
          <a:xfrm>
            <a:off x="3199486" y="1016459"/>
            <a:ext cx="419791" cy="900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 pitchFamily="34" charset="0"/>
              </a:rPr>
              <a:t>PET tau</a:t>
            </a:r>
          </a:p>
        </p:txBody>
      </p:sp>
      <p:pic>
        <p:nvPicPr>
          <p:cNvPr id="54" name="Imagen 3" descr="Captura de pantalla 2016-05-18 a la(s) 15.59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58" y="230817"/>
            <a:ext cx="4273034" cy="176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61925" y="380136"/>
            <a:ext cx="12544425" cy="495301"/>
          </a:xfrm>
          <a:prstGeom prst="rect">
            <a:avLst/>
          </a:prstGeom>
          <a:solidFill>
            <a:srgbClr val="96BE10"/>
          </a:solidFill>
          <a:ln>
            <a:solidFill>
              <a:srgbClr val="96B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472" y="1965288"/>
            <a:ext cx="5597723" cy="41796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1" y="2269054"/>
            <a:ext cx="3722977" cy="379966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479505" y="-220629"/>
            <a:ext cx="6623050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ALFA </a:t>
            </a:r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population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description</a:t>
            </a:r>
            <a:endParaRPr lang="es-ES" sz="11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atge inserida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1" b="33829"/>
          <a:stretch/>
        </p:blipFill>
        <p:spPr bwMode="auto">
          <a:xfrm>
            <a:off x="288885" y="261348"/>
            <a:ext cx="2938099" cy="86087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ángulo 1"/>
          <p:cNvSpPr>
            <a:spLocks noChangeArrowheads="1"/>
          </p:cNvSpPr>
          <p:nvPr/>
        </p:nvSpPr>
        <p:spPr bwMode="auto">
          <a:xfrm>
            <a:off x="729519" y="2803228"/>
            <a:ext cx="205682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Calibri" charset="0"/>
              <a:buNone/>
            </a:pPr>
            <a:r>
              <a:rPr lang="es-ES_tradnl" dirty="0" err="1">
                <a:latin typeface="Calibri" panose="020F0502020204030204" pitchFamily="34" charset="0"/>
              </a:rPr>
              <a:t>It</a:t>
            </a:r>
            <a:r>
              <a:rPr lang="es-ES_tradnl" dirty="0">
                <a:latin typeface="Calibri" panose="020F0502020204030204" pitchFamily="34" charset="0"/>
              </a:rPr>
              <a:t> </a:t>
            </a:r>
            <a:r>
              <a:rPr lang="es-ES_tradnl" dirty="0" err="1">
                <a:latin typeface="Calibri" panose="020F0502020204030204" pitchFamily="34" charset="0"/>
              </a:rPr>
              <a:t>will</a:t>
            </a:r>
            <a:r>
              <a:rPr lang="es-ES_tradnl" dirty="0">
                <a:latin typeface="Calibri" panose="020F0502020204030204" pitchFamily="34" charset="0"/>
              </a:rPr>
              <a:t> </a:t>
            </a:r>
            <a:r>
              <a:rPr lang="es-ES_tradnl" dirty="0" err="1">
                <a:latin typeface="Calibri" panose="020F0502020204030204" pitchFamily="34" charset="0"/>
              </a:rPr>
              <a:t>include</a:t>
            </a:r>
            <a:r>
              <a:rPr lang="es-ES_tradnl" dirty="0">
                <a:latin typeface="Calibri" panose="020F0502020204030204" pitchFamily="34" charset="0"/>
              </a:rPr>
              <a:t> 450 </a:t>
            </a:r>
            <a:r>
              <a:rPr lang="es-ES_tradnl" dirty="0" err="1">
                <a:latin typeface="Calibri" panose="020F0502020204030204" pitchFamily="34" charset="0"/>
              </a:rPr>
              <a:t>cognitively</a:t>
            </a:r>
            <a:r>
              <a:rPr lang="es-ES_tradnl" dirty="0">
                <a:latin typeface="Calibri" panose="020F0502020204030204" pitchFamily="34" charset="0"/>
              </a:rPr>
              <a:t> normal </a:t>
            </a:r>
            <a:r>
              <a:rPr lang="es-ES_tradnl" dirty="0" err="1">
                <a:latin typeface="Calibri" panose="020F0502020204030204" pitchFamily="34" charset="0"/>
              </a:rPr>
              <a:t>participants</a:t>
            </a:r>
            <a:r>
              <a:rPr lang="es-ES_tradnl" dirty="0">
                <a:latin typeface="Calibri" panose="020F0502020204030204" pitchFamily="34" charset="0"/>
              </a:rPr>
              <a:t>, </a:t>
            </a:r>
            <a:r>
              <a:rPr lang="es-ES_tradnl" dirty="0" err="1">
                <a:latin typeface="Calibri" panose="020F0502020204030204" pitchFamily="34" charset="0"/>
              </a:rPr>
              <a:t>between</a:t>
            </a:r>
            <a:r>
              <a:rPr lang="es-ES_tradnl" dirty="0">
                <a:latin typeface="Calibri" panose="020F0502020204030204" pitchFamily="34" charset="0"/>
              </a:rPr>
              <a:t> 45  and 65 </a:t>
            </a:r>
            <a:r>
              <a:rPr lang="es-ES_tradnl" dirty="0" err="1">
                <a:latin typeface="Calibri" panose="020F0502020204030204" pitchFamily="34" charset="0"/>
              </a:rPr>
              <a:t>years</a:t>
            </a:r>
            <a:r>
              <a:rPr lang="es-ES_tradnl" dirty="0">
                <a:latin typeface="Calibri" panose="020F0502020204030204" pitchFamily="34" charset="0"/>
              </a:rPr>
              <a:t> </a:t>
            </a:r>
            <a:r>
              <a:rPr lang="es-ES_tradnl" dirty="0" err="1">
                <a:latin typeface="Calibri" panose="020F0502020204030204" pitchFamily="34" charset="0"/>
              </a:rPr>
              <a:t>old</a:t>
            </a:r>
            <a:r>
              <a:rPr lang="es-ES_tradnl" dirty="0">
                <a:latin typeface="Calibri" panose="020F0502020204030204" pitchFamily="34" charset="0"/>
              </a:rPr>
              <a:t>, </a:t>
            </a:r>
            <a:r>
              <a:rPr lang="es-ES_tradnl" dirty="0" err="1">
                <a:latin typeface="Calibri" panose="020F0502020204030204" pitchFamily="34" charset="0"/>
              </a:rPr>
              <a:t>enriched</a:t>
            </a:r>
            <a:r>
              <a:rPr lang="es-ES_tradnl" dirty="0">
                <a:latin typeface="Calibri" panose="020F0502020204030204" pitchFamily="34" charset="0"/>
              </a:rPr>
              <a:t> </a:t>
            </a:r>
            <a:r>
              <a:rPr lang="es-ES_tradnl" dirty="0" err="1">
                <a:latin typeface="Calibri" panose="020F0502020204030204" pitchFamily="34" charset="0"/>
              </a:rPr>
              <a:t>for</a:t>
            </a:r>
            <a:r>
              <a:rPr lang="es-ES_tradnl" dirty="0">
                <a:latin typeface="Calibri" panose="020F0502020204030204" pitchFamily="34" charset="0"/>
              </a:rPr>
              <a:t> AD </a:t>
            </a:r>
            <a:r>
              <a:rPr lang="es-ES_tradnl" dirty="0" err="1">
                <a:latin typeface="Calibri" panose="020F0502020204030204" pitchFamily="34" charset="0"/>
              </a:rPr>
              <a:t>risk</a:t>
            </a:r>
            <a:r>
              <a:rPr lang="es-ES_tradnl" dirty="0">
                <a:latin typeface="Calibri" panose="020F0502020204030204" pitchFamily="34" charset="0"/>
              </a:rPr>
              <a:t> </a:t>
            </a:r>
            <a:r>
              <a:rPr lang="es-ES_tradnl" dirty="0" err="1">
                <a:latin typeface="Calibri" panose="020F0502020204030204" pitchFamily="34" charset="0"/>
              </a:rPr>
              <a:t>factors</a:t>
            </a:r>
            <a:endParaRPr lang="es-ES_tradnl" dirty="0">
              <a:latin typeface="Calibri" panose="020F0502020204030204" pitchFamily="34" charset="0"/>
            </a:endParaRPr>
          </a:p>
        </p:txBody>
      </p:sp>
      <p:pic>
        <p:nvPicPr>
          <p:cNvPr id="3174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866915"/>
            <a:ext cx="83058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-161925" y="380136"/>
            <a:ext cx="12544425" cy="495301"/>
          </a:xfrm>
          <a:prstGeom prst="rect">
            <a:avLst/>
          </a:prstGeom>
          <a:solidFill>
            <a:srgbClr val="96BE10"/>
          </a:solidFill>
          <a:ln>
            <a:solidFill>
              <a:srgbClr val="96B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479505" y="-220629"/>
            <a:ext cx="6623050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ALFA </a:t>
            </a:r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population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description</a:t>
            </a:r>
            <a:endParaRPr lang="es-ES" sz="11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Imatge inserida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1" b="33829"/>
          <a:stretch/>
        </p:blipFill>
        <p:spPr bwMode="auto">
          <a:xfrm>
            <a:off x="288885" y="261348"/>
            <a:ext cx="2938099" cy="86087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793</Words>
  <Application>Microsoft Office PowerPoint</Application>
  <PresentationFormat>Custom</PresentationFormat>
  <Paragraphs>178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PowerPoint Presentation</vt:lpstr>
      <vt:lpstr>PowerPoint Presentation</vt:lpstr>
      <vt:lpstr>PowerPoint Presentation</vt:lpstr>
      <vt:lpstr>«Since a cure for dementia is not yet available, ﬁnding effective preventive strategies is essential for a sustainable society in an aging world»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Hospital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dementia be prevented?</dc:title>
  <dc:creator>José Luis Molinuevo Guix</dc:creator>
  <cp:lastModifiedBy>Julie Dolci</cp:lastModifiedBy>
  <cp:revision>203</cp:revision>
  <dcterms:created xsi:type="dcterms:W3CDTF">2013-09-23T08:53:43Z</dcterms:created>
  <dcterms:modified xsi:type="dcterms:W3CDTF">2018-04-13T23:01:11Z</dcterms:modified>
</cp:coreProperties>
</file>