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1493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300" y="313865"/>
            <a:ext cx="4419498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C2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C2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C2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39032" y="325231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49524" y="324204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59684" y="323188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1" y="0"/>
                </a:lnTo>
                <a:lnTo>
                  <a:pt x="43181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75863" y="323823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1883" y="32445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2982" y="323823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19183" y="32318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1883" y="32572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19183" y="32699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1883" y="328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6302" y="32318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899002" y="32445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99002" y="32572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0101" y="323823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6302" y="32699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899002" y="328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3434" y="32318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6134" y="32445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6134" y="32572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3434" y="32699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6134" y="328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26236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3586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3188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4966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3188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399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399" y="0"/>
                </a:lnTo>
                <a:lnTo>
                  <a:pt x="35262" y="2004"/>
                </a:lnTo>
                <a:lnTo>
                  <a:pt x="43338" y="7461"/>
                </a:lnTo>
                <a:lnTo>
                  <a:pt x="48795" y="15537"/>
                </a:lnTo>
                <a:lnTo>
                  <a:pt x="50799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4966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79" y="0"/>
                </a:moveTo>
                <a:lnTo>
                  <a:pt x="15239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C2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39032" y="325231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49524" y="324204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59684" y="323188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1" y="0"/>
                </a:lnTo>
                <a:lnTo>
                  <a:pt x="43181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75863" y="323823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1883" y="32445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2982" y="323823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19183" y="32318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1883" y="32572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19183" y="32699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1883" y="328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6302" y="32318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899002" y="32445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99002" y="32572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0101" y="323823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6302" y="32699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899002" y="328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3434" y="32318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6134" y="32445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6134" y="32572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3434" y="32699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6134" y="328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26236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3586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3188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4966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3188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399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399" y="0"/>
                </a:lnTo>
                <a:lnTo>
                  <a:pt x="35262" y="2004"/>
                </a:lnTo>
                <a:lnTo>
                  <a:pt x="43338" y="7461"/>
                </a:lnTo>
                <a:lnTo>
                  <a:pt x="48795" y="15537"/>
                </a:lnTo>
                <a:lnTo>
                  <a:pt x="50799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4966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79" y="0"/>
                </a:moveTo>
                <a:lnTo>
                  <a:pt x="15239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FC2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88361" y="324219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08744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86546" y="323823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39032" y="325231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49524" y="324204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59684" y="323188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1" y="0"/>
                </a:lnTo>
                <a:lnTo>
                  <a:pt x="43181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75863" y="323823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1883" y="32445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2982" y="323823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19183" y="32318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1883" y="32572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19183" y="32699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1883" y="328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6302" y="32318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899002" y="32445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99002" y="32572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0101" y="323823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6302" y="32699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899002" y="328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3434" y="32318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6134" y="32445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6134" y="325728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3434" y="32699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6134" y="328268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26236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3586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3188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4966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3188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399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399" y="0"/>
                </a:lnTo>
                <a:lnTo>
                  <a:pt x="35262" y="2004"/>
                </a:lnTo>
                <a:lnTo>
                  <a:pt x="43338" y="7461"/>
                </a:lnTo>
                <a:lnTo>
                  <a:pt x="48795" y="15537"/>
                </a:lnTo>
                <a:lnTo>
                  <a:pt x="50799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4966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79" y="0"/>
                </a:moveTo>
                <a:lnTo>
                  <a:pt x="15239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313865"/>
            <a:ext cx="4419498" cy="471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217" y="1192820"/>
            <a:ext cx="4285665" cy="1336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81831" y="3331252"/>
            <a:ext cx="45466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870" y="3331252"/>
            <a:ext cx="814705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FC20D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989" y="3331252"/>
            <a:ext cx="270510" cy="11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00007A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hyperlink" Target="mailto:labeckett@ucdavis.edu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5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743" y="895794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7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4432567" y="82384"/>
                </a:lnTo>
                <a:lnTo>
                  <a:pt x="4432567" y="50800"/>
                </a:lnTo>
                <a:lnTo>
                  <a:pt x="4428558" y="31075"/>
                </a:lnTo>
                <a:lnTo>
                  <a:pt x="4417644" y="14922"/>
                </a:lnTo>
                <a:lnTo>
                  <a:pt x="4401492" y="4008"/>
                </a:lnTo>
                <a:lnTo>
                  <a:pt x="4381767" y="0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544" y="1228153"/>
            <a:ext cx="101600" cy="10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9344" y="1215453"/>
            <a:ext cx="4381715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20310" y="946353"/>
            <a:ext cx="50749" cy="28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743" y="940212"/>
            <a:ext cx="4432935" cy="339090"/>
          </a:xfrm>
          <a:custGeom>
            <a:avLst/>
            <a:gdLst/>
            <a:ahLst/>
            <a:cxnLst/>
            <a:rect l="l" t="t" r="r" b="b"/>
            <a:pathLst>
              <a:path w="4432935" h="339090">
                <a:moveTo>
                  <a:pt x="4432567" y="0"/>
                </a:moveTo>
                <a:lnTo>
                  <a:pt x="0" y="0"/>
                </a:lnTo>
                <a:lnTo>
                  <a:pt x="0" y="287940"/>
                </a:lnTo>
                <a:lnTo>
                  <a:pt x="4008" y="307665"/>
                </a:lnTo>
                <a:lnTo>
                  <a:pt x="14922" y="323818"/>
                </a:lnTo>
                <a:lnTo>
                  <a:pt x="31075" y="334732"/>
                </a:lnTo>
                <a:lnTo>
                  <a:pt x="50800" y="338741"/>
                </a:lnTo>
                <a:lnTo>
                  <a:pt x="4381767" y="338741"/>
                </a:lnTo>
                <a:lnTo>
                  <a:pt x="4401492" y="334732"/>
                </a:lnTo>
                <a:lnTo>
                  <a:pt x="4417644" y="323818"/>
                </a:lnTo>
                <a:lnTo>
                  <a:pt x="4428558" y="307665"/>
                </a:lnTo>
                <a:lnTo>
                  <a:pt x="4432567" y="287940"/>
                </a:lnTo>
                <a:lnTo>
                  <a:pt x="4432567" y="0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0310" y="984449"/>
            <a:ext cx="0" cy="262890"/>
          </a:xfrm>
          <a:custGeom>
            <a:avLst/>
            <a:gdLst/>
            <a:ahLst/>
            <a:cxnLst/>
            <a:rect l="l" t="t" r="r" b="b"/>
            <a:pathLst>
              <a:path h="262890">
                <a:moveTo>
                  <a:pt x="0" y="26275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0310" y="97174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0310" y="95904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20310" y="94634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4621" y="950859"/>
            <a:ext cx="34988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solidFill>
                  <a:srgbClr val="00007A"/>
                </a:solidFill>
                <a:latin typeface="Arial"/>
                <a:cs typeface="Arial"/>
              </a:rPr>
              <a:t>Initial </a:t>
            </a:r>
            <a:r>
              <a:rPr sz="1400" spc="15" dirty="0">
                <a:solidFill>
                  <a:srgbClr val="00007A"/>
                </a:solidFill>
                <a:latin typeface="Arial"/>
                <a:cs typeface="Arial"/>
              </a:rPr>
              <a:t>Looks </a:t>
            </a:r>
            <a:r>
              <a:rPr sz="1400" spc="10" dirty="0">
                <a:solidFill>
                  <a:srgbClr val="00007A"/>
                </a:solidFill>
                <a:latin typeface="Arial"/>
                <a:cs typeface="Arial"/>
              </a:rPr>
              <a:t>at </a:t>
            </a:r>
            <a:r>
              <a:rPr sz="1400" spc="20" dirty="0">
                <a:solidFill>
                  <a:srgbClr val="00007A"/>
                </a:solidFill>
                <a:latin typeface="Arial"/>
                <a:cs typeface="Arial"/>
              </a:rPr>
              <a:t>ADNI3 </a:t>
            </a:r>
            <a:r>
              <a:rPr sz="1400" spc="15" dirty="0">
                <a:solidFill>
                  <a:srgbClr val="00007A"/>
                </a:solidFill>
                <a:latin typeface="Arial"/>
                <a:cs typeface="Arial"/>
              </a:rPr>
              <a:t>and Analysis</a:t>
            </a:r>
            <a:r>
              <a:rPr sz="1400" spc="-65" dirty="0">
                <a:solidFill>
                  <a:srgbClr val="00007A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0007A"/>
                </a:solidFill>
                <a:latin typeface="Arial"/>
                <a:cs typeface="Arial"/>
              </a:rPr>
              <a:t>Update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4494" y="1494725"/>
            <a:ext cx="3699510" cy="108521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 marR="5080" algn="ctr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Arial"/>
                <a:cs typeface="Arial"/>
              </a:rPr>
              <a:t>Laurel </a:t>
            </a:r>
            <a:r>
              <a:rPr sz="1100" spc="-15" dirty="0">
                <a:latin typeface="Arial"/>
                <a:cs typeface="Arial"/>
              </a:rPr>
              <a:t>Beckett, </a:t>
            </a:r>
            <a:r>
              <a:rPr sz="1100" spc="-5" dirty="0">
                <a:latin typeface="Arial"/>
                <a:cs typeface="Arial"/>
              </a:rPr>
              <a:t>Danielle </a:t>
            </a:r>
            <a:r>
              <a:rPr sz="1100" spc="-25" dirty="0">
                <a:latin typeface="Arial"/>
                <a:cs typeface="Arial"/>
              </a:rPr>
              <a:t>Harvey, </a:t>
            </a:r>
            <a:r>
              <a:rPr sz="1100" spc="-10" dirty="0">
                <a:latin typeface="Arial"/>
                <a:cs typeface="Arial"/>
              </a:rPr>
              <a:t>and Naomi </a:t>
            </a:r>
            <a:r>
              <a:rPr sz="1100" spc="-15" dirty="0">
                <a:latin typeface="Arial"/>
                <a:cs typeface="Arial"/>
              </a:rPr>
              <a:t>Saito, </a:t>
            </a:r>
            <a:r>
              <a:rPr sz="1100" spc="-10" dirty="0">
                <a:latin typeface="Arial"/>
                <a:cs typeface="Arial"/>
              </a:rPr>
              <a:t>UC Davis  </a:t>
            </a:r>
            <a:r>
              <a:rPr sz="1100" spc="-5" dirty="0">
                <a:latin typeface="Arial"/>
                <a:cs typeface="Arial"/>
              </a:rPr>
              <a:t>Michael </a:t>
            </a:r>
            <a:r>
              <a:rPr sz="1100" spc="-10" dirty="0">
                <a:latin typeface="Arial"/>
                <a:cs typeface="Arial"/>
              </a:rPr>
              <a:t>Donohue, USC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23495" algn="ctr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University of California, </a:t>
            </a:r>
            <a:r>
              <a:rPr sz="800" spc="-10" dirty="0">
                <a:latin typeface="Arial"/>
                <a:cs typeface="Arial"/>
              </a:rPr>
              <a:t>Davis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i="1" spc="-10" dirty="0">
                <a:latin typeface="Arial"/>
                <a:cs typeface="Arial"/>
                <a:hlinkClick r:id="rId5"/>
              </a:rPr>
              <a:t>labeckett@ucdavis.edu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sz="1100" spc="-10" dirty="0">
                <a:latin typeface="Arial"/>
                <a:cs typeface="Arial"/>
              </a:rPr>
              <a:t>20 </a:t>
            </a:r>
            <a:r>
              <a:rPr sz="1100" spc="-15" dirty="0">
                <a:latin typeface="Arial"/>
                <a:cs typeface="Arial"/>
              </a:rPr>
              <a:t>July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2018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6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6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6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5948" y="313865"/>
            <a:ext cx="3068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5" dirty="0"/>
              <a:t>Percent </a:t>
            </a:r>
            <a:r>
              <a:rPr spc="10" dirty="0"/>
              <a:t>of </a:t>
            </a:r>
            <a:r>
              <a:rPr spc="15" dirty="0"/>
              <a:t>maximum score </a:t>
            </a:r>
            <a:r>
              <a:rPr dirty="0"/>
              <a:t>by</a:t>
            </a:r>
            <a:r>
              <a:rPr spc="-35" dirty="0"/>
              <a:t> </a:t>
            </a:r>
            <a:r>
              <a:rPr spc="15" dirty="0"/>
              <a:t>domain</a:t>
            </a:r>
          </a:p>
        </p:txBody>
      </p:sp>
      <p:sp>
        <p:nvSpPr>
          <p:cNvPr id="4" name="object 4"/>
          <p:cNvSpPr/>
          <p:nvPr/>
        </p:nvSpPr>
        <p:spPr>
          <a:xfrm>
            <a:off x="169951" y="680305"/>
            <a:ext cx="3509710" cy="2103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2905187"/>
            <a:ext cx="407797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15" dirty="0">
                <a:latin typeface="Arial"/>
                <a:cs typeface="Arial"/>
              </a:rPr>
              <a:t>overall </a:t>
            </a:r>
            <a:r>
              <a:rPr sz="1100" spc="-5" dirty="0">
                <a:latin typeface="Arial"/>
                <a:cs typeface="Arial"/>
              </a:rPr>
              <a:t>picture looks pretty similar across domains! Looking at  </a:t>
            </a:r>
            <a:r>
              <a:rPr sz="1100" spc="-10" dirty="0">
                <a:latin typeface="Arial"/>
                <a:cs typeface="Arial"/>
              </a:rPr>
              <a:t>rankings </a:t>
            </a:r>
            <a:r>
              <a:rPr sz="1100" spc="-5" dirty="0">
                <a:latin typeface="Arial"/>
                <a:cs typeface="Arial"/>
              </a:rPr>
              <a:t>within individual </a:t>
            </a:r>
            <a:r>
              <a:rPr sz="1100" spc="-20" dirty="0">
                <a:latin typeface="Arial"/>
                <a:cs typeface="Arial"/>
              </a:rPr>
              <a:t>may </a:t>
            </a:r>
            <a:r>
              <a:rPr sz="1100" spc="-5" dirty="0">
                <a:latin typeface="Arial"/>
                <a:cs typeface="Arial"/>
              </a:rPr>
              <a:t>tell us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more.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10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441769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Basic </a:t>
            </a:r>
            <a:r>
              <a:rPr spc="10" dirty="0"/>
              <a:t>Mallows </a:t>
            </a:r>
            <a:r>
              <a:rPr spc="15" dirty="0"/>
              <a:t>model </a:t>
            </a:r>
            <a:r>
              <a:rPr spc="10" dirty="0"/>
              <a:t>results </a:t>
            </a:r>
            <a:r>
              <a:rPr spc="-5" dirty="0"/>
              <a:t>for </a:t>
            </a:r>
            <a:r>
              <a:rPr spc="15" dirty="0"/>
              <a:t>FCI (very</a:t>
            </a:r>
            <a:r>
              <a:rPr spc="-55" dirty="0"/>
              <a:t> </a:t>
            </a:r>
            <a:r>
              <a:rPr spc="15" dirty="0"/>
              <a:t>preliminary!)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233182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1581" y="1425257"/>
            <a:ext cx="61874" cy="61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1581" y="1577086"/>
            <a:ext cx="61874" cy="618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1581" y="1728914"/>
            <a:ext cx="61874" cy="61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1581" y="1880743"/>
            <a:ext cx="61874" cy="61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1581" y="2032584"/>
            <a:ext cx="61874" cy="61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9557" y="2227681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02932" y="1136219"/>
            <a:ext cx="3846195" cy="138366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100" spc="-1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most </a:t>
            </a:r>
            <a:r>
              <a:rPr sz="1100" spc="-10" dirty="0">
                <a:latin typeface="Arial"/>
                <a:cs typeface="Arial"/>
              </a:rPr>
              <a:t>common sequence, </a:t>
            </a:r>
            <a:r>
              <a:rPr sz="1100" spc="-5" dirty="0">
                <a:latin typeface="Arial"/>
                <a:cs typeface="Arial"/>
              </a:rPr>
              <a:t>best </a:t>
            </a:r>
            <a:r>
              <a:rPr sz="1100" spc="-10" dirty="0">
                <a:latin typeface="Arial"/>
                <a:cs typeface="Arial"/>
              </a:rPr>
              <a:t>performance </a:t>
            </a:r>
            <a:r>
              <a:rPr sz="1100" spc="-5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worst,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was: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ts val="1200"/>
              </a:lnSpc>
              <a:spcBef>
                <a:spcPts val="175"/>
              </a:spcBef>
            </a:pPr>
            <a:r>
              <a:rPr sz="1000" spc="-5" dirty="0">
                <a:latin typeface="Arial"/>
                <a:cs typeface="Arial"/>
              </a:rPr>
              <a:t>Mental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calculation</a:t>
            </a:r>
            <a:endParaRPr sz="1000">
              <a:latin typeface="Arial"/>
              <a:cs typeface="Arial"/>
            </a:endParaRPr>
          </a:p>
          <a:p>
            <a:pPr marL="289560" marR="1757045">
              <a:lnSpc>
                <a:spcPts val="1200"/>
              </a:lnSpc>
              <a:spcBef>
                <a:spcPts val="40"/>
              </a:spcBef>
            </a:pPr>
            <a:r>
              <a:rPr sz="1000" spc="-5" dirty="0">
                <a:latin typeface="Arial"/>
                <a:cs typeface="Arial"/>
              </a:rPr>
              <a:t>Financial conceptual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knowledge  Single checkbook/ register task  Bank statement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task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ts val="1145"/>
              </a:lnSpc>
            </a:pPr>
            <a:r>
              <a:rPr sz="1000" spc="-5" dirty="0">
                <a:latin typeface="Arial"/>
                <a:cs typeface="Arial"/>
              </a:rPr>
              <a:t>Multiple checkbook/ register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task</a:t>
            </a:r>
            <a:endParaRPr sz="1000">
              <a:latin typeface="Arial"/>
              <a:cs typeface="Arial"/>
            </a:endParaRPr>
          </a:p>
          <a:p>
            <a:pPr marL="12700" marR="342900">
              <a:lnSpc>
                <a:spcPct val="102600"/>
              </a:lnSpc>
              <a:spcBef>
                <a:spcPts val="320"/>
              </a:spcBef>
            </a:pPr>
            <a:r>
              <a:rPr sz="1100" spc="-5" dirty="0">
                <a:latin typeface="Arial"/>
                <a:cs typeface="Arial"/>
              </a:rPr>
              <a:t>Every pairwise adjacent </a:t>
            </a:r>
            <a:r>
              <a:rPr sz="1100" spc="-15" dirty="0">
                <a:latin typeface="Arial"/>
                <a:cs typeface="Arial"/>
              </a:rPr>
              <a:t>switch </a:t>
            </a:r>
            <a:r>
              <a:rPr sz="1100" spc="-5" dirty="0">
                <a:latin typeface="Arial"/>
                <a:cs typeface="Arial"/>
              </a:rPr>
              <a:t>dropped the proportion of  participants with that </a:t>
            </a:r>
            <a:r>
              <a:rPr sz="1100" spc="-10" dirty="0">
                <a:latin typeface="Arial"/>
                <a:cs typeface="Arial"/>
              </a:rPr>
              <a:t>ranking </a:t>
            </a:r>
            <a:r>
              <a:rPr sz="1100" spc="-5" dirty="0">
                <a:latin typeface="Arial"/>
                <a:cs typeface="Arial"/>
              </a:rPr>
              <a:t>about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25%.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11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38493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0" dirty="0"/>
              <a:t>Amyloid </a:t>
            </a:r>
            <a:r>
              <a:rPr spc="15" dirty="0"/>
              <a:t>measures: AlzBio3, </a:t>
            </a:r>
            <a:r>
              <a:rPr spc="10" dirty="0"/>
              <a:t>Roche,</a:t>
            </a:r>
            <a:r>
              <a:rPr spc="110" dirty="0"/>
              <a:t> </a:t>
            </a:r>
            <a:r>
              <a:rPr spc="10" dirty="0"/>
              <a:t>Florbetapir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616862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1826895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2036927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R="336550">
              <a:lnSpc>
                <a:spcPct val="102600"/>
              </a:lnSpc>
              <a:spcBef>
                <a:spcPts val="55"/>
              </a:spcBef>
            </a:pPr>
            <a:r>
              <a:rPr spc="-25" dirty="0"/>
              <a:t>We </a:t>
            </a:r>
            <a:r>
              <a:rPr spc="-5" dirty="0"/>
              <a:t>are interested in the relationship </a:t>
            </a:r>
            <a:r>
              <a:rPr spc="-10" dirty="0"/>
              <a:t>among </a:t>
            </a:r>
            <a:r>
              <a:rPr spc="-5" dirty="0"/>
              <a:t>current </a:t>
            </a:r>
            <a:r>
              <a:rPr spc="-10" dirty="0"/>
              <a:t>measures </a:t>
            </a:r>
            <a:r>
              <a:rPr spc="-5" dirty="0"/>
              <a:t>of  </a:t>
            </a:r>
            <a:r>
              <a:rPr spc="-10" dirty="0"/>
              <a:t>amyloid </a:t>
            </a:r>
            <a:r>
              <a:rPr spc="-5" dirty="0"/>
              <a:t>status:</a:t>
            </a:r>
          </a:p>
          <a:p>
            <a:pPr marL="252729" marR="370840">
              <a:lnSpc>
                <a:spcPct val="125299"/>
              </a:lnSpc>
            </a:pPr>
            <a:r>
              <a:rPr spc="-5" dirty="0"/>
              <a:t>AlzBio3: </a:t>
            </a:r>
            <a:r>
              <a:rPr spc="-10" dirty="0"/>
              <a:t>immunoassay </a:t>
            </a:r>
            <a:r>
              <a:rPr spc="-5" dirty="0"/>
              <a:t>of </a:t>
            </a:r>
            <a:r>
              <a:rPr spc="-10" dirty="0"/>
              <a:t>CSF </a:t>
            </a:r>
            <a:r>
              <a:rPr spc="10" dirty="0"/>
              <a:t>amyloid</a:t>
            </a:r>
            <a:r>
              <a:rPr i="1" spc="10" dirty="0">
                <a:latin typeface="Arial"/>
                <a:cs typeface="Arial"/>
              </a:rPr>
              <a:t>β</a:t>
            </a:r>
            <a:r>
              <a:rPr sz="1200" spc="15" baseline="-13888" dirty="0"/>
              <a:t>1</a:t>
            </a:r>
            <a:r>
              <a:rPr sz="1200" i="1" spc="15" baseline="-13888" dirty="0">
                <a:latin typeface="Arial"/>
                <a:cs typeface="Arial"/>
              </a:rPr>
              <a:t>−</a:t>
            </a:r>
            <a:r>
              <a:rPr sz="1200" spc="15" baseline="-13888" dirty="0"/>
              <a:t>42</a:t>
            </a:r>
            <a:r>
              <a:rPr sz="1100" spc="10" dirty="0"/>
              <a:t>, </a:t>
            </a:r>
            <a:r>
              <a:rPr sz="1100" spc="-10" dirty="0"/>
              <a:t>U </a:t>
            </a:r>
            <a:r>
              <a:rPr sz="1100" spc="-20" dirty="0"/>
              <a:t>Penn  </a:t>
            </a:r>
            <a:r>
              <a:rPr sz="1100" spc="-5" dirty="0"/>
              <a:t>Elecsys: </a:t>
            </a:r>
            <a:r>
              <a:rPr sz="1100" spc="-10" dirty="0"/>
              <a:t>Immunoassay </a:t>
            </a:r>
            <a:r>
              <a:rPr sz="1100" spc="-5" dirty="0"/>
              <a:t>of </a:t>
            </a:r>
            <a:r>
              <a:rPr sz="1100" spc="-10" dirty="0"/>
              <a:t>CSF </a:t>
            </a:r>
            <a:r>
              <a:rPr sz="1100" spc="10" dirty="0"/>
              <a:t>amyloid</a:t>
            </a:r>
            <a:r>
              <a:rPr sz="1100" i="1" spc="10" dirty="0">
                <a:latin typeface="Arial"/>
                <a:cs typeface="Arial"/>
              </a:rPr>
              <a:t>β</a:t>
            </a:r>
            <a:r>
              <a:rPr sz="1200" spc="15" baseline="-13888" dirty="0"/>
              <a:t>1</a:t>
            </a:r>
            <a:r>
              <a:rPr sz="1200" i="1" spc="15" baseline="-13888" dirty="0">
                <a:latin typeface="Arial"/>
                <a:cs typeface="Arial"/>
              </a:rPr>
              <a:t>−</a:t>
            </a:r>
            <a:r>
              <a:rPr sz="1200" spc="15" baseline="-13888" dirty="0"/>
              <a:t>42</a:t>
            </a:r>
            <a:r>
              <a:rPr sz="1100" spc="10" dirty="0"/>
              <a:t>, </a:t>
            </a:r>
            <a:r>
              <a:rPr sz="1100" spc="-10" dirty="0"/>
              <a:t>Roche  </a:t>
            </a:r>
            <a:r>
              <a:rPr sz="1100" spc="-5" dirty="0"/>
              <a:t>Florbetapir: [</a:t>
            </a:r>
            <a:r>
              <a:rPr sz="1200" spc="-7" baseline="27777" dirty="0"/>
              <a:t>18</a:t>
            </a:r>
            <a:r>
              <a:rPr sz="1100" spc="-5" dirty="0"/>
              <a:t>F]florbetapir </a:t>
            </a:r>
            <a:r>
              <a:rPr sz="1100" spc="-10" dirty="0"/>
              <a:t>PET uptake </a:t>
            </a:r>
            <a:r>
              <a:rPr sz="1100" spc="-5" dirty="0"/>
              <a:t>summary</a:t>
            </a:r>
            <a:r>
              <a:rPr sz="1100" spc="145" dirty="0"/>
              <a:t> </a:t>
            </a:r>
            <a:r>
              <a:rPr sz="1100" spc="-10" dirty="0"/>
              <a:t>measure.</a:t>
            </a:r>
            <a:endParaRPr sz="1100">
              <a:latin typeface="Arial"/>
              <a:cs typeface="Arial"/>
            </a:endParaRPr>
          </a:p>
          <a:p>
            <a:pPr marR="5080">
              <a:lnSpc>
                <a:spcPct val="102699"/>
              </a:lnSpc>
              <a:spcBef>
                <a:spcPts val="300"/>
              </a:spcBef>
            </a:pPr>
            <a:r>
              <a:rPr spc="-10" dirty="0"/>
              <a:t>Some </a:t>
            </a:r>
            <a:r>
              <a:rPr spc="-5" dirty="0"/>
              <a:t>longitudinal data are just </a:t>
            </a:r>
            <a:r>
              <a:rPr spc="-10" dirty="0"/>
              <a:t>becoming </a:t>
            </a:r>
            <a:r>
              <a:rPr spc="-15" dirty="0"/>
              <a:t>available, but we focus </a:t>
            </a:r>
            <a:r>
              <a:rPr spc="-5" dirty="0"/>
              <a:t>here  </a:t>
            </a:r>
            <a:r>
              <a:rPr spc="-10" dirty="0"/>
              <a:t>on </a:t>
            </a:r>
            <a:r>
              <a:rPr spc="-5" dirty="0"/>
              <a:t>cross-sectional.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12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11696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Data</a:t>
            </a:r>
            <a:r>
              <a:rPr spc="-30" dirty="0"/>
              <a:t> </a:t>
            </a:r>
            <a:r>
              <a:rPr spc="10" dirty="0"/>
              <a:t>analysis: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417967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1628000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2010105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2932" y="1302281"/>
            <a:ext cx="3775075" cy="10001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10" dirty="0">
                <a:latin typeface="Arial"/>
                <a:cs typeface="Arial"/>
              </a:rPr>
              <a:t>Roche and </a:t>
            </a:r>
            <a:r>
              <a:rPr sz="1100" spc="-5" dirty="0">
                <a:latin typeface="Arial"/>
                <a:cs typeface="Arial"/>
              </a:rPr>
              <a:t>Florbetapir </a:t>
            </a:r>
            <a:r>
              <a:rPr sz="1100" spc="-10" dirty="0">
                <a:latin typeface="Arial"/>
                <a:cs typeface="Arial"/>
              </a:rPr>
              <a:t>values were </a:t>
            </a:r>
            <a:r>
              <a:rPr sz="1100" spc="-5" dirty="0">
                <a:latin typeface="Arial"/>
                <a:cs typeface="Arial"/>
              </a:rPr>
              <a:t>first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log-transformed.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sz="1100" spc="-25" dirty="0">
                <a:latin typeface="Arial"/>
                <a:cs typeface="Arial"/>
              </a:rPr>
              <a:t>We </a:t>
            </a:r>
            <a:r>
              <a:rPr sz="1100" spc="-10" dirty="0">
                <a:latin typeface="Arial"/>
                <a:cs typeface="Arial"/>
              </a:rPr>
              <a:t>switched </a:t>
            </a:r>
            <a:r>
              <a:rPr sz="1100" spc="-5" dirty="0">
                <a:latin typeface="Arial"/>
                <a:cs typeface="Arial"/>
              </a:rPr>
              <a:t>the direction of Florbetapir </a:t>
            </a:r>
            <a:r>
              <a:rPr sz="1100" spc="-10" dirty="0">
                <a:latin typeface="Arial"/>
                <a:cs typeface="Arial"/>
              </a:rPr>
              <a:t>measure </a:t>
            </a:r>
            <a:r>
              <a:rPr sz="1100" spc="-5" dirty="0">
                <a:latin typeface="Arial"/>
                <a:cs typeface="Arial"/>
              </a:rPr>
              <a:t>so that all </a:t>
            </a:r>
            <a:r>
              <a:rPr sz="1100" spc="-10" dirty="0">
                <a:latin typeface="Arial"/>
                <a:cs typeface="Arial"/>
              </a:rPr>
              <a:t>3  would </a:t>
            </a:r>
            <a:r>
              <a:rPr sz="1100" spc="-20" dirty="0">
                <a:latin typeface="Arial"/>
                <a:cs typeface="Arial"/>
              </a:rPr>
              <a:t>have </a:t>
            </a:r>
            <a:r>
              <a:rPr sz="1100" spc="-15" dirty="0">
                <a:latin typeface="Arial"/>
                <a:cs typeface="Arial"/>
              </a:rPr>
              <a:t>lower </a:t>
            </a:r>
            <a:r>
              <a:rPr sz="1100" spc="-10" dirty="0">
                <a:latin typeface="Arial"/>
                <a:cs typeface="Arial"/>
              </a:rPr>
              <a:t>values </a:t>
            </a:r>
            <a:r>
              <a:rPr sz="1100" spc="-5" dirty="0">
                <a:latin typeface="Arial"/>
                <a:cs typeface="Arial"/>
              </a:rPr>
              <a:t>corresponding to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worse.</a:t>
            </a:r>
            <a:endParaRPr sz="1100">
              <a:latin typeface="Arial"/>
              <a:cs typeface="Arial"/>
            </a:endParaRPr>
          </a:p>
          <a:p>
            <a:pPr marL="12700" marR="187325">
              <a:lnSpc>
                <a:spcPct val="102699"/>
              </a:lnSpc>
              <a:spcBef>
                <a:spcPts val="295"/>
              </a:spcBef>
            </a:pPr>
            <a:r>
              <a:rPr sz="1100" spc="-5" dirty="0">
                <a:latin typeface="Arial"/>
                <a:cs typeface="Arial"/>
              </a:rPr>
              <a:t>All </a:t>
            </a:r>
            <a:r>
              <a:rPr sz="1100" spc="-10" dirty="0">
                <a:latin typeface="Arial"/>
                <a:cs typeface="Arial"/>
              </a:rPr>
              <a:t>3 measures were </a:t>
            </a:r>
            <a:r>
              <a:rPr sz="1100" spc="-5" dirty="0">
                <a:latin typeface="Arial"/>
                <a:cs typeface="Arial"/>
              </a:rPr>
              <a:t>normalized after this to </a:t>
            </a:r>
            <a:r>
              <a:rPr sz="1100" spc="-20" dirty="0">
                <a:latin typeface="Arial"/>
                <a:cs typeface="Arial"/>
              </a:rPr>
              <a:t>have </a:t>
            </a:r>
            <a:r>
              <a:rPr sz="1100" spc="-10" dirty="0">
                <a:latin typeface="Arial"/>
                <a:cs typeface="Arial"/>
              </a:rPr>
              <a:t>mean </a:t>
            </a:r>
            <a:r>
              <a:rPr sz="1100" spc="-5" dirty="0">
                <a:latin typeface="Arial"/>
                <a:cs typeface="Arial"/>
              </a:rPr>
              <a:t>0,  standard </a:t>
            </a:r>
            <a:r>
              <a:rPr sz="1100" spc="-10" dirty="0">
                <a:latin typeface="Arial"/>
                <a:cs typeface="Arial"/>
              </a:rPr>
              <a:t>deviation </a:t>
            </a:r>
            <a:r>
              <a:rPr sz="1100" spc="-5" dirty="0">
                <a:latin typeface="Arial"/>
                <a:cs typeface="Arial"/>
              </a:rPr>
              <a:t>1.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13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42710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0" dirty="0"/>
              <a:t>Clinical </a:t>
            </a:r>
            <a:r>
              <a:rPr spc="15" dirty="0"/>
              <a:t>diagnosis </a:t>
            </a:r>
            <a:r>
              <a:rPr spc="10" dirty="0"/>
              <a:t>group differences</a:t>
            </a:r>
            <a:r>
              <a:rPr spc="35" dirty="0"/>
              <a:t> </a:t>
            </a:r>
            <a:r>
              <a:rPr spc="10" dirty="0"/>
              <a:t>(cross-sectional)</a:t>
            </a:r>
          </a:p>
        </p:txBody>
      </p:sp>
      <p:sp>
        <p:nvSpPr>
          <p:cNvPr id="4" name="object 4"/>
          <p:cNvSpPr/>
          <p:nvPr/>
        </p:nvSpPr>
        <p:spPr>
          <a:xfrm>
            <a:off x="183685" y="758565"/>
            <a:ext cx="3470224" cy="1889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2797846"/>
            <a:ext cx="425767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Arial"/>
                <a:cs typeface="Arial"/>
              </a:rPr>
              <a:t>All </a:t>
            </a:r>
            <a:r>
              <a:rPr sz="1100" spc="-10" dirty="0">
                <a:latin typeface="Arial"/>
                <a:cs typeface="Arial"/>
              </a:rPr>
              <a:t>3 measures </a:t>
            </a:r>
            <a:r>
              <a:rPr sz="1100" spc="-20" dirty="0">
                <a:latin typeface="Arial"/>
                <a:cs typeface="Arial"/>
              </a:rPr>
              <a:t>have </a:t>
            </a:r>
            <a:r>
              <a:rPr sz="1100" spc="-10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few </a:t>
            </a:r>
            <a:r>
              <a:rPr sz="1100" spc="-10" dirty="0">
                <a:latin typeface="Arial"/>
                <a:cs typeface="Arial"/>
              </a:rPr>
              <a:t>AD </a:t>
            </a:r>
            <a:r>
              <a:rPr sz="1100" spc="-5" dirty="0">
                <a:latin typeface="Arial"/>
                <a:cs typeface="Arial"/>
              </a:rPr>
              <a:t>with normal </a:t>
            </a:r>
            <a:r>
              <a:rPr sz="1100" spc="-10" dirty="0">
                <a:latin typeface="Arial"/>
                <a:cs typeface="Arial"/>
              </a:rPr>
              <a:t>amyloid. </a:t>
            </a:r>
            <a:r>
              <a:rPr sz="1100" spc="-5" dirty="0">
                <a:latin typeface="Arial"/>
                <a:cs typeface="Arial"/>
              </a:rPr>
              <a:t>Florbetapir has </a:t>
            </a:r>
            <a:r>
              <a:rPr sz="1100" spc="-10" dirty="0">
                <a:latin typeface="Arial"/>
                <a:cs typeface="Arial"/>
              </a:rPr>
              <a:t>a  </a:t>
            </a:r>
            <a:r>
              <a:rPr sz="1100" spc="-25" dirty="0">
                <a:latin typeface="Arial"/>
                <a:cs typeface="Arial"/>
              </a:rPr>
              <a:t>few </a:t>
            </a:r>
            <a:r>
              <a:rPr sz="1100" spc="-10" dirty="0">
                <a:latin typeface="Arial"/>
                <a:cs typeface="Arial"/>
              </a:rPr>
              <a:t>CN </a:t>
            </a:r>
            <a:r>
              <a:rPr sz="1100" spc="-5" dirty="0">
                <a:latin typeface="Arial"/>
                <a:cs typeface="Arial"/>
              </a:rPr>
              <a:t>with </a:t>
            </a:r>
            <a:r>
              <a:rPr sz="1100" spc="-10" dirty="0">
                <a:latin typeface="Arial"/>
                <a:cs typeface="Arial"/>
              </a:rPr>
              <a:t>bad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amyloid.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14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313865"/>
            <a:ext cx="3518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>
                <a:solidFill>
                  <a:srgbClr val="00007A"/>
                </a:solidFill>
                <a:latin typeface="Arial"/>
                <a:cs typeface="Arial"/>
              </a:rPr>
              <a:t>CSF </a:t>
            </a:r>
            <a:r>
              <a:rPr sz="1400" spc="15" dirty="0">
                <a:solidFill>
                  <a:srgbClr val="00007A"/>
                </a:solidFill>
                <a:latin typeface="Arial"/>
                <a:cs typeface="Arial"/>
              </a:rPr>
              <a:t>measure </a:t>
            </a:r>
            <a:r>
              <a:rPr sz="1400" spc="10" dirty="0">
                <a:solidFill>
                  <a:srgbClr val="00007A"/>
                </a:solidFill>
                <a:latin typeface="Arial"/>
                <a:cs typeface="Arial"/>
              </a:rPr>
              <a:t>relationship</a:t>
            </a:r>
            <a:r>
              <a:rPr sz="1400" spc="45" dirty="0">
                <a:solidFill>
                  <a:srgbClr val="00007A"/>
                </a:solidFill>
                <a:latin typeface="Arial"/>
                <a:cs typeface="Arial"/>
              </a:rPr>
              <a:t> </a:t>
            </a:r>
            <a:r>
              <a:rPr sz="1400" spc="10" dirty="0">
                <a:solidFill>
                  <a:srgbClr val="00007A"/>
                </a:solidFill>
                <a:latin typeface="Arial"/>
                <a:cs typeface="Arial"/>
              </a:rPr>
              <a:t>(cross-sectional)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611" y="743253"/>
            <a:ext cx="3406716" cy="20796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5844" y="2974008"/>
            <a:ext cx="26644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Original cutpoints </a:t>
            </a:r>
            <a:r>
              <a:rPr sz="1100" spc="-10" dirty="0">
                <a:latin typeface="Arial"/>
                <a:cs typeface="Arial"/>
              </a:rPr>
              <a:t>transformed </a:t>
            </a:r>
            <a:r>
              <a:rPr sz="1100" spc="-5" dirty="0">
                <a:latin typeface="Arial"/>
                <a:cs typeface="Arial"/>
              </a:rPr>
              <a:t>to 0-1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scale.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83689" y="3331252"/>
            <a:ext cx="257810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7A"/>
                </a:solidFill>
                <a:latin typeface="Arial"/>
                <a:cs typeface="Arial"/>
              </a:rPr>
              <a:t>15 /</a:t>
            </a:r>
            <a:r>
              <a:rPr sz="600" spc="-70" dirty="0">
                <a:solidFill>
                  <a:srgbClr val="00007A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00007A"/>
                </a:solidFill>
                <a:latin typeface="Arial"/>
                <a:cs typeface="Arial"/>
              </a:rPr>
              <a:t>22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39643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CSF </a:t>
            </a:r>
            <a:r>
              <a:rPr spc="10" dirty="0"/>
              <a:t>- </a:t>
            </a:r>
            <a:r>
              <a:rPr spc="20" dirty="0"/>
              <a:t>PET </a:t>
            </a:r>
            <a:r>
              <a:rPr spc="15" dirty="0"/>
              <a:t>imaging </a:t>
            </a:r>
            <a:r>
              <a:rPr spc="10" dirty="0"/>
              <a:t>relationship</a:t>
            </a:r>
            <a:r>
              <a:rPr spc="25" dirty="0"/>
              <a:t> </a:t>
            </a:r>
            <a:r>
              <a:rPr spc="10" dirty="0"/>
              <a:t>(cross-sectional)</a:t>
            </a:r>
          </a:p>
        </p:txBody>
      </p:sp>
      <p:sp>
        <p:nvSpPr>
          <p:cNvPr id="4" name="object 4"/>
          <p:cNvSpPr/>
          <p:nvPr/>
        </p:nvSpPr>
        <p:spPr>
          <a:xfrm>
            <a:off x="316970" y="726815"/>
            <a:ext cx="3353357" cy="21146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2974008"/>
            <a:ext cx="36995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Arial"/>
                <a:cs typeface="Arial"/>
              </a:rPr>
              <a:t>Cutpoints again </a:t>
            </a:r>
            <a:r>
              <a:rPr sz="1100" spc="-10" dirty="0">
                <a:latin typeface="Arial"/>
                <a:cs typeface="Arial"/>
              </a:rPr>
              <a:t>transformed </a:t>
            </a:r>
            <a:r>
              <a:rPr sz="1100" spc="-5" dirty="0">
                <a:latin typeface="Arial"/>
                <a:cs typeface="Arial"/>
              </a:rPr>
              <a:t>to 0-1 </a:t>
            </a:r>
            <a:r>
              <a:rPr sz="1100" spc="-10" dirty="0">
                <a:latin typeface="Arial"/>
                <a:cs typeface="Arial"/>
              </a:rPr>
              <a:t>scale. </a:t>
            </a:r>
            <a:r>
              <a:rPr sz="1100" spc="-15" dirty="0">
                <a:latin typeface="Arial"/>
                <a:cs typeface="Arial"/>
              </a:rPr>
              <a:t>Maybe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nonlinear?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16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39770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Other </a:t>
            </a:r>
            <a:r>
              <a:rPr spc="10" dirty="0"/>
              <a:t>activities: finishing </a:t>
            </a:r>
            <a:r>
              <a:rPr spc="15" dirty="0"/>
              <a:t>analyses </a:t>
            </a:r>
            <a:r>
              <a:rPr spc="10" dirty="0"/>
              <a:t>of </a:t>
            </a:r>
            <a:r>
              <a:rPr spc="20" dirty="0"/>
              <a:t>ADNI2</a:t>
            </a:r>
            <a:r>
              <a:rPr spc="75" dirty="0"/>
              <a:t> </a:t>
            </a:r>
            <a:r>
              <a:rPr spc="15" dirty="0"/>
              <a:t>data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609890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1819922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2202027"/>
            <a:ext cx="76809" cy="768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557" y="2412060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9557" y="2622092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5844" y="983804"/>
            <a:ext cx="4184015" cy="175831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" dirty="0">
                <a:latin typeface="Arial"/>
                <a:cs typeface="Arial"/>
              </a:rPr>
              <a:t>Example: “Added </a:t>
            </a:r>
            <a:r>
              <a:rPr sz="1100" spc="-10" dirty="0">
                <a:latin typeface="Arial"/>
                <a:cs typeface="Arial"/>
              </a:rPr>
              <a:t>value" </a:t>
            </a:r>
            <a:r>
              <a:rPr sz="1100" spc="-5" dirty="0">
                <a:latin typeface="Arial"/>
                <a:cs typeface="Arial"/>
              </a:rPr>
              <a:t>of baseline imaging </a:t>
            </a:r>
            <a:r>
              <a:rPr sz="1100" spc="-1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fluid </a:t>
            </a:r>
            <a:r>
              <a:rPr sz="1100" spc="-10" dirty="0">
                <a:latin typeface="Arial"/>
                <a:cs typeface="Arial"/>
              </a:rPr>
              <a:t>biomarkers </a:t>
            </a:r>
            <a:r>
              <a:rPr sz="1100" spc="-5" dirty="0">
                <a:latin typeface="Arial"/>
                <a:cs typeface="Arial"/>
              </a:rPr>
              <a:t>to  predicting </a:t>
            </a:r>
            <a:r>
              <a:rPr sz="1100" spc="-10" dirty="0">
                <a:latin typeface="Arial"/>
                <a:cs typeface="Arial"/>
              </a:rPr>
              <a:t>cognitive </a:t>
            </a:r>
            <a:r>
              <a:rPr sz="1100" spc="-5" dirty="0">
                <a:latin typeface="Arial"/>
                <a:cs typeface="Arial"/>
              </a:rPr>
              <a:t>decline just with baseline </a:t>
            </a:r>
            <a:r>
              <a:rPr sz="1100" spc="-10" dirty="0">
                <a:latin typeface="Arial"/>
                <a:cs typeface="Arial"/>
              </a:rPr>
              <a:t>cognitive and </a:t>
            </a:r>
            <a:r>
              <a:rPr sz="1100" spc="-5" dirty="0">
                <a:latin typeface="Arial"/>
                <a:cs typeface="Arial"/>
              </a:rPr>
              <a:t>clinical  </a:t>
            </a:r>
            <a:r>
              <a:rPr sz="1100" spc="-10" dirty="0">
                <a:latin typeface="Arial"/>
                <a:cs typeface="Arial"/>
              </a:rPr>
              <a:t>measures </a:t>
            </a:r>
            <a:r>
              <a:rPr sz="1100" spc="-5" dirty="0">
                <a:latin typeface="Arial"/>
                <a:cs typeface="Arial"/>
              </a:rPr>
              <a:t>in MCI.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Results similar 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ADNI1.</a:t>
            </a:r>
            <a:endParaRPr sz="1100">
              <a:latin typeface="Arial"/>
              <a:cs typeface="Arial"/>
            </a:endParaRPr>
          </a:p>
          <a:p>
            <a:pPr marL="289560" marR="234315">
              <a:lnSpc>
                <a:spcPct val="102600"/>
              </a:lnSpc>
              <a:spcBef>
                <a:spcPts val="300"/>
              </a:spcBef>
            </a:pPr>
            <a:r>
              <a:rPr sz="1100" spc="-10" dirty="0">
                <a:latin typeface="Arial"/>
                <a:cs typeface="Arial"/>
              </a:rPr>
              <a:t>FDG PET adds </a:t>
            </a:r>
            <a:r>
              <a:rPr sz="1100" spc="-5" dirty="0">
                <a:latin typeface="Arial"/>
                <a:cs typeface="Arial"/>
              </a:rPr>
              <a:t>substantial </a:t>
            </a:r>
            <a:r>
              <a:rPr sz="1100" spc="-15" dirty="0">
                <a:latin typeface="Arial"/>
                <a:cs typeface="Arial"/>
              </a:rPr>
              <a:t>value </a:t>
            </a:r>
            <a:r>
              <a:rPr sz="1100" spc="-5" dirty="0">
                <a:latin typeface="Arial"/>
                <a:cs typeface="Arial"/>
              </a:rPr>
              <a:t>to predict </a:t>
            </a:r>
            <a:r>
              <a:rPr sz="1100" spc="-10" dirty="0">
                <a:latin typeface="Arial"/>
                <a:cs typeface="Arial"/>
              </a:rPr>
              <a:t>greatest rates </a:t>
            </a:r>
            <a:r>
              <a:rPr sz="1100" spc="-5" dirty="0">
                <a:latin typeface="Arial"/>
                <a:cs typeface="Arial"/>
              </a:rPr>
              <a:t>of  </a:t>
            </a:r>
            <a:r>
              <a:rPr sz="1100" spc="-10" dirty="0">
                <a:latin typeface="Arial"/>
                <a:cs typeface="Arial"/>
              </a:rPr>
              <a:t>decline.</a:t>
            </a:r>
            <a:endParaRPr sz="1100">
              <a:latin typeface="Arial"/>
              <a:cs typeface="Arial"/>
            </a:endParaRPr>
          </a:p>
          <a:p>
            <a:pPr marL="289560" marR="247015">
              <a:lnSpc>
                <a:spcPct val="125299"/>
              </a:lnSpc>
            </a:pPr>
            <a:r>
              <a:rPr sz="1100" spc="-15" dirty="0">
                <a:latin typeface="Arial"/>
                <a:cs typeface="Arial"/>
              </a:rPr>
              <a:t>New: </a:t>
            </a:r>
            <a:r>
              <a:rPr sz="1100" spc="-30" dirty="0">
                <a:latin typeface="Arial"/>
                <a:cs typeface="Arial"/>
              </a:rPr>
              <a:t>AV45 </a:t>
            </a:r>
            <a:r>
              <a:rPr sz="1100" spc="-10" dirty="0">
                <a:latin typeface="Arial"/>
                <a:cs typeface="Arial"/>
              </a:rPr>
              <a:t>amyloid PET adds comparable predictive </a:t>
            </a:r>
            <a:r>
              <a:rPr sz="1100" spc="-15" dirty="0">
                <a:latin typeface="Arial"/>
                <a:cs typeface="Arial"/>
              </a:rPr>
              <a:t>value.  </a:t>
            </a:r>
            <a:r>
              <a:rPr sz="1100" spc="-10" dirty="0">
                <a:latin typeface="Arial"/>
                <a:cs typeface="Arial"/>
              </a:rPr>
              <a:t>CSF biomarkers add </a:t>
            </a:r>
            <a:r>
              <a:rPr sz="1100" spc="-15" dirty="0">
                <a:latin typeface="Arial"/>
                <a:cs typeface="Arial"/>
              </a:rPr>
              <a:t>value, </a:t>
            </a:r>
            <a:r>
              <a:rPr sz="1100" spc="-5" dirty="0">
                <a:latin typeface="Arial"/>
                <a:cs typeface="Arial"/>
              </a:rPr>
              <a:t>not quite as </a:t>
            </a:r>
            <a:r>
              <a:rPr sz="1100" spc="-10" dirty="0">
                <a:latin typeface="Arial"/>
                <a:cs typeface="Arial"/>
              </a:rPr>
              <a:t>much </a:t>
            </a:r>
            <a:r>
              <a:rPr sz="1100" spc="-5" dirty="0">
                <a:latin typeface="Arial"/>
                <a:cs typeface="Arial"/>
              </a:rPr>
              <a:t>as </a:t>
            </a:r>
            <a:r>
              <a:rPr sz="1100" spc="-40" dirty="0">
                <a:latin typeface="Arial"/>
                <a:cs typeface="Arial"/>
              </a:rPr>
              <a:t>PET.  </a:t>
            </a:r>
            <a:r>
              <a:rPr sz="1100" spc="-15" dirty="0">
                <a:latin typeface="Arial"/>
                <a:cs typeface="Arial"/>
              </a:rPr>
              <a:t>Volumetric </a:t>
            </a:r>
            <a:r>
              <a:rPr sz="1100" spc="-5" dirty="0">
                <a:latin typeface="Arial"/>
                <a:cs typeface="Arial"/>
              </a:rPr>
              <a:t>predictors </a:t>
            </a:r>
            <a:r>
              <a:rPr sz="1100" spc="-10" dirty="0">
                <a:latin typeface="Arial"/>
                <a:cs typeface="Arial"/>
              </a:rPr>
              <a:t>add </a:t>
            </a:r>
            <a:r>
              <a:rPr sz="1100" spc="-5" dirty="0">
                <a:latin typeface="Arial"/>
                <a:cs typeface="Arial"/>
              </a:rPr>
              <a:t>minimal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value.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17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25063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Other </a:t>
            </a:r>
            <a:r>
              <a:rPr spc="10" dirty="0"/>
              <a:t>activities:</a:t>
            </a:r>
            <a:r>
              <a:rPr spc="95" dirty="0"/>
              <a:t> </a:t>
            </a:r>
            <a:r>
              <a:rPr spc="10" dirty="0"/>
              <a:t>Collaborations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264729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1626590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1581" y="1970494"/>
            <a:ext cx="61874" cy="61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1581" y="2122322"/>
            <a:ext cx="61874" cy="618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1581" y="2425979"/>
            <a:ext cx="61874" cy="618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3365" marR="165735">
              <a:lnSpc>
                <a:spcPct val="102600"/>
              </a:lnSpc>
              <a:spcBef>
                <a:spcPts val="55"/>
              </a:spcBef>
            </a:pPr>
            <a:r>
              <a:rPr spc="-5" dirty="0"/>
              <a:t>Joint work with </a:t>
            </a:r>
            <a:r>
              <a:rPr spc="-30" dirty="0"/>
              <a:t>Takeshi </a:t>
            </a:r>
            <a:r>
              <a:rPr spc="-10" dirty="0"/>
              <a:t>Iwatsubo and Japan-ADNI, </a:t>
            </a:r>
            <a:r>
              <a:rPr spc="-5" dirty="0"/>
              <a:t>comparison  with ADNI: to appear in </a:t>
            </a:r>
            <a:r>
              <a:rPr i="1" spc="-10" dirty="0">
                <a:latin typeface="Arial"/>
                <a:cs typeface="Arial"/>
              </a:rPr>
              <a:t>Alzheimer’s and Dementia</a:t>
            </a:r>
            <a:r>
              <a:rPr spc="-10" dirty="0"/>
              <a:t>.</a:t>
            </a:r>
          </a:p>
          <a:p>
            <a:pPr marL="253365" marR="215900">
              <a:lnSpc>
                <a:spcPts val="1200"/>
              </a:lnSpc>
              <a:spcBef>
                <a:spcPts val="315"/>
              </a:spcBef>
            </a:pPr>
            <a:r>
              <a:rPr spc="-10" dirty="0"/>
              <a:t>Collaboration </a:t>
            </a:r>
            <a:r>
              <a:rPr spc="-5" dirty="0"/>
              <a:t>with </a:t>
            </a:r>
            <a:r>
              <a:rPr spc="-10" dirty="0"/>
              <a:t>John </a:t>
            </a:r>
            <a:r>
              <a:rPr spc="-5" dirty="0"/>
              <a:t>Morris </a:t>
            </a:r>
            <a:r>
              <a:rPr spc="-10" dirty="0"/>
              <a:t>and DIAN </a:t>
            </a:r>
            <a:r>
              <a:rPr spc="-5" dirty="0"/>
              <a:t>team: comparison of  </a:t>
            </a:r>
            <a:r>
              <a:rPr spc="-10" dirty="0"/>
              <a:t>DIAN </a:t>
            </a:r>
            <a:r>
              <a:rPr spc="-5" dirty="0"/>
              <a:t>disease onset </a:t>
            </a:r>
            <a:r>
              <a:rPr spc="-10" dirty="0"/>
              <a:t>and progression </a:t>
            </a:r>
            <a:r>
              <a:rPr spc="-5" dirty="0"/>
              <a:t>with</a:t>
            </a:r>
            <a:r>
              <a:rPr spc="5" dirty="0"/>
              <a:t> </a:t>
            </a:r>
            <a:r>
              <a:rPr spc="-5" dirty="0"/>
              <a:t>ADNI.</a:t>
            </a:r>
          </a:p>
          <a:p>
            <a:pPr marL="530225">
              <a:lnSpc>
                <a:spcPts val="1200"/>
              </a:lnSpc>
              <a:spcBef>
                <a:spcPts val="150"/>
              </a:spcBef>
            </a:pPr>
            <a:r>
              <a:rPr sz="1000" spc="-5" dirty="0"/>
              <a:t>Selection of ADNI </a:t>
            </a:r>
            <a:r>
              <a:rPr sz="1000" dirty="0"/>
              <a:t>participants </a:t>
            </a:r>
            <a:r>
              <a:rPr sz="1000" spc="-15" dirty="0"/>
              <a:t>for </a:t>
            </a:r>
            <a:r>
              <a:rPr sz="1000" spc="-5" dirty="0"/>
              <a:t>comparison</a:t>
            </a:r>
            <a:r>
              <a:rPr sz="1000" spc="5" dirty="0"/>
              <a:t> </a:t>
            </a:r>
            <a:r>
              <a:rPr sz="1000" spc="-5" dirty="0"/>
              <a:t>study</a:t>
            </a:r>
            <a:endParaRPr sz="1000"/>
          </a:p>
          <a:p>
            <a:pPr marL="530225" marR="5080">
              <a:lnSpc>
                <a:spcPts val="1200"/>
              </a:lnSpc>
              <a:spcBef>
                <a:spcPts val="40"/>
              </a:spcBef>
            </a:pPr>
            <a:r>
              <a:rPr sz="1000" spc="-5" dirty="0"/>
              <a:t>Alignment of time scales to allow comparison despite 30+ </a:t>
            </a:r>
            <a:r>
              <a:rPr sz="1000" spc="-10" dirty="0"/>
              <a:t>year </a:t>
            </a:r>
            <a:r>
              <a:rPr sz="1000" spc="-5" dirty="0"/>
              <a:t>age  </a:t>
            </a:r>
            <a:r>
              <a:rPr sz="1000" spc="-10" dirty="0"/>
              <a:t>difference.</a:t>
            </a:r>
            <a:endParaRPr sz="1000"/>
          </a:p>
          <a:p>
            <a:pPr marL="530225">
              <a:lnSpc>
                <a:spcPts val="1150"/>
              </a:lnSpc>
            </a:pPr>
            <a:r>
              <a:rPr sz="1000" spc="-5" dirty="0"/>
              <a:t>More from John Morris a little</a:t>
            </a:r>
            <a:r>
              <a:rPr sz="1000" spc="-10" dirty="0"/>
              <a:t> later.</a:t>
            </a:r>
            <a:endParaRPr sz="1000"/>
          </a:p>
        </p:txBody>
      </p:sp>
      <p:sp>
        <p:nvSpPr>
          <p:cNvPr id="10" name="object 10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6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6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6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18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31851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Other </a:t>
            </a:r>
            <a:r>
              <a:rPr spc="10" dirty="0"/>
              <a:t>activities: </a:t>
            </a:r>
            <a:r>
              <a:rPr spc="-25" dirty="0"/>
              <a:t>ATRI </a:t>
            </a:r>
            <a:r>
              <a:rPr spc="10" dirty="0"/>
              <a:t>biostatistics</a:t>
            </a:r>
            <a:r>
              <a:rPr spc="125" dirty="0"/>
              <a:t> </a:t>
            </a:r>
            <a:r>
              <a:rPr spc="15" dirty="0"/>
              <a:t>team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262545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1581" y="1454607"/>
            <a:ext cx="61874" cy="618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1801533"/>
            <a:ext cx="76809" cy="768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557" y="2355723"/>
            <a:ext cx="76809" cy="7680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2932" y="1165554"/>
            <a:ext cx="3975735" cy="131000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289560" marR="34290" indent="-277495">
              <a:lnSpc>
                <a:spcPct val="106400"/>
              </a:lnSpc>
              <a:spcBef>
                <a:spcPts val="200"/>
              </a:spcBef>
            </a:pPr>
            <a:r>
              <a:rPr sz="1100" spc="-5" dirty="0">
                <a:latin typeface="Arial"/>
                <a:cs typeface="Arial"/>
              </a:rPr>
              <a:t>Submitted </a:t>
            </a:r>
            <a:r>
              <a:rPr sz="1100" spc="-10" dirty="0">
                <a:latin typeface="Arial"/>
                <a:cs typeface="Arial"/>
              </a:rPr>
              <a:t>ADNI3 </a:t>
            </a:r>
            <a:r>
              <a:rPr sz="1100" spc="-5" dirty="0">
                <a:latin typeface="Arial"/>
                <a:cs typeface="Arial"/>
              </a:rPr>
              <a:t>predictions to the </a:t>
            </a:r>
            <a:r>
              <a:rPr sz="1100" spc="-10" dirty="0">
                <a:latin typeface="Arial"/>
                <a:cs typeface="Arial"/>
              </a:rPr>
              <a:t>tadpole.grand-challenge.org  </a:t>
            </a:r>
            <a:r>
              <a:rPr sz="1000" spc="-5" dirty="0">
                <a:latin typeface="Arial"/>
                <a:cs typeface="Arial"/>
              </a:rPr>
              <a:t>Manuscript in preparation – joint </a:t>
            </a:r>
            <a:r>
              <a:rPr sz="1000" spc="-10" dirty="0">
                <a:latin typeface="Arial"/>
                <a:cs typeface="Arial"/>
              </a:rPr>
              <a:t>mixed effect </a:t>
            </a:r>
            <a:r>
              <a:rPr sz="1000" spc="-5" dirty="0">
                <a:latin typeface="Arial"/>
                <a:cs typeface="Arial"/>
              </a:rPr>
              <a:t>models + random  </a:t>
            </a:r>
            <a:r>
              <a:rPr sz="1000" spc="-10" dirty="0">
                <a:latin typeface="Arial"/>
                <a:cs typeface="Arial"/>
              </a:rPr>
              <a:t>forests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2600"/>
              </a:lnSpc>
              <a:spcBef>
                <a:spcPts val="320"/>
              </a:spcBef>
            </a:pPr>
            <a:r>
              <a:rPr sz="1100" spc="-5" dirty="0">
                <a:latin typeface="Arial"/>
                <a:cs typeface="Arial"/>
              </a:rPr>
              <a:t>Submitted to </a:t>
            </a:r>
            <a:r>
              <a:rPr sz="1100" i="1" spc="-10" dirty="0">
                <a:latin typeface="Arial"/>
                <a:cs typeface="Arial"/>
              </a:rPr>
              <a:t>Alzheimer’s and </a:t>
            </a:r>
            <a:r>
              <a:rPr sz="1100" i="1" spc="-5" dirty="0">
                <a:latin typeface="Arial"/>
                <a:cs typeface="Arial"/>
              </a:rPr>
              <a:t>Dementia: </a:t>
            </a:r>
            <a:r>
              <a:rPr sz="1100" i="1" spc="-10" dirty="0">
                <a:latin typeface="Arial"/>
                <a:cs typeface="Arial"/>
              </a:rPr>
              <a:t>Diagnosis, </a:t>
            </a:r>
            <a:r>
              <a:rPr sz="1100" i="1" spc="-5" dirty="0">
                <a:latin typeface="Arial"/>
                <a:cs typeface="Arial"/>
              </a:rPr>
              <a:t>Assessment  </a:t>
            </a:r>
            <a:r>
              <a:rPr sz="1100" i="1" spc="-10" dirty="0">
                <a:latin typeface="Arial"/>
                <a:cs typeface="Arial"/>
              </a:rPr>
              <a:t>and </a:t>
            </a:r>
            <a:r>
              <a:rPr sz="1100" i="1" spc="-5" dirty="0">
                <a:latin typeface="Arial"/>
                <a:cs typeface="Arial"/>
              </a:rPr>
              <a:t>Disease Monitoring </a:t>
            </a:r>
            <a:r>
              <a:rPr sz="1100" spc="-5" dirty="0">
                <a:latin typeface="Arial"/>
                <a:cs typeface="Arial"/>
              </a:rPr>
              <a:t>pi4cs.org/qt-pad-challenge modeling  challenge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Risk </a:t>
            </a:r>
            <a:r>
              <a:rPr sz="1100" spc="-10" dirty="0">
                <a:latin typeface="Arial"/>
                <a:cs typeface="Arial"/>
              </a:rPr>
              <a:t>Based </a:t>
            </a:r>
            <a:r>
              <a:rPr sz="1100" spc="-5" dirty="0">
                <a:latin typeface="Arial"/>
                <a:cs typeface="Arial"/>
              </a:rPr>
              <a:t>Monitoring tool </a:t>
            </a:r>
            <a:r>
              <a:rPr sz="1100" spc="-15" dirty="0">
                <a:latin typeface="Arial"/>
                <a:cs typeface="Arial"/>
              </a:rPr>
              <a:t>development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6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6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6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19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300" y="313865"/>
            <a:ext cx="9671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00007A"/>
                </a:solidFill>
                <a:latin typeface="Arial"/>
                <a:cs typeface="Arial"/>
              </a:rPr>
              <a:t>Disclosures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9557" y="1724266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1934298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5844" y="1398547"/>
            <a:ext cx="4248150" cy="655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1235075" indent="-277495">
              <a:lnSpc>
                <a:spcPct val="125299"/>
              </a:lnSpc>
              <a:spcBef>
                <a:spcPts val="100"/>
              </a:spcBef>
            </a:pPr>
            <a:r>
              <a:rPr sz="1100" spc="-15" dirty="0">
                <a:latin typeface="Arial"/>
                <a:cs typeface="Arial"/>
              </a:rPr>
              <a:t>Work </a:t>
            </a:r>
            <a:r>
              <a:rPr sz="1100" spc="-5" dirty="0">
                <a:latin typeface="Arial"/>
                <a:cs typeface="Arial"/>
              </a:rPr>
              <a:t>presented here </a:t>
            </a:r>
            <a:r>
              <a:rPr sz="1100" spc="-15" dirty="0">
                <a:latin typeface="Arial"/>
                <a:cs typeface="Arial"/>
              </a:rPr>
              <a:t>was </a:t>
            </a:r>
            <a:r>
              <a:rPr sz="1100" spc="-5" dirty="0">
                <a:latin typeface="Arial"/>
                <a:cs typeface="Arial"/>
              </a:rPr>
              <a:t>funded in </a:t>
            </a:r>
            <a:r>
              <a:rPr sz="1100" spc="5" dirty="0">
                <a:latin typeface="Arial"/>
                <a:cs typeface="Arial"/>
              </a:rPr>
              <a:t>part </a:t>
            </a:r>
            <a:r>
              <a:rPr sz="1100" spc="-15" dirty="0">
                <a:latin typeface="Arial"/>
                <a:cs typeface="Arial"/>
              </a:rPr>
              <a:t>by:  </a:t>
            </a:r>
            <a:r>
              <a:rPr sz="1100" spc="-10" dirty="0">
                <a:latin typeface="Arial"/>
                <a:cs typeface="Arial"/>
              </a:rPr>
              <a:t>U19AG024904 (Weiner) </a:t>
            </a:r>
            <a:r>
              <a:rPr sz="1100" spc="-5" dirty="0">
                <a:latin typeface="Arial"/>
                <a:cs typeface="Arial"/>
              </a:rPr>
              <a:t>- </a:t>
            </a:r>
            <a:r>
              <a:rPr sz="1100" spc="-10" dirty="0">
                <a:latin typeface="Arial"/>
                <a:cs typeface="Arial"/>
              </a:rPr>
              <a:t>ADNI </a:t>
            </a:r>
            <a:r>
              <a:rPr sz="1100" spc="-5" dirty="0">
                <a:latin typeface="Arial"/>
                <a:cs typeface="Arial"/>
              </a:rPr>
              <a:t>parent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grant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P30AG010129 </a:t>
            </a:r>
            <a:r>
              <a:rPr sz="1100" spc="-5" dirty="0">
                <a:latin typeface="Arial"/>
                <a:cs typeface="Arial"/>
              </a:rPr>
              <a:t>(DeCarli) - </a:t>
            </a:r>
            <a:r>
              <a:rPr sz="1100" spc="-10" dirty="0">
                <a:latin typeface="Arial"/>
                <a:cs typeface="Arial"/>
              </a:rPr>
              <a:t>UC Davis Alzheimer’s </a:t>
            </a:r>
            <a:r>
              <a:rPr sz="1100" spc="-5" dirty="0">
                <a:latin typeface="Arial"/>
                <a:cs typeface="Arial"/>
              </a:rPr>
              <a:t>Disease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Center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2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35883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ADNI3 </a:t>
            </a:r>
            <a:r>
              <a:rPr spc="15" dirty="0"/>
              <a:t>updates </a:t>
            </a:r>
            <a:r>
              <a:rPr spc="10" dirty="0"/>
              <a:t>to Biostatistics </a:t>
            </a:r>
            <a:r>
              <a:rPr spc="15" dirty="0"/>
              <a:t>Core</a:t>
            </a:r>
            <a:r>
              <a:rPr spc="-10" dirty="0"/>
              <a:t> </a:t>
            </a:r>
            <a:r>
              <a:rPr spc="10" dirty="0"/>
              <a:t>website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979752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2189784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2399817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557" y="2609850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5844" y="1009509"/>
            <a:ext cx="4327525" cy="172021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Arial"/>
                <a:cs typeface="Arial"/>
              </a:rPr>
              <a:t>The Core interacts </a:t>
            </a:r>
            <a:r>
              <a:rPr sz="1100" spc="-5" dirty="0">
                <a:latin typeface="Arial"/>
                <a:cs typeface="Arial"/>
              </a:rPr>
              <a:t>with </a:t>
            </a:r>
            <a:r>
              <a:rPr sz="1100" spc="-15" dirty="0">
                <a:latin typeface="Arial"/>
                <a:cs typeface="Arial"/>
              </a:rPr>
              <a:t>many </a:t>
            </a:r>
            <a:r>
              <a:rPr sz="1100" spc="-5" dirty="0">
                <a:latin typeface="Arial"/>
                <a:cs typeface="Arial"/>
              </a:rPr>
              <a:t>biostatisticians </a:t>
            </a:r>
            <a:r>
              <a:rPr sz="1100" spc="-1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other </a:t>
            </a:r>
            <a:r>
              <a:rPr sz="1100" spc="-10" dirty="0">
                <a:latin typeface="Arial"/>
                <a:cs typeface="Arial"/>
              </a:rPr>
              <a:t>quantitative  </a:t>
            </a:r>
            <a:r>
              <a:rPr sz="1100" spc="-5" dirty="0">
                <a:latin typeface="Arial"/>
                <a:cs typeface="Arial"/>
              </a:rPr>
              <a:t>researchers from </a:t>
            </a:r>
            <a:r>
              <a:rPr sz="1100" spc="-10" dirty="0">
                <a:latin typeface="Arial"/>
                <a:cs typeface="Arial"/>
              </a:rPr>
              <a:t>academia and </a:t>
            </a:r>
            <a:r>
              <a:rPr sz="1100" spc="-5" dirty="0">
                <a:latin typeface="Arial"/>
                <a:cs typeface="Arial"/>
              </a:rPr>
              <a:t>industry </a:t>
            </a:r>
            <a:r>
              <a:rPr sz="1100" spc="-10" dirty="0">
                <a:latin typeface="Arial"/>
                <a:cs typeface="Arial"/>
              </a:rPr>
              <a:t>who </a:t>
            </a:r>
            <a:r>
              <a:rPr sz="1100" spc="-5" dirty="0">
                <a:latin typeface="Arial"/>
                <a:cs typeface="Arial"/>
              </a:rPr>
              <a:t>are interested in using  </a:t>
            </a:r>
            <a:r>
              <a:rPr sz="1100" spc="-10" dirty="0">
                <a:latin typeface="Arial"/>
                <a:cs typeface="Arial"/>
              </a:rPr>
              <a:t>ADNI </a:t>
            </a:r>
            <a:r>
              <a:rPr sz="1100" spc="-5" dirty="0">
                <a:latin typeface="Arial"/>
                <a:cs typeface="Arial"/>
              </a:rPr>
              <a:t>data. </a:t>
            </a:r>
            <a:r>
              <a:rPr sz="1100" spc="-25" dirty="0">
                <a:latin typeface="Arial"/>
                <a:cs typeface="Arial"/>
              </a:rPr>
              <a:t>We </a:t>
            </a:r>
            <a:r>
              <a:rPr sz="1100" spc="-20" dirty="0">
                <a:latin typeface="Arial"/>
                <a:cs typeface="Arial"/>
              </a:rPr>
              <a:t>have </a:t>
            </a:r>
            <a:r>
              <a:rPr sz="1100" spc="-15" dirty="0">
                <a:latin typeface="Arial"/>
                <a:cs typeface="Arial"/>
              </a:rPr>
              <a:t>developed </a:t>
            </a:r>
            <a:r>
              <a:rPr sz="1100" spc="-5" dirty="0">
                <a:latin typeface="Arial"/>
                <a:cs typeface="Arial"/>
              </a:rPr>
              <a:t>updates to our </a:t>
            </a:r>
            <a:r>
              <a:rPr sz="1100" dirty="0">
                <a:latin typeface="Arial"/>
                <a:cs typeface="Arial"/>
              </a:rPr>
              <a:t>portion </a:t>
            </a:r>
            <a:r>
              <a:rPr sz="1100" spc="-5" dirty="0">
                <a:latin typeface="Arial"/>
                <a:cs typeface="Arial"/>
              </a:rPr>
              <a:t>of the </a:t>
            </a:r>
            <a:r>
              <a:rPr sz="1100" spc="-10" dirty="0">
                <a:latin typeface="Arial"/>
                <a:cs typeface="Arial"/>
              </a:rPr>
              <a:t>website  </a:t>
            </a:r>
            <a:r>
              <a:rPr sz="1100" spc="-5" dirty="0">
                <a:latin typeface="Arial"/>
                <a:cs typeface="Arial"/>
              </a:rPr>
              <a:t>to help </a:t>
            </a:r>
            <a:r>
              <a:rPr sz="1100" spc="-10" dirty="0">
                <a:latin typeface="Arial"/>
                <a:cs typeface="Arial"/>
              </a:rPr>
              <a:t>investigators navigate </a:t>
            </a:r>
            <a:r>
              <a:rPr sz="1100" spc="-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database, cope </a:t>
            </a:r>
            <a:r>
              <a:rPr sz="1100" spc="-5" dirty="0">
                <a:latin typeface="Arial"/>
                <a:cs typeface="Arial"/>
              </a:rPr>
              <a:t>with changes in data  acquisition, </a:t>
            </a:r>
            <a:r>
              <a:rPr sz="1100" spc="-1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work with data </a:t>
            </a:r>
            <a:r>
              <a:rPr sz="1100" spc="-10" dirty="0">
                <a:latin typeface="Arial"/>
                <a:cs typeface="Arial"/>
              </a:rPr>
              <a:t>files. </a:t>
            </a:r>
            <a:r>
              <a:rPr sz="1100" spc="-5" dirty="0">
                <a:latin typeface="Arial"/>
                <a:cs typeface="Arial"/>
              </a:rPr>
              <a:t>Sections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include:</a:t>
            </a:r>
            <a:endParaRPr sz="1100">
              <a:latin typeface="Arial"/>
              <a:cs typeface="Arial"/>
            </a:endParaRPr>
          </a:p>
          <a:p>
            <a:pPr marL="289560" marR="1423670">
              <a:lnSpc>
                <a:spcPct val="125299"/>
              </a:lnSpc>
            </a:pPr>
            <a:r>
              <a:rPr sz="1100" spc="-10" dirty="0">
                <a:latin typeface="Arial"/>
                <a:cs typeface="Arial"/>
              </a:rPr>
              <a:t>Frequently used ADNI </a:t>
            </a:r>
            <a:r>
              <a:rPr sz="1100" spc="-5" dirty="0">
                <a:latin typeface="Arial"/>
                <a:cs typeface="Arial"/>
              </a:rPr>
              <a:t>data </a:t>
            </a:r>
            <a:r>
              <a:rPr sz="1100" spc="-15" dirty="0">
                <a:latin typeface="Arial"/>
                <a:cs typeface="Arial"/>
              </a:rPr>
              <a:t>tables,  </a:t>
            </a:r>
            <a:r>
              <a:rPr sz="1100" spc="-10" dirty="0">
                <a:latin typeface="Arial"/>
                <a:cs typeface="Arial"/>
              </a:rPr>
              <a:t>Common </a:t>
            </a:r>
            <a:r>
              <a:rPr sz="1100" spc="-5" dirty="0">
                <a:latin typeface="Arial"/>
                <a:cs typeface="Arial"/>
              </a:rPr>
              <a:t>issues working with </a:t>
            </a:r>
            <a:r>
              <a:rPr sz="1100" spc="-10" dirty="0">
                <a:latin typeface="Arial"/>
                <a:cs typeface="Arial"/>
              </a:rPr>
              <a:t>ADNI </a:t>
            </a:r>
            <a:r>
              <a:rPr sz="1100" spc="-15" dirty="0">
                <a:latin typeface="Arial"/>
                <a:cs typeface="Arial"/>
              </a:rPr>
              <a:t>tables,  </a:t>
            </a:r>
            <a:r>
              <a:rPr sz="1100" spc="-5" dirty="0">
                <a:latin typeface="Arial"/>
                <a:cs typeface="Arial"/>
              </a:rPr>
              <a:t>Installing </a:t>
            </a:r>
            <a:r>
              <a:rPr sz="1100" spc="-10" dirty="0">
                <a:latin typeface="Arial"/>
                <a:cs typeface="Arial"/>
              </a:rPr>
              <a:t>ADNIMERGE packages,  </a:t>
            </a:r>
            <a:r>
              <a:rPr sz="1100" spc="-5" dirty="0">
                <a:latin typeface="Arial"/>
                <a:cs typeface="Arial"/>
              </a:rPr>
              <a:t>Biostatistics </a:t>
            </a:r>
            <a:r>
              <a:rPr sz="1100" spc="-10" dirty="0">
                <a:latin typeface="Arial"/>
                <a:cs typeface="Arial"/>
              </a:rPr>
              <a:t>Core </a:t>
            </a:r>
            <a:r>
              <a:rPr sz="1100" spc="-15" dirty="0">
                <a:latin typeface="Arial"/>
                <a:cs typeface="Arial"/>
              </a:rPr>
              <a:t>news.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20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25038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0" dirty="0"/>
              <a:t>Contributors </a:t>
            </a:r>
            <a:r>
              <a:rPr spc="15" dirty="0"/>
              <a:t>and</a:t>
            </a:r>
            <a:r>
              <a:rPr spc="25" dirty="0"/>
              <a:t> </a:t>
            </a:r>
            <a:r>
              <a:rPr spc="10" dirty="0"/>
              <a:t>Collaborators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501927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1711960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2266137"/>
            <a:ext cx="76809" cy="768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5844" y="1176208"/>
            <a:ext cx="4201160" cy="1210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1047115" indent="-277495">
              <a:lnSpc>
                <a:spcPct val="125299"/>
              </a:lnSpc>
              <a:spcBef>
                <a:spcPts val="100"/>
              </a:spcBef>
            </a:pPr>
            <a:r>
              <a:rPr sz="1100" spc="-10" dirty="0">
                <a:latin typeface="Arial"/>
                <a:cs typeface="Arial"/>
              </a:rPr>
              <a:t>Thank </a:t>
            </a:r>
            <a:r>
              <a:rPr sz="1100" spc="-15" dirty="0">
                <a:latin typeface="Arial"/>
                <a:cs typeface="Arial"/>
              </a:rPr>
              <a:t>you </a:t>
            </a:r>
            <a:r>
              <a:rPr sz="1100" spc="-5" dirty="0">
                <a:latin typeface="Arial"/>
                <a:cs typeface="Arial"/>
              </a:rPr>
              <a:t>to our </a:t>
            </a:r>
            <a:r>
              <a:rPr sz="1100" spc="-15" dirty="0">
                <a:latin typeface="Arial"/>
                <a:cs typeface="Arial"/>
              </a:rPr>
              <a:t>many </a:t>
            </a:r>
            <a:r>
              <a:rPr sz="1100" spc="-5" dirty="0">
                <a:latin typeface="Arial"/>
                <a:cs typeface="Arial"/>
              </a:rPr>
              <a:t>students </a:t>
            </a:r>
            <a:r>
              <a:rPr sz="1100" spc="-1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collaborators!  Jingxuan </a:t>
            </a:r>
            <a:r>
              <a:rPr sz="1100" spc="-40" dirty="0">
                <a:latin typeface="Arial"/>
                <a:cs typeface="Arial"/>
              </a:rPr>
              <a:t>Yang, </a:t>
            </a:r>
            <a:r>
              <a:rPr sz="1100" spc="-10" dirty="0">
                <a:latin typeface="Arial"/>
                <a:cs typeface="Arial"/>
              </a:rPr>
              <a:t>graduate </a:t>
            </a:r>
            <a:r>
              <a:rPr sz="1100" spc="-5" dirty="0">
                <a:latin typeface="Arial"/>
                <a:cs typeface="Arial"/>
              </a:rPr>
              <a:t>student,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Biostatistics.</a:t>
            </a:r>
            <a:endParaRPr sz="1100">
              <a:latin typeface="Arial"/>
              <a:cs typeface="Arial"/>
            </a:endParaRPr>
          </a:p>
          <a:p>
            <a:pPr marL="289560" marR="5080">
              <a:lnSpc>
                <a:spcPct val="102600"/>
              </a:lnSpc>
              <a:spcBef>
                <a:spcPts val="300"/>
              </a:spcBef>
            </a:pPr>
            <a:r>
              <a:rPr sz="1100" spc="-15" dirty="0">
                <a:latin typeface="Arial"/>
                <a:cs typeface="Arial"/>
              </a:rPr>
              <a:t>Mike </a:t>
            </a:r>
            <a:r>
              <a:rPr sz="1100" spc="-10" dirty="0">
                <a:latin typeface="Arial"/>
                <a:cs typeface="Arial"/>
              </a:rPr>
              <a:t>Donohue, PhD </a:t>
            </a:r>
            <a:r>
              <a:rPr sz="1100" spc="-5" dirty="0">
                <a:latin typeface="Arial"/>
                <a:cs typeface="Arial"/>
              </a:rPr>
              <a:t>(USC); Danielle </a:t>
            </a:r>
            <a:r>
              <a:rPr sz="1100" spc="-25" dirty="0">
                <a:latin typeface="Arial"/>
                <a:cs typeface="Arial"/>
              </a:rPr>
              <a:t>Harvey, </a:t>
            </a:r>
            <a:r>
              <a:rPr sz="1100" spc="-30" dirty="0">
                <a:latin typeface="Arial"/>
                <a:cs typeface="Arial"/>
              </a:rPr>
              <a:t>PhD, </a:t>
            </a:r>
            <a:r>
              <a:rPr sz="1100" spc="-10" dirty="0">
                <a:latin typeface="Arial"/>
                <a:cs typeface="Arial"/>
              </a:rPr>
              <a:t>Naomi </a:t>
            </a:r>
            <a:r>
              <a:rPr sz="1100" spc="-15" dirty="0">
                <a:latin typeface="Arial"/>
                <a:cs typeface="Arial"/>
              </a:rPr>
              <a:t>Saito,  MS, </a:t>
            </a:r>
            <a:r>
              <a:rPr sz="1100" spc="-10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Yueju </a:t>
            </a:r>
            <a:r>
              <a:rPr sz="1100" spc="-5" dirty="0">
                <a:latin typeface="Arial"/>
                <a:cs typeface="Arial"/>
              </a:rPr>
              <a:t>Li, </a:t>
            </a:r>
            <a:r>
              <a:rPr sz="1100" spc="-10" dirty="0">
                <a:latin typeface="Arial"/>
                <a:cs typeface="Arial"/>
              </a:rPr>
              <a:t>MS (UC Davis): </a:t>
            </a:r>
            <a:r>
              <a:rPr sz="1100" spc="-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ADNI </a:t>
            </a:r>
            <a:r>
              <a:rPr sz="1100" spc="-5" dirty="0">
                <a:latin typeface="Arial"/>
                <a:cs typeface="Arial"/>
              </a:rPr>
              <a:t>Biostatistics </a:t>
            </a:r>
            <a:r>
              <a:rPr sz="1100" spc="-10" dirty="0">
                <a:latin typeface="Arial"/>
                <a:cs typeface="Arial"/>
              </a:rPr>
              <a:t>Core  team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4"/>
              </a:spcBef>
            </a:pPr>
            <a:r>
              <a:rPr sz="1100" spc="-15" dirty="0">
                <a:latin typeface="Arial"/>
                <a:cs typeface="Arial"/>
              </a:rPr>
              <a:t>Mike Weiner </a:t>
            </a:r>
            <a:r>
              <a:rPr sz="1100" spc="-10" dirty="0">
                <a:latin typeface="Arial"/>
                <a:cs typeface="Arial"/>
              </a:rPr>
              <a:t>and </a:t>
            </a:r>
            <a:r>
              <a:rPr sz="1100" spc="-5" dirty="0">
                <a:latin typeface="Arial"/>
                <a:cs typeface="Arial"/>
              </a:rPr>
              <a:t>all the </a:t>
            </a:r>
            <a:r>
              <a:rPr sz="1100" spc="-10" dirty="0">
                <a:latin typeface="Arial"/>
                <a:cs typeface="Arial"/>
              </a:rPr>
              <a:t>ADNI investigators and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participants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21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313865"/>
            <a:ext cx="213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5" dirty="0">
                <a:solidFill>
                  <a:srgbClr val="00007A"/>
                </a:solidFill>
                <a:latin typeface="Arial"/>
                <a:cs typeface="Arial"/>
              </a:rPr>
              <a:t>More </a:t>
            </a:r>
            <a:r>
              <a:rPr sz="1400" spc="10" dirty="0">
                <a:solidFill>
                  <a:srgbClr val="00007A"/>
                </a:solidFill>
                <a:latin typeface="Arial"/>
                <a:cs typeface="Arial"/>
              </a:rPr>
              <a:t>adventures to</a:t>
            </a:r>
            <a:r>
              <a:rPr sz="1400" spc="-35" dirty="0">
                <a:solidFill>
                  <a:srgbClr val="00007A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00007A"/>
                </a:solidFill>
                <a:latin typeface="Arial"/>
                <a:cs typeface="Arial"/>
              </a:rPr>
              <a:t>come!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844" y="755961"/>
            <a:ext cx="1318895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5" dirty="0">
                <a:solidFill>
                  <a:srgbClr val="000000"/>
                </a:solidFill>
              </a:rPr>
              <a:t>Thank</a:t>
            </a:r>
            <a:r>
              <a:rPr sz="2050" spc="-65" dirty="0">
                <a:solidFill>
                  <a:srgbClr val="000000"/>
                </a:solidFill>
              </a:rPr>
              <a:t> </a:t>
            </a:r>
            <a:r>
              <a:rPr sz="2050" spc="-5" dirty="0">
                <a:solidFill>
                  <a:srgbClr val="000000"/>
                </a:solidFill>
              </a:rPr>
              <a:t>you!</a:t>
            </a:r>
            <a:endParaRPr sz="2050"/>
          </a:p>
        </p:txBody>
      </p:sp>
      <p:sp>
        <p:nvSpPr>
          <p:cNvPr id="4" name="object 4"/>
          <p:cNvSpPr txBox="1"/>
          <p:nvPr/>
        </p:nvSpPr>
        <p:spPr>
          <a:xfrm>
            <a:off x="2676243" y="755961"/>
            <a:ext cx="1353185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5" dirty="0">
                <a:latin typeface="Arial"/>
                <a:cs typeface="Arial"/>
              </a:rPr>
              <a:t>Questions?</a:t>
            </a:r>
            <a:endParaRPr sz="20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544" y="1174877"/>
            <a:ext cx="1691995" cy="1799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22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19697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0" dirty="0"/>
              <a:t>Biostatistics </a:t>
            </a:r>
            <a:r>
              <a:rPr spc="15" dirty="0"/>
              <a:t>Core</a:t>
            </a:r>
            <a:r>
              <a:rPr spc="-30" dirty="0"/>
              <a:t> </a:t>
            </a:r>
            <a:r>
              <a:rPr spc="15" dirty="0"/>
              <a:t>goals: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299489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1681594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2063699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557" y="2445804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9557" y="2827909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5844" y="845475"/>
            <a:ext cx="4356735" cy="21024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382905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Arial"/>
                <a:cs typeface="Arial"/>
              </a:rPr>
              <a:t>Integrate </a:t>
            </a:r>
            <a:r>
              <a:rPr sz="1100" spc="-5" dirty="0">
                <a:latin typeface="Arial"/>
                <a:cs typeface="Arial"/>
              </a:rPr>
              <a:t>data from all Cores to study implications </a:t>
            </a:r>
            <a:r>
              <a:rPr sz="1100" spc="-2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clinical </a:t>
            </a:r>
            <a:r>
              <a:rPr sz="1100" dirty="0">
                <a:latin typeface="Arial"/>
                <a:cs typeface="Arial"/>
              </a:rPr>
              <a:t>trial  </a:t>
            </a:r>
            <a:r>
              <a:rPr sz="1100" spc="-5" dirty="0">
                <a:latin typeface="Arial"/>
                <a:cs typeface="Arial"/>
              </a:rPr>
              <a:t>design:</a:t>
            </a:r>
            <a:endParaRPr sz="1100">
              <a:latin typeface="Arial"/>
              <a:cs typeface="Arial"/>
            </a:endParaRPr>
          </a:p>
          <a:p>
            <a:pPr marL="289560" marR="5080">
              <a:lnSpc>
                <a:spcPct val="102600"/>
              </a:lnSpc>
              <a:spcBef>
                <a:spcPts val="300"/>
              </a:spcBef>
            </a:pPr>
            <a:r>
              <a:rPr sz="1100" spc="-10" dirty="0">
                <a:latin typeface="Arial"/>
                <a:cs typeface="Arial"/>
              </a:rPr>
              <a:t>Compare </a:t>
            </a:r>
            <a:r>
              <a:rPr sz="1100" spc="-5" dirty="0">
                <a:latin typeface="Arial"/>
                <a:cs typeface="Arial"/>
              </a:rPr>
              <a:t>candidate </a:t>
            </a:r>
            <a:r>
              <a:rPr sz="1100" spc="-10" dirty="0">
                <a:latin typeface="Arial"/>
                <a:cs typeface="Arial"/>
              </a:rPr>
              <a:t>biomarkers and </a:t>
            </a:r>
            <a:r>
              <a:rPr sz="1100" spc="-5" dirty="0">
                <a:latin typeface="Arial"/>
                <a:cs typeface="Arial"/>
              </a:rPr>
              <a:t>clinical </a:t>
            </a:r>
            <a:r>
              <a:rPr sz="1100" spc="-10" dirty="0">
                <a:latin typeface="Arial"/>
                <a:cs typeface="Arial"/>
              </a:rPr>
              <a:t>measures </a:t>
            </a:r>
            <a:r>
              <a:rPr sz="1100" spc="-2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potential  at baseline </a:t>
            </a:r>
            <a:r>
              <a:rPr sz="1100" spc="-2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inclusion/ </a:t>
            </a:r>
            <a:r>
              <a:rPr sz="1100" spc="-10" dirty="0">
                <a:latin typeface="Arial"/>
                <a:cs typeface="Arial"/>
              </a:rPr>
              <a:t>exclusion, </a:t>
            </a:r>
            <a:r>
              <a:rPr sz="1100" spc="-5" dirty="0">
                <a:latin typeface="Arial"/>
                <a:cs typeface="Arial"/>
              </a:rPr>
              <a:t>stratification,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adjustment.</a:t>
            </a:r>
            <a:endParaRPr sz="1100">
              <a:latin typeface="Arial"/>
              <a:cs typeface="Arial"/>
            </a:endParaRPr>
          </a:p>
          <a:p>
            <a:pPr marL="289560" marR="5080">
              <a:lnSpc>
                <a:spcPct val="102600"/>
              </a:lnSpc>
              <a:spcBef>
                <a:spcPts val="300"/>
              </a:spcBef>
            </a:pPr>
            <a:r>
              <a:rPr sz="1100" spc="-10" dirty="0">
                <a:latin typeface="Arial"/>
                <a:cs typeface="Arial"/>
              </a:rPr>
              <a:t>Compare </a:t>
            </a:r>
            <a:r>
              <a:rPr sz="1100" spc="-5" dirty="0">
                <a:latin typeface="Arial"/>
                <a:cs typeface="Arial"/>
              </a:rPr>
              <a:t>candidate </a:t>
            </a:r>
            <a:r>
              <a:rPr sz="1100" spc="-10" dirty="0">
                <a:latin typeface="Arial"/>
                <a:cs typeface="Arial"/>
              </a:rPr>
              <a:t>biomarkers and </a:t>
            </a:r>
            <a:r>
              <a:rPr sz="1100" spc="-5" dirty="0">
                <a:latin typeface="Arial"/>
                <a:cs typeface="Arial"/>
              </a:rPr>
              <a:t>clinical </a:t>
            </a:r>
            <a:r>
              <a:rPr sz="1100" spc="-10" dirty="0">
                <a:latin typeface="Arial"/>
                <a:cs typeface="Arial"/>
              </a:rPr>
              <a:t>measures </a:t>
            </a:r>
            <a:r>
              <a:rPr sz="1100" spc="-2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potential  as </a:t>
            </a:r>
            <a:r>
              <a:rPr sz="1100" spc="-10" dirty="0">
                <a:latin typeface="Arial"/>
                <a:cs typeface="Arial"/>
              </a:rPr>
              <a:t>outcome measures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change </a:t>
            </a:r>
            <a:r>
              <a:rPr sz="1100" spc="-5" dirty="0">
                <a:latin typeface="Arial"/>
                <a:cs typeface="Arial"/>
              </a:rPr>
              <a:t>in clinical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trials.</a:t>
            </a:r>
            <a:endParaRPr sz="1100">
              <a:latin typeface="Arial"/>
              <a:cs typeface="Arial"/>
            </a:endParaRPr>
          </a:p>
          <a:p>
            <a:pPr marL="289560" marR="240029">
              <a:lnSpc>
                <a:spcPct val="102699"/>
              </a:lnSpc>
              <a:spcBef>
                <a:spcPts val="295"/>
              </a:spcBef>
            </a:pPr>
            <a:r>
              <a:rPr sz="1100" spc="-5" dirty="0">
                <a:latin typeface="Arial"/>
                <a:cs typeface="Arial"/>
              </a:rPr>
              <a:t>Assess relationship of changes </a:t>
            </a:r>
            <a:r>
              <a:rPr sz="1100" spc="-10" dirty="0">
                <a:latin typeface="Arial"/>
                <a:cs typeface="Arial"/>
              </a:rPr>
              <a:t>among biomarkers and </a:t>
            </a:r>
            <a:r>
              <a:rPr sz="1100" spc="-5" dirty="0">
                <a:latin typeface="Arial"/>
                <a:cs typeface="Arial"/>
              </a:rPr>
              <a:t>clinical  </a:t>
            </a:r>
            <a:r>
              <a:rPr sz="1100" spc="-10" dirty="0">
                <a:latin typeface="Arial"/>
                <a:cs typeface="Arial"/>
              </a:rPr>
              <a:t>measures.</a:t>
            </a:r>
            <a:endParaRPr sz="1100">
              <a:latin typeface="Arial"/>
              <a:cs typeface="Arial"/>
            </a:endParaRPr>
          </a:p>
          <a:p>
            <a:pPr marL="289560" marR="165735">
              <a:lnSpc>
                <a:spcPct val="102699"/>
              </a:lnSpc>
              <a:spcBef>
                <a:spcPts val="300"/>
              </a:spcBef>
            </a:pPr>
            <a:r>
              <a:rPr sz="1100" spc="-10" dirty="0">
                <a:latin typeface="Arial"/>
                <a:cs typeface="Arial"/>
              </a:rPr>
              <a:t>Characterize sequence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changes, </a:t>
            </a:r>
            <a:r>
              <a:rPr sz="1100" spc="-5" dirty="0">
                <a:latin typeface="Arial"/>
                <a:cs typeface="Arial"/>
              </a:rPr>
              <a:t>especially in preclinical </a:t>
            </a:r>
            <a:r>
              <a:rPr sz="1100" spc="-10" dirty="0">
                <a:latin typeface="Arial"/>
                <a:cs typeface="Arial"/>
              </a:rPr>
              <a:t>and  </a:t>
            </a:r>
            <a:r>
              <a:rPr sz="1100" spc="-5" dirty="0">
                <a:latin typeface="Arial"/>
                <a:cs typeface="Arial"/>
              </a:rPr>
              <a:t>early</a:t>
            </a:r>
            <a:r>
              <a:rPr sz="1100" spc="-10" dirty="0">
                <a:latin typeface="Arial"/>
                <a:cs typeface="Arial"/>
              </a:rPr>
              <a:t> stages.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Identify </a:t>
            </a:r>
            <a:r>
              <a:rPr sz="1100" dirty="0">
                <a:latin typeface="Arial"/>
                <a:cs typeface="Arial"/>
              </a:rPr>
              <a:t>important </a:t>
            </a:r>
            <a:r>
              <a:rPr sz="1100" spc="-10" dirty="0">
                <a:latin typeface="Arial"/>
                <a:cs typeface="Arial"/>
              </a:rPr>
              <a:t>subgroups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MCI.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3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31311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What’s </a:t>
            </a:r>
            <a:r>
              <a:rPr spc="10" dirty="0"/>
              <a:t>new </a:t>
            </a:r>
            <a:r>
              <a:rPr spc="15" dirty="0"/>
              <a:t>from the </a:t>
            </a:r>
            <a:r>
              <a:rPr spc="10" dirty="0"/>
              <a:t>Biostatistics</a:t>
            </a:r>
            <a:r>
              <a:rPr spc="-5" dirty="0"/>
              <a:t> </a:t>
            </a:r>
            <a:r>
              <a:rPr spc="15" dirty="0"/>
              <a:t>Core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391094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1773199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1983232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557" y="2193264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2932" y="1319185"/>
            <a:ext cx="3829685" cy="9944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99060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Arial"/>
                <a:cs typeface="Arial"/>
              </a:rPr>
              <a:t>ADNI3 </a:t>
            </a:r>
            <a:r>
              <a:rPr sz="1100" spc="-5" dirty="0">
                <a:latin typeface="Arial"/>
                <a:cs typeface="Arial"/>
              </a:rPr>
              <a:t>is still mostly cross-sectional data, so </a:t>
            </a:r>
            <a:r>
              <a:rPr sz="1100" spc="-15" dirty="0">
                <a:latin typeface="Arial"/>
                <a:cs typeface="Arial"/>
              </a:rPr>
              <a:t>we </a:t>
            </a:r>
            <a:r>
              <a:rPr sz="1100" spc="-5" dirty="0">
                <a:latin typeface="Arial"/>
                <a:cs typeface="Arial"/>
              </a:rPr>
              <a:t>can’t look at  prognosis</a:t>
            </a:r>
            <a:r>
              <a:rPr sz="1100" spc="-10" dirty="0">
                <a:latin typeface="Arial"/>
                <a:cs typeface="Arial"/>
              </a:rPr>
              <a:t> yet.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25299"/>
              </a:lnSpc>
            </a:pPr>
            <a:r>
              <a:rPr sz="1100" spc="-5" dirty="0">
                <a:latin typeface="Arial"/>
                <a:cs typeface="Arial"/>
              </a:rPr>
              <a:t>Looking at </a:t>
            </a:r>
            <a:r>
              <a:rPr sz="1100" spc="-15" dirty="0">
                <a:latin typeface="Arial"/>
                <a:cs typeface="Arial"/>
              </a:rPr>
              <a:t>new </a:t>
            </a:r>
            <a:r>
              <a:rPr sz="1100" spc="-5" dirty="0">
                <a:latin typeface="Arial"/>
                <a:cs typeface="Arial"/>
              </a:rPr>
              <a:t>measures: </a:t>
            </a:r>
            <a:r>
              <a:rPr sz="1100" spc="-10" dirty="0">
                <a:latin typeface="Arial"/>
                <a:cs typeface="Arial"/>
              </a:rPr>
              <a:t>e.g. </a:t>
            </a:r>
            <a:r>
              <a:rPr sz="1100" spc="-5" dirty="0">
                <a:latin typeface="Arial"/>
                <a:cs typeface="Arial"/>
              </a:rPr>
              <a:t>Financial Capacity Instrument.  Multiple </a:t>
            </a:r>
            <a:r>
              <a:rPr sz="1100" spc="-10" dirty="0">
                <a:latin typeface="Arial"/>
                <a:cs typeface="Arial"/>
              </a:rPr>
              <a:t>amyloid </a:t>
            </a:r>
            <a:r>
              <a:rPr sz="1100" spc="-5" dirty="0">
                <a:latin typeface="Arial"/>
                <a:cs typeface="Arial"/>
              </a:rPr>
              <a:t>measures: </a:t>
            </a:r>
            <a:r>
              <a:rPr sz="1100" spc="-15" dirty="0">
                <a:latin typeface="Arial"/>
                <a:cs typeface="Arial"/>
              </a:rPr>
              <a:t>how </a:t>
            </a:r>
            <a:r>
              <a:rPr sz="1100" spc="-10" dirty="0">
                <a:latin typeface="Arial"/>
                <a:cs typeface="Arial"/>
              </a:rPr>
              <a:t>do </a:t>
            </a:r>
            <a:r>
              <a:rPr sz="1100" spc="-15" dirty="0">
                <a:latin typeface="Arial"/>
                <a:cs typeface="Arial"/>
              </a:rPr>
              <a:t>they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compare?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Continuing </a:t>
            </a:r>
            <a:r>
              <a:rPr sz="1100" spc="-5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wrap up </a:t>
            </a:r>
            <a:r>
              <a:rPr sz="1100" spc="-5" dirty="0">
                <a:latin typeface="Arial"/>
                <a:cs typeface="Arial"/>
              </a:rPr>
              <a:t>analysis of earlier </a:t>
            </a:r>
            <a:r>
              <a:rPr sz="1100" spc="-10" dirty="0">
                <a:latin typeface="Arial"/>
                <a:cs typeface="Arial"/>
              </a:rPr>
              <a:t>ADNI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phases.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4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420878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A </a:t>
            </a:r>
            <a:r>
              <a:rPr spc="10" dirty="0"/>
              <a:t>new </a:t>
            </a:r>
            <a:r>
              <a:rPr spc="15" dirty="0"/>
              <a:t>measurement: Financial Capacity</a:t>
            </a:r>
            <a:r>
              <a:rPr spc="55" dirty="0"/>
              <a:t> </a:t>
            </a:r>
            <a:r>
              <a:rPr spc="15" dirty="0"/>
              <a:t>Instrument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334566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1544599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1754632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557" y="1964664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9557" y="2174697"/>
            <a:ext cx="76809" cy="768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5844" y="1008847"/>
            <a:ext cx="4118610" cy="1668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marR="5080" indent="-277495">
              <a:lnSpc>
                <a:spcPct val="125299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Financial Capacity Instrument (FCI), </a:t>
            </a:r>
            <a:r>
              <a:rPr sz="1100" spc="-10" dirty="0">
                <a:latin typeface="Arial"/>
                <a:cs typeface="Arial"/>
              </a:rPr>
              <a:t>37 items, covering 5 </a:t>
            </a:r>
            <a:r>
              <a:rPr sz="1100" spc="-5" dirty="0">
                <a:latin typeface="Arial"/>
                <a:cs typeface="Arial"/>
              </a:rPr>
              <a:t>domains:  Mental calculation (2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items)</a:t>
            </a:r>
            <a:endParaRPr sz="1100">
              <a:latin typeface="Arial"/>
              <a:cs typeface="Arial"/>
            </a:endParaRPr>
          </a:p>
          <a:p>
            <a:pPr marL="289560" marR="1158875">
              <a:lnSpc>
                <a:spcPct val="125299"/>
              </a:lnSpc>
            </a:pPr>
            <a:r>
              <a:rPr sz="1100" spc="-5" dirty="0">
                <a:latin typeface="Arial"/>
                <a:cs typeface="Arial"/>
              </a:rPr>
              <a:t>Financial conceptual </a:t>
            </a:r>
            <a:r>
              <a:rPr sz="1100" spc="-10" dirty="0">
                <a:latin typeface="Arial"/>
                <a:cs typeface="Arial"/>
              </a:rPr>
              <a:t>knowledge </a:t>
            </a:r>
            <a:r>
              <a:rPr sz="1100" spc="-5" dirty="0">
                <a:latin typeface="Arial"/>
                <a:cs typeface="Arial"/>
              </a:rPr>
              <a:t>(4 items)  Single </a:t>
            </a:r>
            <a:r>
              <a:rPr sz="1100" spc="-10" dirty="0">
                <a:latin typeface="Arial"/>
                <a:cs typeface="Arial"/>
              </a:rPr>
              <a:t>checkbook/ </a:t>
            </a:r>
            <a:r>
              <a:rPr sz="1100" spc="-5" dirty="0">
                <a:latin typeface="Arial"/>
                <a:cs typeface="Arial"/>
              </a:rPr>
              <a:t>register task (10 items)  Multiple </a:t>
            </a:r>
            <a:r>
              <a:rPr sz="1100" spc="-10" dirty="0">
                <a:latin typeface="Arial"/>
                <a:cs typeface="Arial"/>
              </a:rPr>
              <a:t>checkbook/ </a:t>
            </a:r>
            <a:r>
              <a:rPr sz="1100" spc="-5" dirty="0">
                <a:latin typeface="Arial"/>
                <a:cs typeface="Arial"/>
              </a:rPr>
              <a:t>register task (14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items)  </a:t>
            </a:r>
            <a:r>
              <a:rPr sz="1100" spc="-10" dirty="0">
                <a:latin typeface="Arial"/>
                <a:cs typeface="Arial"/>
              </a:rPr>
              <a:t>Bank </a:t>
            </a:r>
            <a:r>
              <a:rPr sz="1100" spc="-5" dirty="0">
                <a:latin typeface="Arial"/>
                <a:cs typeface="Arial"/>
              </a:rPr>
              <a:t>statement task (7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items)</a:t>
            </a:r>
            <a:endParaRPr sz="1100">
              <a:latin typeface="Arial"/>
              <a:cs typeface="Arial"/>
            </a:endParaRPr>
          </a:p>
          <a:p>
            <a:pPr marL="12700" marR="456565">
              <a:lnSpc>
                <a:spcPct val="102600"/>
              </a:lnSpc>
              <a:spcBef>
                <a:spcPts val="300"/>
              </a:spcBef>
            </a:pPr>
            <a:r>
              <a:rPr sz="1100" spc="-25" dirty="0">
                <a:latin typeface="Arial"/>
                <a:cs typeface="Arial"/>
              </a:rPr>
              <a:t>We </a:t>
            </a:r>
            <a:r>
              <a:rPr sz="1100" spc="-20" dirty="0">
                <a:latin typeface="Arial"/>
                <a:cs typeface="Arial"/>
              </a:rPr>
              <a:t>have </a:t>
            </a:r>
            <a:r>
              <a:rPr sz="1100" spc="-10" dirty="0">
                <a:latin typeface="Arial"/>
                <a:cs typeface="Arial"/>
              </a:rPr>
              <a:t>taken a </a:t>
            </a:r>
            <a:r>
              <a:rPr sz="1100" spc="-5" dirty="0">
                <a:latin typeface="Arial"/>
                <a:cs typeface="Arial"/>
              </a:rPr>
              <a:t>preliminary look at the FCI </a:t>
            </a:r>
            <a:r>
              <a:rPr sz="1100" spc="-10" dirty="0">
                <a:latin typeface="Arial"/>
                <a:cs typeface="Arial"/>
              </a:rPr>
              <a:t>on </a:t>
            </a:r>
            <a:r>
              <a:rPr sz="1100" spc="-5" dirty="0">
                <a:latin typeface="Arial"/>
                <a:cs typeface="Arial"/>
              </a:rPr>
              <a:t>the first </a:t>
            </a:r>
            <a:r>
              <a:rPr sz="1100" spc="-10" dirty="0">
                <a:latin typeface="Arial"/>
                <a:cs typeface="Arial"/>
              </a:rPr>
              <a:t>384  </a:t>
            </a:r>
            <a:r>
              <a:rPr sz="1100" spc="-5" dirty="0">
                <a:latin typeface="Arial"/>
                <a:cs typeface="Arial"/>
              </a:rPr>
              <a:t>participants (245 </a:t>
            </a:r>
            <a:r>
              <a:rPr sz="1100" spc="-10" dirty="0">
                <a:latin typeface="Arial"/>
                <a:cs typeface="Arial"/>
              </a:rPr>
              <a:t>CN, 114 </a:t>
            </a:r>
            <a:r>
              <a:rPr sz="1100" spc="-5" dirty="0">
                <a:latin typeface="Arial"/>
                <a:cs typeface="Arial"/>
              </a:rPr>
              <a:t>MCI, </a:t>
            </a:r>
            <a:r>
              <a:rPr sz="1100" spc="-10" dirty="0">
                <a:latin typeface="Arial"/>
                <a:cs typeface="Arial"/>
              </a:rPr>
              <a:t>25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5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5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34734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FCI </a:t>
            </a:r>
            <a:r>
              <a:rPr spc="10" dirty="0"/>
              <a:t>results: </a:t>
            </a:r>
            <a:r>
              <a:rPr spc="-20" dirty="0"/>
              <a:t>Total </a:t>
            </a:r>
            <a:r>
              <a:rPr spc="15" dirty="0"/>
              <a:t>score </a:t>
            </a:r>
            <a:r>
              <a:rPr dirty="0"/>
              <a:t>by </a:t>
            </a:r>
            <a:r>
              <a:rPr spc="15" dirty="0"/>
              <a:t>diagnosis</a:t>
            </a:r>
            <a:r>
              <a:rPr spc="95" dirty="0"/>
              <a:t> </a:t>
            </a:r>
            <a:r>
              <a:rPr spc="10" dirty="0"/>
              <a:t>group</a:t>
            </a:r>
          </a:p>
        </p:txBody>
      </p:sp>
      <p:sp>
        <p:nvSpPr>
          <p:cNvPr id="4" name="object 4"/>
          <p:cNvSpPr/>
          <p:nvPr/>
        </p:nvSpPr>
        <p:spPr>
          <a:xfrm>
            <a:off x="244038" y="798681"/>
            <a:ext cx="3428576" cy="1993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2916376"/>
            <a:ext cx="424688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Arial"/>
                <a:cs typeface="Arial"/>
              </a:rPr>
              <a:t>Shows expected </a:t>
            </a:r>
            <a:r>
              <a:rPr sz="1100" spc="-5" dirty="0">
                <a:latin typeface="Arial"/>
                <a:cs typeface="Arial"/>
              </a:rPr>
              <a:t>pattern with </a:t>
            </a:r>
            <a:r>
              <a:rPr sz="1100" spc="-10" dirty="0">
                <a:latin typeface="Arial"/>
                <a:cs typeface="Arial"/>
              </a:rPr>
              <a:t>AD much </a:t>
            </a:r>
            <a:r>
              <a:rPr sz="1100" spc="-15" dirty="0">
                <a:latin typeface="Arial"/>
                <a:cs typeface="Arial"/>
              </a:rPr>
              <a:t>worse. </a:t>
            </a:r>
            <a:r>
              <a:rPr sz="1100" spc="-10" dirty="0">
                <a:latin typeface="Arial"/>
                <a:cs typeface="Arial"/>
              </a:rPr>
              <a:t>MCI </a:t>
            </a:r>
            <a:r>
              <a:rPr sz="1100" spc="-5" dirty="0">
                <a:latin typeface="Arial"/>
                <a:cs typeface="Arial"/>
              </a:rPr>
              <a:t>appears closer to  </a:t>
            </a:r>
            <a:r>
              <a:rPr sz="1100" spc="-20" dirty="0">
                <a:latin typeface="Arial"/>
                <a:cs typeface="Arial"/>
              </a:rPr>
              <a:t>NC.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6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549275"/>
          </a:xfrm>
          <a:custGeom>
            <a:avLst/>
            <a:gdLst/>
            <a:ahLst/>
            <a:cxnLst/>
            <a:rect l="l" t="t" r="r" b="b"/>
            <a:pathLst>
              <a:path w="4608195" h="549275">
                <a:moveTo>
                  <a:pt x="0" y="549236"/>
                </a:moveTo>
                <a:lnTo>
                  <a:pt x="4608004" y="549236"/>
                </a:lnTo>
                <a:lnTo>
                  <a:pt x="4608004" y="0"/>
                </a:lnTo>
                <a:lnTo>
                  <a:pt x="0" y="0"/>
                </a:lnTo>
                <a:lnTo>
                  <a:pt x="0" y="549236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4086225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pc="15" dirty="0"/>
              <a:t>Are </a:t>
            </a:r>
            <a:r>
              <a:rPr spc="20" dirty="0"/>
              <a:t>MCI </a:t>
            </a:r>
            <a:r>
              <a:rPr spc="15" dirty="0"/>
              <a:t>closer </a:t>
            </a:r>
            <a:r>
              <a:rPr spc="10" dirty="0"/>
              <a:t>to </a:t>
            </a:r>
            <a:r>
              <a:rPr spc="20" dirty="0"/>
              <a:t>AD </a:t>
            </a:r>
            <a:r>
              <a:rPr spc="15" dirty="0"/>
              <a:t>than </a:t>
            </a:r>
            <a:r>
              <a:rPr spc="10" dirty="0"/>
              <a:t>to </a:t>
            </a:r>
            <a:r>
              <a:rPr spc="20" dirty="0"/>
              <a:t>NC </a:t>
            </a:r>
            <a:r>
              <a:rPr spc="10" dirty="0"/>
              <a:t>in </a:t>
            </a:r>
            <a:r>
              <a:rPr spc="20" dirty="0"/>
              <a:t>some</a:t>
            </a:r>
            <a:r>
              <a:rPr spc="-95" dirty="0"/>
              <a:t> </a:t>
            </a:r>
            <a:r>
              <a:rPr spc="15" dirty="0"/>
              <a:t>domains  than</a:t>
            </a:r>
            <a:r>
              <a:rPr dirty="0"/>
              <a:t> </a:t>
            </a:r>
            <a:r>
              <a:rPr spc="15" dirty="0"/>
              <a:t>others?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222653"/>
            <a:ext cx="39382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latin typeface="Arial"/>
                <a:cs typeface="Arial"/>
              </a:rPr>
              <a:t>We </a:t>
            </a:r>
            <a:r>
              <a:rPr sz="1100" spc="-5" dirty="0">
                <a:latin typeface="Arial"/>
                <a:cs typeface="Arial"/>
              </a:rPr>
              <a:t>did </a:t>
            </a:r>
            <a:r>
              <a:rPr sz="1100" spc="-30" dirty="0">
                <a:latin typeface="Arial"/>
                <a:cs typeface="Arial"/>
              </a:rPr>
              <a:t>ANOVA, </a:t>
            </a:r>
            <a:r>
              <a:rPr sz="1100" spc="-5" dirty="0">
                <a:latin typeface="Arial"/>
                <a:cs typeface="Arial"/>
              </a:rPr>
              <a:t>then scaled all distances from </a:t>
            </a:r>
            <a:r>
              <a:rPr sz="1100" spc="-10" dirty="0">
                <a:latin typeface="Arial"/>
                <a:cs typeface="Arial"/>
              </a:rPr>
              <a:t>NC </a:t>
            </a:r>
            <a:r>
              <a:rPr sz="1100" spc="-5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AD </a:t>
            </a:r>
            <a:r>
              <a:rPr sz="1100" spc="-5" dirty="0">
                <a:latin typeface="Arial"/>
                <a:cs typeface="Arial"/>
              </a:rPr>
              <a:t>as 1.0.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6017" y="1482966"/>
          <a:ext cx="3001645" cy="1047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4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6530">
                <a:tc>
                  <a:txBody>
                    <a:bodyPr/>
                    <a:lstStyle/>
                    <a:p>
                      <a:pPr marL="78105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Domain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NC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MCI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9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MCI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AD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marL="78105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Mental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0.25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8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0.75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knowledge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0.29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0.71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Single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checkbook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0.72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78105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Multiple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checkbook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0.25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0.75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78105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Bank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Statement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0.31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0.69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25844" y="2569818"/>
            <a:ext cx="4081779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Arial"/>
                <a:cs typeface="Arial"/>
              </a:rPr>
              <a:t>Overall, MCI </a:t>
            </a:r>
            <a:r>
              <a:rPr sz="1100" spc="-5" dirty="0">
                <a:latin typeface="Arial"/>
                <a:cs typeface="Arial"/>
              </a:rPr>
              <a:t>scores are about </a:t>
            </a:r>
            <a:r>
              <a:rPr sz="1100" spc="-10" dirty="0">
                <a:latin typeface="Arial"/>
                <a:cs typeface="Arial"/>
              </a:rPr>
              <a:t>25-30% </a:t>
            </a:r>
            <a:r>
              <a:rPr sz="1100" spc="-5" dirty="0">
                <a:latin typeface="Arial"/>
                <a:cs typeface="Arial"/>
              </a:rPr>
              <a:t>of the </a:t>
            </a:r>
            <a:r>
              <a:rPr sz="1100" spc="-25" dirty="0">
                <a:latin typeface="Arial"/>
                <a:cs typeface="Arial"/>
              </a:rPr>
              <a:t>way </a:t>
            </a:r>
            <a:r>
              <a:rPr sz="1100" spc="-5" dirty="0">
                <a:latin typeface="Arial"/>
                <a:cs typeface="Arial"/>
              </a:rPr>
              <a:t>to the </a:t>
            </a:r>
            <a:r>
              <a:rPr sz="1100" spc="-10" dirty="0">
                <a:latin typeface="Arial"/>
                <a:cs typeface="Arial"/>
              </a:rPr>
              <a:t>AD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group.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2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2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2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7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321945"/>
          </a:xfrm>
          <a:custGeom>
            <a:avLst/>
            <a:gdLst/>
            <a:ahLst/>
            <a:cxnLst/>
            <a:rect l="l" t="t" r="r" b="b"/>
            <a:pathLst>
              <a:path w="4608195" h="321945">
                <a:moveTo>
                  <a:pt x="0" y="321500"/>
                </a:moveTo>
                <a:lnTo>
                  <a:pt x="4608004" y="321500"/>
                </a:lnTo>
                <a:lnTo>
                  <a:pt x="4608004" y="0"/>
                </a:lnTo>
                <a:lnTo>
                  <a:pt x="0" y="0"/>
                </a:lnTo>
                <a:lnTo>
                  <a:pt x="0" y="32150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313865"/>
            <a:ext cx="30524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15" dirty="0"/>
              <a:t>Timed performance on </a:t>
            </a:r>
            <a:r>
              <a:rPr spc="10" dirty="0"/>
              <a:t>financial</a:t>
            </a:r>
            <a:r>
              <a:rPr spc="-40" dirty="0"/>
              <a:t> </a:t>
            </a:r>
            <a:r>
              <a:rPr spc="15" dirty="0"/>
              <a:t>tasks</a:t>
            </a:r>
          </a:p>
        </p:txBody>
      </p:sp>
      <p:sp>
        <p:nvSpPr>
          <p:cNvPr id="4" name="object 4"/>
          <p:cNvSpPr/>
          <p:nvPr/>
        </p:nvSpPr>
        <p:spPr>
          <a:xfrm>
            <a:off x="209655" y="720455"/>
            <a:ext cx="3466671" cy="2027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2916871"/>
            <a:ext cx="433070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10" dirty="0">
                <a:latin typeface="Arial"/>
                <a:cs typeface="Arial"/>
              </a:rPr>
              <a:t>MCI </a:t>
            </a:r>
            <a:r>
              <a:rPr sz="1100" spc="-5" dirty="0">
                <a:latin typeface="Arial"/>
                <a:cs typeface="Arial"/>
              </a:rPr>
              <a:t>about </a:t>
            </a:r>
            <a:r>
              <a:rPr sz="1100" spc="-10" dirty="0">
                <a:latin typeface="Arial"/>
                <a:cs typeface="Arial"/>
              </a:rPr>
              <a:t>56% </a:t>
            </a:r>
            <a:r>
              <a:rPr sz="1100" spc="-5" dirty="0">
                <a:latin typeface="Arial"/>
                <a:cs typeface="Arial"/>
              </a:rPr>
              <a:t>of the </a:t>
            </a:r>
            <a:r>
              <a:rPr sz="1100" spc="-25" dirty="0">
                <a:latin typeface="Arial"/>
                <a:cs typeface="Arial"/>
              </a:rPr>
              <a:t>way </a:t>
            </a:r>
            <a:r>
              <a:rPr sz="1100" spc="-15" dirty="0">
                <a:latin typeface="Arial"/>
                <a:cs typeface="Arial"/>
              </a:rPr>
              <a:t>toward </a:t>
            </a:r>
            <a:r>
              <a:rPr sz="1100" spc="-5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AD group on time. </a:t>
            </a:r>
            <a:r>
              <a:rPr sz="1100" spc="-15" dirty="0">
                <a:latin typeface="Arial"/>
                <a:cs typeface="Arial"/>
              </a:rPr>
              <a:t>They </a:t>
            </a:r>
            <a:r>
              <a:rPr sz="1100" spc="-5" dirty="0">
                <a:latin typeface="Arial"/>
                <a:cs typeface="Arial"/>
              </a:rPr>
              <a:t>can still  </a:t>
            </a:r>
            <a:r>
              <a:rPr sz="1100" spc="-10" dirty="0">
                <a:latin typeface="Arial"/>
                <a:cs typeface="Arial"/>
              </a:rPr>
              <a:t>do some </a:t>
            </a:r>
            <a:r>
              <a:rPr sz="1100" spc="-5" dirty="0">
                <a:latin typeface="Arial"/>
                <a:cs typeface="Arial"/>
              </a:rPr>
              <a:t>tasks </a:t>
            </a:r>
            <a:r>
              <a:rPr sz="1100" spc="-15" dirty="0">
                <a:latin typeface="Arial"/>
                <a:cs typeface="Arial"/>
              </a:rPr>
              <a:t>but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20" dirty="0">
                <a:latin typeface="Arial"/>
                <a:cs typeface="Arial"/>
              </a:rPr>
              <a:t>slower.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3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8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8300"/>
            <a:ext cx="4608195" cy="549275"/>
          </a:xfrm>
          <a:custGeom>
            <a:avLst/>
            <a:gdLst/>
            <a:ahLst/>
            <a:cxnLst/>
            <a:rect l="l" t="t" r="r" b="b"/>
            <a:pathLst>
              <a:path w="4608195" h="549275">
                <a:moveTo>
                  <a:pt x="0" y="549236"/>
                </a:moveTo>
                <a:lnTo>
                  <a:pt x="4608004" y="549236"/>
                </a:lnTo>
                <a:lnTo>
                  <a:pt x="4608004" y="0"/>
                </a:lnTo>
                <a:lnTo>
                  <a:pt x="0" y="0"/>
                </a:lnTo>
                <a:lnTo>
                  <a:pt x="0" y="549236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pc="15" dirty="0"/>
              <a:t>Ranking </a:t>
            </a:r>
            <a:r>
              <a:rPr spc="10" dirty="0"/>
              <a:t>of </a:t>
            </a:r>
            <a:r>
              <a:rPr spc="15" dirty="0"/>
              <a:t>performance across domains: </a:t>
            </a:r>
            <a:r>
              <a:rPr spc="10" dirty="0"/>
              <a:t>Mallows  </a:t>
            </a:r>
            <a:r>
              <a:rPr spc="15" dirty="0"/>
              <a:t>model</a:t>
            </a:r>
          </a:p>
        </p:txBody>
      </p:sp>
      <p:sp>
        <p:nvSpPr>
          <p:cNvPr id="4" name="object 4"/>
          <p:cNvSpPr/>
          <p:nvPr/>
        </p:nvSpPr>
        <p:spPr>
          <a:xfrm>
            <a:off x="269557" y="1672983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557" y="2055101"/>
            <a:ext cx="76809" cy="768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557" y="2437206"/>
            <a:ext cx="76809" cy="76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5844" y="1218970"/>
            <a:ext cx="4260215" cy="15106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33350">
              <a:lnSpc>
                <a:spcPct val="102699"/>
              </a:lnSpc>
              <a:spcBef>
                <a:spcPts val="55"/>
              </a:spcBef>
            </a:pPr>
            <a:r>
              <a:rPr sz="1100" spc="-1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first look at whether individuals vary in which domains </a:t>
            </a:r>
            <a:r>
              <a:rPr sz="1100" spc="-20" dirty="0">
                <a:latin typeface="Arial"/>
                <a:cs typeface="Arial"/>
              </a:rPr>
              <a:t>have </a:t>
            </a:r>
            <a:r>
              <a:rPr sz="1100" spc="-10" dirty="0">
                <a:latin typeface="Arial"/>
                <a:cs typeface="Arial"/>
              </a:rPr>
              <a:t>more  problems.</a:t>
            </a:r>
            <a:endParaRPr sz="1100">
              <a:latin typeface="Arial"/>
              <a:cs typeface="Arial"/>
            </a:endParaRPr>
          </a:p>
          <a:p>
            <a:pPr marL="289560" marR="341630">
              <a:lnSpc>
                <a:spcPct val="102600"/>
              </a:lnSpc>
              <a:spcBef>
                <a:spcPts val="300"/>
              </a:spcBef>
            </a:pPr>
            <a:r>
              <a:rPr sz="1100" spc="-25" dirty="0">
                <a:latin typeface="Arial"/>
                <a:cs typeface="Arial"/>
              </a:rPr>
              <a:t>We </a:t>
            </a:r>
            <a:r>
              <a:rPr sz="1100" spc="-10" dirty="0">
                <a:latin typeface="Arial"/>
                <a:cs typeface="Arial"/>
              </a:rPr>
              <a:t>converted each domain </a:t>
            </a:r>
            <a:r>
              <a:rPr sz="1100" spc="-5" dirty="0">
                <a:latin typeface="Arial"/>
                <a:cs typeface="Arial"/>
              </a:rPr>
              <a:t>score to </a:t>
            </a:r>
            <a:r>
              <a:rPr sz="1100" spc="-1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percent of </a:t>
            </a:r>
            <a:r>
              <a:rPr sz="1100" spc="-10" dirty="0">
                <a:latin typeface="Arial"/>
                <a:cs typeface="Arial"/>
              </a:rPr>
              <a:t>maximum  possible.</a:t>
            </a:r>
            <a:endParaRPr sz="1100">
              <a:latin typeface="Arial"/>
              <a:cs typeface="Arial"/>
            </a:endParaRPr>
          </a:p>
          <a:p>
            <a:pPr marL="289560" marR="5080">
              <a:lnSpc>
                <a:spcPct val="102600"/>
              </a:lnSpc>
              <a:spcBef>
                <a:spcPts val="300"/>
              </a:spcBef>
            </a:pPr>
            <a:r>
              <a:rPr sz="1100" spc="-25" dirty="0">
                <a:latin typeface="Arial"/>
                <a:cs typeface="Arial"/>
              </a:rPr>
              <a:t>We </a:t>
            </a:r>
            <a:r>
              <a:rPr sz="1100" spc="-15" dirty="0">
                <a:latin typeface="Arial"/>
                <a:cs typeface="Arial"/>
              </a:rPr>
              <a:t>ranked </a:t>
            </a:r>
            <a:r>
              <a:rPr sz="1100" spc="-5" dirty="0">
                <a:latin typeface="Arial"/>
                <a:cs typeface="Arial"/>
              </a:rPr>
              <a:t>the percent scores within </a:t>
            </a:r>
            <a:r>
              <a:rPr sz="1100" spc="-10" dirty="0">
                <a:latin typeface="Arial"/>
                <a:cs typeface="Arial"/>
              </a:rPr>
              <a:t>each </a:t>
            </a:r>
            <a:r>
              <a:rPr sz="1100" spc="-5" dirty="0">
                <a:latin typeface="Arial"/>
                <a:cs typeface="Arial"/>
              </a:rPr>
              <a:t>individual from best to  </a:t>
            </a:r>
            <a:r>
              <a:rPr sz="1100" spc="-10" dirty="0">
                <a:latin typeface="Arial"/>
                <a:cs typeface="Arial"/>
              </a:rPr>
              <a:t>worst </a:t>
            </a:r>
            <a:r>
              <a:rPr sz="1100" spc="-5" dirty="0">
                <a:latin typeface="Arial"/>
                <a:cs typeface="Arial"/>
              </a:rPr>
              <a:t>(ties scored as </a:t>
            </a:r>
            <a:r>
              <a:rPr sz="1100" spc="-10" dirty="0">
                <a:latin typeface="Arial"/>
                <a:cs typeface="Arial"/>
              </a:rPr>
              <a:t>mean </a:t>
            </a:r>
            <a:r>
              <a:rPr sz="1100" spc="-5" dirty="0">
                <a:latin typeface="Arial"/>
                <a:cs typeface="Arial"/>
              </a:rPr>
              <a:t>of </a:t>
            </a:r>
            <a:r>
              <a:rPr sz="1100" spc="-10" dirty="0">
                <a:latin typeface="Arial"/>
                <a:cs typeface="Arial"/>
              </a:rPr>
              <a:t>possible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ranks.)</a:t>
            </a:r>
            <a:endParaRPr sz="1100">
              <a:latin typeface="Arial"/>
              <a:cs typeface="Arial"/>
            </a:endParaRPr>
          </a:p>
          <a:p>
            <a:pPr marL="289560" marR="288290">
              <a:lnSpc>
                <a:spcPct val="102600"/>
              </a:lnSpc>
              <a:spcBef>
                <a:spcPts val="295"/>
              </a:spcBef>
            </a:pPr>
            <a:r>
              <a:rPr sz="1100" spc="-25" dirty="0">
                <a:latin typeface="Arial"/>
                <a:cs typeface="Arial"/>
              </a:rPr>
              <a:t>We </a:t>
            </a:r>
            <a:r>
              <a:rPr sz="1100" spc="-5" dirty="0">
                <a:latin typeface="Arial"/>
                <a:cs typeface="Arial"/>
              </a:rPr>
              <a:t>fitted </a:t>
            </a:r>
            <a:r>
              <a:rPr sz="1100" spc="-1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simple </a:t>
            </a:r>
            <a:r>
              <a:rPr sz="1100" spc="-10" dirty="0">
                <a:latin typeface="Arial"/>
                <a:cs typeface="Arial"/>
              </a:rPr>
              <a:t>Mallows model </a:t>
            </a:r>
            <a:r>
              <a:rPr sz="1100" spc="-5" dirty="0">
                <a:latin typeface="Arial"/>
                <a:cs typeface="Arial"/>
              </a:rPr>
              <a:t>to estimate most </a:t>
            </a:r>
            <a:r>
              <a:rPr sz="1100" spc="-10" dirty="0">
                <a:latin typeface="Arial"/>
                <a:cs typeface="Arial"/>
              </a:rPr>
              <a:t>common  ranking and </a:t>
            </a:r>
            <a:r>
              <a:rPr sz="1100" spc="-15" dirty="0">
                <a:latin typeface="Arial"/>
                <a:cs typeface="Arial"/>
              </a:rPr>
              <a:t>how </a:t>
            </a:r>
            <a:r>
              <a:rPr sz="1100" spc="-10" dirty="0">
                <a:latin typeface="Arial"/>
                <a:cs typeface="Arial"/>
              </a:rPr>
              <a:t>commonly variations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occurred.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5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0000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5976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CB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1952" y="3326968"/>
            <a:ext cx="1536065" cy="129539"/>
          </a:xfrm>
          <a:custGeom>
            <a:avLst/>
            <a:gdLst/>
            <a:ahLst/>
            <a:cxnLst/>
            <a:rect l="l" t="t" r="r" b="b"/>
            <a:pathLst>
              <a:path w="1536064" h="129539">
                <a:moveTo>
                  <a:pt x="0" y="129032"/>
                </a:moveTo>
                <a:lnTo>
                  <a:pt x="1535976" y="129032"/>
                </a:lnTo>
                <a:lnTo>
                  <a:pt x="1535976" y="0"/>
                </a:lnTo>
                <a:lnTo>
                  <a:pt x="0" y="0"/>
                </a:lnTo>
                <a:lnTo>
                  <a:pt x="0" y="129032"/>
                </a:lnTo>
                <a:close/>
              </a:path>
            </a:pathLst>
          </a:custGeom>
          <a:solidFill>
            <a:srgbClr val="FFE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ADNI Biostatistics</a:t>
            </a:r>
            <a:r>
              <a:rPr spc="-20" dirty="0"/>
              <a:t> </a:t>
            </a:r>
            <a:r>
              <a:rPr spc="-5" dirty="0"/>
              <a:t>Core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654835" y="3331252"/>
            <a:ext cx="1298575" cy="1193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Biostatistics Core </a:t>
            </a:r>
            <a:r>
              <a:rPr sz="600" spc="-10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for </a:t>
            </a:r>
            <a:r>
              <a:rPr sz="600" spc="-5" dirty="0">
                <a:solidFill>
                  <a:srgbClr val="00008E"/>
                </a:solidFill>
                <a:latin typeface="Arial"/>
                <a:cs typeface="Arial"/>
                <a:hlinkClick r:id="rId4" action="ppaction://hlinksldjump"/>
              </a:rPr>
              <a:t>WW-ADNI, 2018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20 July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9</a:t>
            </a:fld>
            <a:r>
              <a:rPr spc="-5" dirty="0"/>
              <a:t> /</a:t>
            </a:r>
            <a:r>
              <a:rPr spc="-70" dirty="0"/>
              <a:t> </a:t>
            </a:r>
            <a:r>
              <a:rPr spc="-5" dirty="0"/>
              <a:t>22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1392</Words>
  <Application>Microsoft Office PowerPoint</Application>
  <PresentationFormat>Custom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Biostatistics Core goals:</vt:lpstr>
      <vt:lpstr>What’s new from the Biostatistics Core</vt:lpstr>
      <vt:lpstr>A new measurement: Financial Capacity Instrument</vt:lpstr>
      <vt:lpstr>FCI results: Total score by diagnosis group</vt:lpstr>
      <vt:lpstr>Are MCI closer to AD than to NC in some domains  than others?</vt:lpstr>
      <vt:lpstr>Timed performance on financial tasks</vt:lpstr>
      <vt:lpstr>Ranking of performance across domains: Mallows  model</vt:lpstr>
      <vt:lpstr>Percent of maximum score by domain</vt:lpstr>
      <vt:lpstr>Basic Mallows model results for FCI (very preliminary!)</vt:lpstr>
      <vt:lpstr>Amyloid measures: AlzBio3, Roche, Florbetapir</vt:lpstr>
      <vt:lpstr>Data analysis:</vt:lpstr>
      <vt:lpstr>Clinical diagnosis group differences (cross-sectional)</vt:lpstr>
      <vt:lpstr>PowerPoint Presentation</vt:lpstr>
      <vt:lpstr>CSF - PET imaging relationship (cross-sectional)</vt:lpstr>
      <vt:lpstr>Other activities: finishing analyses of ADNI2 data</vt:lpstr>
      <vt:lpstr>Other activities: Collaborations</vt:lpstr>
      <vt:lpstr>Other activities: ATRI biostatistics team</vt:lpstr>
      <vt:lpstr>ADNI3 updates to Biostatistics Core website</vt:lpstr>
      <vt:lpstr>Contributors and Collaborators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Initial Looks at ADNI3 and Analysis Update</dc:title>
  <dc:creator>Laurel Beckett, Danielle Harvey, and Naomi Saito, UC Davis  Michael Donohue, USC</dc:creator>
  <cp:lastModifiedBy>user</cp:lastModifiedBy>
  <cp:revision>1</cp:revision>
  <dcterms:created xsi:type="dcterms:W3CDTF">2018-07-20T13:59:21Z</dcterms:created>
  <dcterms:modified xsi:type="dcterms:W3CDTF">2018-07-20T14:01:31Z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2018-07-18T00:00:00Z</vt:filetime>
  </property>
  <property fmtid="{D5CDD505-2E9C-101B-9397-08002B2CF9AE}" pid="3" name="Creator">
    <vt:lpwstr>LaTeX with Beamer class version 3.36</vt:lpwstr>
  </property>
  <property fmtid="{D5CDD505-2E9C-101B-9397-08002B2CF9AE}" pid="4" name="LastSaved">
    <vt:filetime>2018-07-20T00:00:00Z</vt:filetime>
  </property>
</Properties>
</file>