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67" r:id="rId2"/>
    <p:sldId id="342" r:id="rId3"/>
    <p:sldId id="343" r:id="rId4"/>
    <p:sldId id="344" r:id="rId5"/>
    <p:sldId id="345" r:id="rId6"/>
    <p:sldId id="346" r:id="rId7"/>
    <p:sldId id="347" r:id="rId8"/>
    <p:sldId id="348" r:id="rId9"/>
    <p:sldId id="349" r:id="rId10"/>
    <p:sldId id="350" r:id="rId11"/>
    <p:sldId id="351" r:id="rId12"/>
    <p:sldId id="352" r:id="rId13"/>
    <p:sldId id="353" r:id="rId14"/>
    <p:sldId id="354" r:id="rId15"/>
    <p:sldId id="355" r:id="rId16"/>
    <p:sldId id="356" r:id="rId17"/>
    <p:sldId id="357" r:id="rId18"/>
    <p:sldId id="358" r:id="rId19"/>
    <p:sldId id="359" r:id="rId20"/>
    <p:sldId id="360" r:id="rId21"/>
    <p:sldId id="361" r:id="rId22"/>
    <p:sldId id="362" r:id="rId23"/>
    <p:sldId id="363" r:id="rId24"/>
    <p:sldId id="364" r:id="rId25"/>
    <p:sldId id="365" r:id="rId26"/>
    <p:sldId id="366" r:id="rId27"/>
  </p:sldIdLst>
  <p:sldSz cx="9601200" cy="6858000"/>
  <p:notesSz cx="9296400" cy="7010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A0D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7" d="100"/>
          <a:sy n="57" d="100"/>
        </p:scale>
        <p:origin x="-1456" y="-18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20568" y="2125980"/>
            <a:ext cx="8166417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441134" y="3840483"/>
            <a:ext cx="6725285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6426455" y="6644391"/>
            <a:ext cx="1929765" cy="166712"/>
          </a:xfrm>
          <a:prstGeom prst="rect">
            <a:avLst/>
          </a:prstGeom>
        </p:spPr>
        <p:txBody>
          <a:bodyPr lIns="0" tIns="0" rIns="0" bIns="0"/>
          <a:lstStyle>
            <a:lvl1pPr>
              <a:defRPr sz="1200" b="1" i="0">
                <a:solidFill>
                  <a:srgbClr val="C00000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310"/>
              </a:lnSpc>
            </a:pPr>
            <a:r>
              <a:rPr spc="-5" dirty="0"/>
              <a:t>Draft—for </a:t>
            </a:r>
            <a:r>
              <a:rPr dirty="0"/>
              <a:t>discussion</a:t>
            </a:r>
            <a:r>
              <a:rPr spc="-75" dirty="0"/>
              <a:t> </a:t>
            </a:r>
            <a:r>
              <a:rPr dirty="0"/>
              <a:t>only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44502" y="6704485"/>
            <a:ext cx="2206625" cy="102592"/>
          </a:xfrm>
          <a:prstGeom prst="rect">
            <a:avLst/>
          </a:prstGeom>
        </p:spPr>
        <p:txBody>
          <a:bodyPr lIns="0" tIns="0" rIns="0" bIns="0"/>
          <a:lstStyle>
            <a:lvl1pPr>
              <a:defRPr sz="700" b="0" i="0">
                <a:solidFill>
                  <a:srgbClr val="808080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805"/>
              </a:lnSpc>
            </a:pPr>
            <a:r>
              <a:rPr spc="-10" dirty="0"/>
              <a:t>151112-13 </a:t>
            </a:r>
            <a:r>
              <a:rPr spc="-5" dirty="0"/>
              <a:t>CSOTF </a:t>
            </a:r>
            <a:r>
              <a:rPr spc="-10" dirty="0"/>
              <a:t>Full </a:t>
            </a:r>
            <a:r>
              <a:rPr spc="-5" dirty="0"/>
              <a:t>Research Compendium</a:t>
            </a:r>
            <a:r>
              <a:rPr spc="80" dirty="0"/>
              <a:t> </a:t>
            </a:r>
            <a:r>
              <a:rPr spc="-5" dirty="0"/>
              <a:t>v4.pptx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53035">
              <a:lnSpc>
                <a:spcPts val="1010"/>
              </a:lnSpc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rgbClr val="177A5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6426455" y="6644391"/>
            <a:ext cx="1929765" cy="166712"/>
          </a:xfrm>
          <a:prstGeom prst="rect">
            <a:avLst/>
          </a:prstGeom>
        </p:spPr>
        <p:txBody>
          <a:bodyPr lIns="0" tIns="0" rIns="0" bIns="0"/>
          <a:lstStyle>
            <a:lvl1pPr>
              <a:defRPr sz="1200" b="1" i="0">
                <a:solidFill>
                  <a:srgbClr val="C00000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310"/>
              </a:lnSpc>
            </a:pPr>
            <a:r>
              <a:rPr spc="-5" dirty="0"/>
              <a:t>Draft—for </a:t>
            </a:r>
            <a:r>
              <a:rPr dirty="0"/>
              <a:t>discussion</a:t>
            </a:r>
            <a:r>
              <a:rPr spc="-75" dirty="0"/>
              <a:t> </a:t>
            </a:r>
            <a:r>
              <a:rPr dirty="0"/>
              <a:t>only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44502" y="6704485"/>
            <a:ext cx="2206625" cy="102592"/>
          </a:xfrm>
          <a:prstGeom prst="rect">
            <a:avLst/>
          </a:prstGeom>
        </p:spPr>
        <p:txBody>
          <a:bodyPr lIns="0" tIns="0" rIns="0" bIns="0"/>
          <a:lstStyle>
            <a:lvl1pPr>
              <a:defRPr sz="700" b="0" i="0">
                <a:solidFill>
                  <a:srgbClr val="808080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805"/>
              </a:lnSpc>
            </a:pPr>
            <a:r>
              <a:rPr spc="-10" dirty="0"/>
              <a:t>151112-13 </a:t>
            </a:r>
            <a:r>
              <a:rPr spc="-5" dirty="0"/>
              <a:t>CSOTF </a:t>
            </a:r>
            <a:r>
              <a:rPr spc="-10" dirty="0"/>
              <a:t>Full </a:t>
            </a:r>
            <a:r>
              <a:rPr spc="-5" dirty="0"/>
              <a:t>Research Compendium</a:t>
            </a:r>
            <a:r>
              <a:rPr spc="80" dirty="0"/>
              <a:t> </a:t>
            </a:r>
            <a:r>
              <a:rPr spc="-5" dirty="0"/>
              <a:t>v4.pptx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53035">
              <a:lnSpc>
                <a:spcPts val="1010"/>
              </a:lnSpc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2" y="1013463"/>
            <a:ext cx="9602723" cy="3047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0" y="1003300"/>
            <a:ext cx="9601200" cy="0"/>
          </a:xfrm>
          <a:custGeom>
            <a:avLst/>
            <a:gdLst/>
            <a:ahLst/>
            <a:cxnLst/>
            <a:rect l="l" t="t" r="r" b="b"/>
            <a:pathLst>
              <a:path w="9601200">
                <a:moveTo>
                  <a:pt x="9601200" y="0"/>
                </a:moveTo>
                <a:lnTo>
                  <a:pt x="0" y="0"/>
                </a:lnTo>
              </a:path>
            </a:pathLst>
          </a:custGeom>
          <a:ln w="28575">
            <a:solidFill>
              <a:srgbClr val="177A5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rgbClr val="177A5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765454" y="1632333"/>
            <a:ext cx="3620135" cy="24622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6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314950" y="1626872"/>
            <a:ext cx="3245484" cy="24622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6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>
          <a:xfrm>
            <a:off x="6426455" y="6644391"/>
            <a:ext cx="1929765" cy="166712"/>
          </a:xfrm>
          <a:prstGeom prst="rect">
            <a:avLst/>
          </a:prstGeom>
        </p:spPr>
        <p:txBody>
          <a:bodyPr lIns="0" tIns="0" rIns="0" bIns="0"/>
          <a:lstStyle>
            <a:lvl1pPr>
              <a:defRPr sz="1200" b="1" i="0">
                <a:solidFill>
                  <a:srgbClr val="C00000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310"/>
              </a:lnSpc>
            </a:pPr>
            <a:r>
              <a:rPr spc="-5" dirty="0"/>
              <a:t>Draft—for </a:t>
            </a:r>
            <a:r>
              <a:rPr dirty="0"/>
              <a:t>discussion</a:t>
            </a:r>
            <a:r>
              <a:rPr spc="-75" dirty="0"/>
              <a:t> </a:t>
            </a:r>
            <a:r>
              <a:rPr dirty="0"/>
              <a:t>only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>
          <a:xfrm>
            <a:off x="444502" y="6704485"/>
            <a:ext cx="2206625" cy="102592"/>
          </a:xfrm>
          <a:prstGeom prst="rect">
            <a:avLst/>
          </a:prstGeom>
        </p:spPr>
        <p:txBody>
          <a:bodyPr lIns="0" tIns="0" rIns="0" bIns="0"/>
          <a:lstStyle>
            <a:lvl1pPr>
              <a:defRPr sz="700" b="0" i="0">
                <a:solidFill>
                  <a:srgbClr val="808080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805"/>
              </a:lnSpc>
            </a:pPr>
            <a:r>
              <a:rPr spc="-10" dirty="0"/>
              <a:t>151112-13 </a:t>
            </a:r>
            <a:r>
              <a:rPr spc="-5" dirty="0"/>
              <a:t>CSOTF </a:t>
            </a:r>
            <a:r>
              <a:rPr spc="-10" dirty="0"/>
              <a:t>Full </a:t>
            </a:r>
            <a:r>
              <a:rPr spc="-5" dirty="0"/>
              <a:t>Research Compendium</a:t>
            </a:r>
            <a:r>
              <a:rPr spc="80" dirty="0"/>
              <a:t> </a:t>
            </a:r>
            <a:r>
              <a:rPr spc="-5" dirty="0"/>
              <a:t>v4.pptx</a:t>
            </a: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53035">
              <a:lnSpc>
                <a:spcPts val="1010"/>
              </a:lnSpc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rgbClr val="177A5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>
          <a:xfrm>
            <a:off x="6426455" y="6644391"/>
            <a:ext cx="1929765" cy="166712"/>
          </a:xfrm>
          <a:prstGeom prst="rect">
            <a:avLst/>
          </a:prstGeom>
        </p:spPr>
        <p:txBody>
          <a:bodyPr lIns="0" tIns="0" rIns="0" bIns="0"/>
          <a:lstStyle>
            <a:lvl1pPr>
              <a:defRPr sz="1200" b="1" i="0">
                <a:solidFill>
                  <a:srgbClr val="C00000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310"/>
              </a:lnSpc>
            </a:pPr>
            <a:r>
              <a:rPr spc="-5" dirty="0"/>
              <a:t>Draft—for </a:t>
            </a:r>
            <a:r>
              <a:rPr dirty="0"/>
              <a:t>discussion</a:t>
            </a:r>
            <a:r>
              <a:rPr spc="-75" dirty="0"/>
              <a:t> </a:t>
            </a:r>
            <a:r>
              <a:rPr dirty="0"/>
              <a:t>only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>
          <a:xfrm>
            <a:off x="444502" y="6704485"/>
            <a:ext cx="2206625" cy="102592"/>
          </a:xfrm>
          <a:prstGeom prst="rect">
            <a:avLst/>
          </a:prstGeom>
        </p:spPr>
        <p:txBody>
          <a:bodyPr lIns="0" tIns="0" rIns="0" bIns="0"/>
          <a:lstStyle>
            <a:lvl1pPr>
              <a:defRPr sz="700" b="0" i="0">
                <a:solidFill>
                  <a:srgbClr val="808080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805"/>
              </a:lnSpc>
            </a:pPr>
            <a:r>
              <a:rPr spc="-10" dirty="0"/>
              <a:t>151112-13 </a:t>
            </a:r>
            <a:r>
              <a:rPr spc="-5" dirty="0"/>
              <a:t>CSOTF </a:t>
            </a:r>
            <a:r>
              <a:rPr spc="-10" dirty="0"/>
              <a:t>Full </a:t>
            </a:r>
            <a:r>
              <a:rPr spc="-5" dirty="0"/>
              <a:t>Research Compendium</a:t>
            </a:r>
            <a:r>
              <a:rPr spc="80" dirty="0"/>
              <a:t> </a:t>
            </a:r>
            <a:r>
              <a:rPr spc="-5" dirty="0"/>
              <a:t>v4.pptx</a:t>
            </a: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53035">
              <a:lnSpc>
                <a:spcPts val="1010"/>
              </a:lnSpc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>
          <a:xfrm>
            <a:off x="9182100" y="6553200"/>
            <a:ext cx="381000" cy="228600"/>
          </a:xfrm>
        </p:spPr>
        <p:txBody>
          <a:bodyPr lIns="0" tIns="0" rIns="0" bIns="0"/>
          <a:lstStyle>
            <a:lvl1pPr>
              <a:defRPr sz="9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53035">
              <a:lnSpc>
                <a:spcPts val="1010"/>
              </a:lnSpc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00763" y="208788"/>
            <a:ext cx="9006027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rgbClr val="177A56"/>
                </a:solidFill>
                <a:latin typeface="Arial"/>
                <a:cs typeface="Arial"/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67867" y="1287696"/>
            <a:ext cx="8671814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9348471" y="6473279"/>
            <a:ext cx="243204" cy="38472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9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53035">
              <a:lnSpc>
                <a:spcPts val="1010"/>
              </a:lnSpc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33400" y="2895600"/>
            <a:ext cx="8671814" cy="553998"/>
          </a:xfrm>
        </p:spPr>
        <p:txBody>
          <a:bodyPr/>
          <a:lstStyle/>
          <a:p>
            <a:pPr algn="ctr"/>
            <a:r>
              <a:rPr lang="en-US" sz="3600" b="1" dirty="0" smtClean="0">
                <a:solidFill>
                  <a:srgbClr val="7030A0"/>
                </a:solidFill>
              </a:rPr>
              <a:t>Alzheimer’s Association Caregiver Survey</a:t>
            </a:r>
            <a:endParaRPr lang="en-US" sz="36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19194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/>
          <p:nvPr/>
        </p:nvSpPr>
        <p:spPr>
          <a:xfrm>
            <a:off x="652350" y="2843299"/>
            <a:ext cx="172085" cy="2553335"/>
          </a:xfrm>
          <a:custGeom>
            <a:avLst/>
            <a:gdLst/>
            <a:ahLst/>
            <a:cxnLst/>
            <a:rect l="l" t="t" r="r" b="b"/>
            <a:pathLst>
              <a:path w="172084" h="2553335">
                <a:moveTo>
                  <a:pt x="0" y="2552744"/>
                </a:moveTo>
                <a:lnTo>
                  <a:pt x="171593" y="2552744"/>
                </a:lnTo>
                <a:lnTo>
                  <a:pt x="171593" y="0"/>
                </a:lnTo>
                <a:lnTo>
                  <a:pt x="0" y="0"/>
                </a:lnTo>
                <a:lnTo>
                  <a:pt x="0" y="2552744"/>
                </a:lnTo>
                <a:close/>
              </a:path>
            </a:pathLst>
          </a:custGeom>
          <a:solidFill>
            <a:srgbClr val="5BAC8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52350" y="2843299"/>
            <a:ext cx="172085" cy="2553335"/>
          </a:xfrm>
          <a:custGeom>
            <a:avLst/>
            <a:gdLst/>
            <a:ahLst/>
            <a:cxnLst/>
            <a:rect l="l" t="t" r="r" b="b"/>
            <a:pathLst>
              <a:path w="172084" h="2553335">
                <a:moveTo>
                  <a:pt x="0" y="2552744"/>
                </a:moveTo>
                <a:lnTo>
                  <a:pt x="171593" y="2552744"/>
                </a:lnTo>
                <a:lnTo>
                  <a:pt x="171593" y="0"/>
                </a:lnTo>
                <a:lnTo>
                  <a:pt x="0" y="0"/>
                </a:lnTo>
                <a:lnTo>
                  <a:pt x="0" y="2552744"/>
                </a:lnTo>
                <a:close/>
              </a:path>
            </a:pathLst>
          </a:custGeom>
          <a:ln w="9515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424048" y="3024177"/>
            <a:ext cx="172085" cy="2372360"/>
          </a:xfrm>
          <a:custGeom>
            <a:avLst/>
            <a:gdLst/>
            <a:ahLst/>
            <a:cxnLst/>
            <a:rect l="l" t="t" r="r" b="b"/>
            <a:pathLst>
              <a:path w="172084" h="2372360">
                <a:moveTo>
                  <a:pt x="0" y="2371862"/>
                </a:moveTo>
                <a:lnTo>
                  <a:pt x="171593" y="2371862"/>
                </a:lnTo>
                <a:lnTo>
                  <a:pt x="171593" y="0"/>
                </a:lnTo>
                <a:lnTo>
                  <a:pt x="0" y="0"/>
                </a:lnTo>
                <a:lnTo>
                  <a:pt x="0" y="2371862"/>
                </a:lnTo>
                <a:close/>
              </a:path>
            </a:pathLst>
          </a:custGeom>
          <a:solidFill>
            <a:srgbClr val="5BAC8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424048" y="3024177"/>
            <a:ext cx="172085" cy="2372360"/>
          </a:xfrm>
          <a:custGeom>
            <a:avLst/>
            <a:gdLst/>
            <a:ahLst/>
            <a:cxnLst/>
            <a:rect l="l" t="t" r="r" b="b"/>
            <a:pathLst>
              <a:path w="172084" h="2372360">
                <a:moveTo>
                  <a:pt x="0" y="2371862"/>
                </a:moveTo>
                <a:lnTo>
                  <a:pt x="171593" y="2371862"/>
                </a:lnTo>
                <a:lnTo>
                  <a:pt x="171593" y="0"/>
                </a:lnTo>
                <a:lnTo>
                  <a:pt x="0" y="0"/>
                </a:lnTo>
                <a:lnTo>
                  <a:pt x="0" y="2371862"/>
                </a:lnTo>
                <a:close/>
              </a:path>
            </a:pathLst>
          </a:custGeom>
          <a:ln w="9515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205257" y="3147936"/>
            <a:ext cx="171450" cy="2248535"/>
          </a:xfrm>
          <a:custGeom>
            <a:avLst/>
            <a:gdLst/>
            <a:ahLst/>
            <a:cxnLst/>
            <a:rect l="l" t="t" r="r" b="b"/>
            <a:pathLst>
              <a:path w="171450" h="2248535">
                <a:moveTo>
                  <a:pt x="0" y="2248107"/>
                </a:moveTo>
                <a:lnTo>
                  <a:pt x="171276" y="2248107"/>
                </a:lnTo>
                <a:lnTo>
                  <a:pt x="171276" y="0"/>
                </a:lnTo>
                <a:lnTo>
                  <a:pt x="0" y="0"/>
                </a:lnTo>
                <a:lnTo>
                  <a:pt x="0" y="2248107"/>
                </a:lnTo>
                <a:close/>
              </a:path>
            </a:pathLst>
          </a:custGeom>
          <a:solidFill>
            <a:srgbClr val="5BAC8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205257" y="3147936"/>
            <a:ext cx="171450" cy="2248535"/>
          </a:xfrm>
          <a:custGeom>
            <a:avLst/>
            <a:gdLst/>
            <a:ahLst/>
            <a:cxnLst/>
            <a:rect l="l" t="t" r="r" b="b"/>
            <a:pathLst>
              <a:path w="171450" h="2248535">
                <a:moveTo>
                  <a:pt x="0" y="2248107"/>
                </a:moveTo>
                <a:lnTo>
                  <a:pt x="171276" y="2248107"/>
                </a:lnTo>
                <a:lnTo>
                  <a:pt x="171276" y="0"/>
                </a:lnTo>
                <a:lnTo>
                  <a:pt x="0" y="0"/>
                </a:lnTo>
                <a:lnTo>
                  <a:pt x="0" y="2248107"/>
                </a:lnTo>
                <a:close/>
              </a:path>
            </a:pathLst>
          </a:custGeom>
          <a:ln w="9515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976636" y="3757590"/>
            <a:ext cx="172085" cy="1638935"/>
          </a:xfrm>
          <a:custGeom>
            <a:avLst/>
            <a:gdLst/>
            <a:ahLst/>
            <a:cxnLst/>
            <a:rect l="l" t="t" r="r" b="b"/>
            <a:pathLst>
              <a:path w="172085" h="1638935">
                <a:moveTo>
                  <a:pt x="0" y="1638453"/>
                </a:moveTo>
                <a:lnTo>
                  <a:pt x="171593" y="1638453"/>
                </a:lnTo>
                <a:lnTo>
                  <a:pt x="171593" y="0"/>
                </a:lnTo>
                <a:lnTo>
                  <a:pt x="0" y="0"/>
                </a:lnTo>
                <a:lnTo>
                  <a:pt x="0" y="1638453"/>
                </a:lnTo>
                <a:close/>
              </a:path>
            </a:pathLst>
          </a:custGeom>
          <a:solidFill>
            <a:srgbClr val="5BAC8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976636" y="3757590"/>
            <a:ext cx="172085" cy="1638935"/>
          </a:xfrm>
          <a:custGeom>
            <a:avLst/>
            <a:gdLst/>
            <a:ahLst/>
            <a:cxnLst/>
            <a:rect l="l" t="t" r="r" b="b"/>
            <a:pathLst>
              <a:path w="172085" h="1638935">
                <a:moveTo>
                  <a:pt x="0" y="1638453"/>
                </a:moveTo>
                <a:lnTo>
                  <a:pt x="171593" y="1638453"/>
                </a:lnTo>
                <a:lnTo>
                  <a:pt x="171593" y="0"/>
                </a:lnTo>
                <a:lnTo>
                  <a:pt x="0" y="0"/>
                </a:lnTo>
                <a:lnTo>
                  <a:pt x="0" y="1638453"/>
                </a:lnTo>
                <a:close/>
              </a:path>
            </a:pathLst>
          </a:custGeom>
          <a:ln w="9515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748395" y="3938726"/>
            <a:ext cx="171450" cy="1457325"/>
          </a:xfrm>
          <a:custGeom>
            <a:avLst/>
            <a:gdLst/>
            <a:ahLst/>
            <a:cxnLst/>
            <a:rect l="l" t="t" r="r" b="b"/>
            <a:pathLst>
              <a:path w="171450" h="1457325">
                <a:moveTo>
                  <a:pt x="0" y="1457318"/>
                </a:moveTo>
                <a:lnTo>
                  <a:pt x="171276" y="1457318"/>
                </a:lnTo>
                <a:lnTo>
                  <a:pt x="171276" y="0"/>
                </a:lnTo>
                <a:lnTo>
                  <a:pt x="0" y="0"/>
                </a:lnTo>
                <a:lnTo>
                  <a:pt x="0" y="1457318"/>
                </a:lnTo>
                <a:close/>
              </a:path>
            </a:pathLst>
          </a:custGeom>
          <a:solidFill>
            <a:srgbClr val="5BAC8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748395" y="3938726"/>
            <a:ext cx="171450" cy="1457325"/>
          </a:xfrm>
          <a:custGeom>
            <a:avLst/>
            <a:gdLst/>
            <a:ahLst/>
            <a:cxnLst/>
            <a:rect l="l" t="t" r="r" b="b"/>
            <a:pathLst>
              <a:path w="171450" h="1457325">
                <a:moveTo>
                  <a:pt x="0" y="1457318"/>
                </a:moveTo>
                <a:lnTo>
                  <a:pt x="171276" y="1457318"/>
                </a:lnTo>
                <a:lnTo>
                  <a:pt x="171276" y="0"/>
                </a:lnTo>
                <a:lnTo>
                  <a:pt x="0" y="0"/>
                </a:lnTo>
                <a:lnTo>
                  <a:pt x="0" y="1457318"/>
                </a:lnTo>
                <a:close/>
              </a:path>
            </a:pathLst>
          </a:custGeom>
          <a:ln w="9515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4529289" y="4062481"/>
            <a:ext cx="172085" cy="1334135"/>
          </a:xfrm>
          <a:custGeom>
            <a:avLst/>
            <a:gdLst/>
            <a:ahLst/>
            <a:cxnLst/>
            <a:rect l="l" t="t" r="r" b="b"/>
            <a:pathLst>
              <a:path w="172085" h="1334135">
                <a:moveTo>
                  <a:pt x="0" y="1333563"/>
                </a:moveTo>
                <a:lnTo>
                  <a:pt x="171593" y="1333563"/>
                </a:lnTo>
                <a:lnTo>
                  <a:pt x="171593" y="0"/>
                </a:lnTo>
                <a:lnTo>
                  <a:pt x="0" y="0"/>
                </a:lnTo>
                <a:lnTo>
                  <a:pt x="0" y="1333563"/>
                </a:lnTo>
                <a:close/>
              </a:path>
            </a:pathLst>
          </a:custGeom>
          <a:solidFill>
            <a:srgbClr val="5BAC8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4529289" y="4062481"/>
            <a:ext cx="172085" cy="1334135"/>
          </a:xfrm>
          <a:custGeom>
            <a:avLst/>
            <a:gdLst/>
            <a:ahLst/>
            <a:cxnLst/>
            <a:rect l="l" t="t" r="r" b="b"/>
            <a:pathLst>
              <a:path w="172085" h="1334135">
                <a:moveTo>
                  <a:pt x="0" y="1333563"/>
                </a:moveTo>
                <a:lnTo>
                  <a:pt x="171593" y="1333563"/>
                </a:lnTo>
                <a:lnTo>
                  <a:pt x="171593" y="0"/>
                </a:lnTo>
                <a:lnTo>
                  <a:pt x="0" y="0"/>
                </a:lnTo>
                <a:lnTo>
                  <a:pt x="0" y="1333563"/>
                </a:lnTo>
                <a:close/>
              </a:path>
            </a:pathLst>
          </a:custGeom>
          <a:ln w="9515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300921" y="4243680"/>
            <a:ext cx="171450" cy="1152525"/>
          </a:xfrm>
          <a:custGeom>
            <a:avLst/>
            <a:gdLst/>
            <a:ahLst/>
            <a:cxnLst/>
            <a:rect l="l" t="t" r="r" b="b"/>
            <a:pathLst>
              <a:path w="171450" h="1152525">
                <a:moveTo>
                  <a:pt x="0" y="1152364"/>
                </a:moveTo>
                <a:lnTo>
                  <a:pt x="171276" y="1152364"/>
                </a:lnTo>
                <a:lnTo>
                  <a:pt x="171276" y="0"/>
                </a:lnTo>
                <a:lnTo>
                  <a:pt x="0" y="0"/>
                </a:lnTo>
                <a:lnTo>
                  <a:pt x="0" y="1152364"/>
                </a:lnTo>
                <a:close/>
              </a:path>
            </a:pathLst>
          </a:custGeom>
          <a:solidFill>
            <a:srgbClr val="5BAC8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5300921" y="4243680"/>
            <a:ext cx="171450" cy="1152525"/>
          </a:xfrm>
          <a:custGeom>
            <a:avLst/>
            <a:gdLst/>
            <a:ahLst/>
            <a:cxnLst/>
            <a:rect l="l" t="t" r="r" b="b"/>
            <a:pathLst>
              <a:path w="171450" h="1152525">
                <a:moveTo>
                  <a:pt x="0" y="1152364"/>
                </a:moveTo>
                <a:lnTo>
                  <a:pt x="171276" y="1152364"/>
                </a:lnTo>
                <a:lnTo>
                  <a:pt x="171276" y="0"/>
                </a:lnTo>
                <a:lnTo>
                  <a:pt x="0" y="0"/>
                </a:lnTo>
                <a:lnTo>
                  <a:pt x="0" y="1152364"/>
                </a:lnTo>
                <a:close/>
              </a:path>
            </a:pathLst>
          </a:custGeom>
          <a:ln w="9515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6081815" y="4481812"/>
            <a:ext cx="172085" cy="914400"/>
          </a:xfrm>
          <a:custGeom>
            <a:avLst/>
            <a:gdLst/>
            <a:ahLst/>
            <a:cxnLst/>
            <a:rect l="l" t="t" r="r" b="b"/>
            <a:pathLst>
              <a:path w="172085" h="914400">
                <a:moveTo>
                  <a:pt x="0" y="914227"/>
                </a:moveTo>
                <a:lnTo>
                  <a:pt x="171593" y="914227"/>
                </a:lnTo>
                <a:lnTo>
                  <a:pt x="171593" y="0"/>
                </a:lnTo>
                <a:lnTo>
                  <a:pt x="0" y="0"/>
                </a:lnTo>
                <a:lnTo>
                  <a:pt x="0" y="914227"/>
                </a:lnTo>
                <a:close/>
              </a:path>
            </a:pathLst>
          </a:custGeom>
          <a:solidFill>
            <a:srgbClr val="5BAC8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6081815" y="4481812"/>
            <a:ext cx="172085" cy="914400"/>
          </a:xfrm>
          <a:custGeom>
            <a:avLst/>
            <a:gdLst/>
            <a:ahLst/>
            <a:cxnLst/>
            <a:rect l="l" t="t" r="r" b="b"/>
            <a:pathLst>
              <a:path w="172085" h="914400">
                <a:moveTo>
                  <a:pt x="0" y="914227"/>
                </a:moveTo>
                <a:lnTo>
                  <a:pt x="171593" y="914227"/>
                </a:lnTo>
                <a:lnTo>
                  <a:pt x="171593" y="0"/>
                </a:lnTo>
                <a:lnTo>
                  <a:pt x="0" y="0"/>
                </a:lnTo>
                <a:lnTo>
                  <a:pt x="0" y="914227"/>
                </a:lnTo>
                <a:close/>
              </a:path>
            </a:pathLst>
          </a:custGeom>
          <a:ln w="9514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6853448" y="4729448"/>
            <a:ext cx="172085" cy="666750"/>
          </a:xfrm>
          <a:custGeom>
            <a:avLst/>
            <a:gdLst/>
            <a:ahLst/>
            <a:cxnLst/>
            <a:rect l="l" t="t" r="r" b="b"/>
            <a:pathLst>
              <a:path w="172084" h="666750">
                <a:moveTo>
                  <a:pt x="0" y="666591"/>
                </a:moveTo>
                <a:lnTo>
                  <a:pt x="171593" y="666591"/>
                </a:lnTo>
                <a:lnTo>
                  <a:pt x="171593" y="0"/>
                </a:lnTo>
                <a:lnTo>
                  <a:pt x="0" y="0"/>
                </a:lnTo>
                <a:lnTo>
                  <a:pt x="0" y="666591"/>
                </a:lnTo>
                <a:close/>
              </a:path>
            </a:pathLst>
          </a:custGeom>
          <a:solidFill>
            <a:srgbClr val="5BAC8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6853448" y="4729448"/>
            <a:ext cx="172085" cy="666750"/>
          </a:xfrm>
          <a:custGeom>
            <a:avLst/>
            <a:gdLst/>
            <a:ahLst/>
            <a:cxnLst/>
            <a:rect l="l" t="t" r="r" b="b"/>
            <a:pathLst>
              <a:path w="172084" h="666750">
                <a:moveTo>
                  <a:pt x="0" y="666591"/>
                </a:moveTo>
                <a:lnTo>
                  <a:pt x="171593" y="666591"/>
                </a:lnTo>
                <a:lnTo>
                  <a:pt x="171593" y="0"/>
                </a:lnTo>
                <a:lnTo>
                  <a:pt x="0" y="0"/>
                </a:lnTo>
                <a:lnTo>
                  <a:pt x="0" y="666591"/>
                </a:lnTo>
                <a:close/>
              </a:path>
            </a:pathLst>
          </a:custGeom>
          <a:ln w="9514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7625207" y="4910271"/>
            <a:ext cx="171450" cy="485775"/>
          </a:xfrm>
          <a:custGeom>
            <a:avLst/>
            <a:gdLst/>
            <a:ahLst/>
            <a:cxnLst/>
            <a:rect l="l" t="t" r="r" b="b"/>
            <a:pathLst>
              <a:path w="171450" h="485775">
                <a:moveTo>
                  <a:pt x="0" y="485772"/>
                </a:moveTo>
                <a:lnTo>
                  <a:pt x="171276" y="485772"/>
                </a:lnTo>
                <a:lnTo>
                  <a:pt x="171276" y="0"/>
                </a:lnTo>
                <a:lnTo>
                  <a:pt x="0" y="0"/>
                </a:lnTo>
                <a:lnTo>
                  <a:pt x="0" y="485772"/>
                </a:lnTo>
                <a:close/>
              </a:path>
            </a:pathLst>
          </a:custGeom>
          <a:solidFill>
            <a:srgbClr val="5BAC8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7625207" y="4910271"/>
            <a:ext cx="171450" cy="485775"/>
          </a:xfrm>
          <a:custGeom>
            <a:avLst/>
            <a:gdLst/>
            <a:ahLst/>
            <a:cxnLst/>
            <a:rect l="l" t="t" r="r" b="b"/>
            <a:pathLst>
              <a:path w="171450" h="485775">
                <a:moveTo>
                  <a:pt x="0" y="485772"/>
                </a:moveTo>
                <a:lnTo>
                  <a:pt x="171276" y="485772"/>
                </a:lnTo>
                <a:lnTo>
                  <a:pt x="171276" y="0"/>
                </a:lnTo>
                <a:lnTo>
                  <a:pt x="0" y="0"/>
                </a:lnTo>
                <a:lnTo>
                  <a:pt x="0" y="485772"/>
                </a:lnTo>
                <a:close/>
              </a:path>
            </a:pathLst>
          </a:custGeom>
          <a:ln w="9513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8406101" y="5215225"/>
            <a:ext cx="172085" cy="180975"/>
          </a:xfrm>
          <a:custGeom>
            <a:avLst/>
            <a:gdLst/>
            <a:ahLst/>
            <a:cxnLst/>
            <a:rect l="l" t="t" r="r" b="b"/>
            <a:pathLst>
              <a:path w="172084" h="180975">
                <a:moveTo>
                  <a:pt x="0" y="180818"/>
                </a:moveTo>
                <a:lnTo>
                  <a:pt x="171593" y="180818"/>
                </a:lnTo>
                <a:lnTo>
                  <a:pt x="171593" y="0"/>
                </a:lnTo>
                <a:lnTo>
                  <a:pt x="0" y="0"/>
                </a:lnTo>
                <a:lnTo>
                  <a:pt x="0" y="180818"/>
                </a:lnTo>
                <a:close/>
              </a:path>
            </a:pathLst>
          </a:custGeom>
          <a:solidFill>
            <a:srgbClr val="5BAC8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8406101" y="5215225"/>
            <a:ext cx="172085" cy="180975"/>
          </a:xfrm>
          <a:custGeom>
            <a:avLst/>
            <a:gdLst/>
            <a:ahLst/>
            <a:cxnLst/>
            <a:rect l="l" t="t" r="r" b="b"/>
            <a:pathLst>
              <a:path w="172084" h="180975">
                <a:moveTo>
                  <a:pt x="0" y="180818"/>
                </a:moveTo>
                <a:lnTo>
                  <a:pt x="171593" y="180818"/>
                </a:lnTo>
                <a:lnTo>
                  <a:pt x="171593" y="0"/>
                </a:lnTo>
                <a:lnTo>
                  <a:pt x="0" y="0"/>
                </a:lnTo>
                <a:lnTo>
                  <a:pt x="0" y="180818"/>
                </a:lnTo>
                <a:close/>
              </a:path>
            </a:pathLst>
          </a:custGeom>
          <a:ln w="9508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823944" y="2967181"/>
            <a:ext cx="161925" cy="2428875"/>
          </a:xfrm>
          <a:custGeom>
            <a:avLst/>
            <a:gdLst/>
            <a:ahLst/>
            <a:cxnLst/>
            <a:rect l="l" t="t" r="r" b="b"/>
            <a:pathLst>
              <a:path w="161925" h="2428875">
                <a:moveTo>
                  <a:pt x="0" y="2428863"/>
                </a:moveTo>
                <a:lnTo>
                  <a:pt x="161761" y="2428863"/>
                </a:lnTo>
                <a:lnTo>
                  <a:pt x="161761" y="0"/>
                </a:lnTo>
                <a:lnTo>
                  <a:pt x="0" y="0"/>
                </a:lnTo>
                <a:lnTo>
                  <a:pt x="0" y="2428863"/>
                </a:lnTo>
                <a:close/>
              </a:path>
            </a:pathLst>
          </a:custGeom>
          <a:solidFill>
            <a:srgbClr val="8EC5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823944" y="2967181"/>
            <a:ext cx="161925" cy="2428875"/>
          </a:xfrm>
          <a:custGeom>
            <a:avLst/>
            <a:gdLst/>
            <a:ahLst/>
            <a:cxnLst/>
            <a:rect l="l" t="t" r="r" b="b"/>
            <a:pathLst>
              <a:path w="161925" h="2428875">
                <a:moveTo>
                  <a:pt x="0" y="2428863"/>
                </a:moveTo>
                <a:lnTo>
                  <a:pt x="161761" y="2428863"/>
                </a:lnTo>
                <a:lnTo>
                  <a:pt x="161761" y="0"/>
                </a:lnTo>
                <a:lnTo>
                  <a:pt x="0" y="0"/>
                </a:lnTo>
                <a:lnTo>
                  <a:pt x="0" y="2428863"/>
                </a:lnTo>
                <a:close/>
              </a:path>
            </a:pathLst>
          </a:custGeom>
          <a:ln w="9515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595640" y="3024177"/>
            <a:ext cx="171450" cy="2372360"/>
          </a:xfrm>
          <a:custGeom>
            <a:avLst/>
            <a:gdLst/>
            <a:ahLst/>
            <a:cxnLst/>
            <a:rect l="l" t="t" r="r" b="b"/>
            <a:pathLst>
              <a:path w="171450" h="2372360">
                <a:moveTo>
                  <a:pt x="0" y="2371862"/>
                </a:moveTo>
                <a:lnTo>
                  <a:pt x="171276" y="2371862"/>
                </a:lnTo>
                <a:lnTo>
                  <a:pt x="171276" y="0"/>
                </a:lnTo>
                <a:lnTo>
                  <a:pt x="0" y="0"/>
                </a:lnTo>
                <a:lnTo>
                  <a:pt x="0" y="2371862"/>
                </a:lnTo>
                <a:close/>
              </a:path>
            </a:pathLst>
          </a:custGeom>
          <a:solidFill>
            <a:srgbClr val="8EC5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595640" y="3024177"/>
            <a:ext cx="171450" cy="2372360"/>
          </a:xfrm>
          <a:custGeom>
            <a:avLst/>
            <a:gdLst/>
            <a:ahLst/>
            <a:cxnLst/>
            <a:rect l="l" t="t" r="r" b="b"/>
            <a:pathLst>
              <a:path w="171450" h="2372360">
                <a:moveTo>
                  <a:pt x="0" y="2371862"/>
                </a:moveTo>
                <a:lnTo>
                  <a:pt x="171276" y="2371862"/>
                </a:lnTo>
                <a:lnTo>
                  <a:pt x="171276" y="0"/>
                </a:lnTo>
                <a:lnTo>
                  <a:pt x="0" y="0"/>
                </a:lnTo>
                <a:lnTo>
                  <a:pt x="0" y="2371862"/>
                </a:lnTo>
                <a:close/>
              </a:path>
            </a:pathLst>
          </a:custGeom>
          <a:ln w="9515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2376536" y="3452949"/>
            <a:ext cx="162560" cy="1943100"/>
          </a:xfrm>
          <a:custGeom>
            <a:avLst/>
            <a:gdLst/>
            <a:ahLst/>
            <a:cxnLst/>
            <a:rect l="l" t="t" r="r" b="b"/>
            <a:pathLst>
              <a:path w="162560" h="1943100">
                <a:moveTo>
                  <a:pt x="0" y="1943090"/>
                </a:moveTo>
                <a:lnTo>
                  <a:pt x="162078" y="1943090"/>
                </a:lnTo>
                <a:lnTo>
                  <a:pt x="162078" y="0"/>
                </a:lnTo>
                <a:lnTo>
                  <a:pt x="0" y="0"/>
                </a:lnTo>
                <a:lnTo>
                  <a:pt x="0" y="1943090"/>
                </a:lnTo>
                <a:close/>
              </a:path>
            </a:pathLst>
          </a:custGeom>
          <a:solidFill>
            <a:srgbClr val="8EC5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2376536" y="3452949"/>
            <a:ext cx="162560" cy="1943100"/>
          </a:xfrm>
          <a:custGeom>
            <a:avLst/>
            <a:gdLst/>
            <a:ahLst/>
            <a:cxnLst/>
            <a:rect l="l" t="t" r="r" b="b"/>
            <a:pathLst>
              <a:path w="162560" h="1943100">
                <a:moveTo>
                  <a:pt x="0" y="1943090"/>
                </a:moveTo>
                <a:lnTo>
                  <a:pt x="162078" y="1943090"/>
                </a:lnTo>
                <a:lnTo>
                  <a:pt x="162078" y="0"/>
                </a:lnTo>
                <a:lnTo>
                  <a:pt x="0" y="0"/>
                </a:lnTo>
                <a:lnTo>
                  <a:pt x="0" y="1943090"/>
                </a:lnTo>
                <a:close/>
              </a:path>
            </a:pathLst>
          </a:custGeom>
          <a:ln w="9515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3148295" y="3814844"/>
            <a:ext cx="161925" cy="1581785"/>
          </a:xfrm>
          <a:custGeom>
            <a:avLst/>
            <a:gdLst/>
            <a:ahLst/>
            <a:cxnLst/>
            <a:rect l="l" t="t" r="r" b="b"/>
            <a:pathLst>
              <a:path w="161925" h="1581785">
                <a:moveTo>
                  <a:pt x="0" y="1581199"/>
                </a:moveTo>
                <a:lnTo>
                  <a:pt x="161761" y="1581199"/>
                </a:lnTo>
                <a:lnTo>
                  <a:pt x="161761" y="0"/>
                </a:lnTo>
                <a:lnTo>
                  <a:pt x="0" y="0"/>
                </a:lnTo>
                <a:lnTo>
                  <a:pt x="0" y="1581199"/>
                </a:lnTo>
                <a:close/>
              </a:path>
            </a:pathLst>
          </a:custGeom>
          <a:solidFill>
            <a:srgbClr val="8EC5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3148295" y="3814844"/>
            <a:ext cx="161925" cy="1581785"/>
          </a:xfrm>
          <a:custGeom>
            <a:avLst/>
            <a:gdLst/>
            <a:ahLst/>
            <a:cxnLst/>
            <a:rect l="l" t="t" r="r" b="b"/>
            <a:pathLst>
              <a:path w="161925" h="1581785">
                <a:moveTo>
                  <a:pt x="0" y="1581199"/>
                </a:moveTo>
                <a:lnTo>
                  <a:pt x="161761" y="1581199"/>
                </a:lnTo>
                <a:lnTo>
                  <a:pt x="161761" y="0"/>
                </a:lnTo>
                <a:lnTo>
                  <a:pt x="0" y="0"/>
                </a:lnTo>
                <a:lnTo>
                  <a:pt x="0" y="1581199"/>
                </a:lnTo>
                <a:close/>
              </a:path>
            </a:pathLst>
          </a:custGeom>
          <a:ln w="9515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3919673" y="3871845"/>
            <a:ext cx="172085" cy="1524635"/>
          </a:xfrm>
          <a:custGeom>
            <a:avLst/>
            <a:gdLst/>
            <a:ahLst/>
            <a:cxnLst/>
            <a:rect l="l" t="t" r="r" b="b"/>
            <a:pathLst>
              <a:path w="172085" h="1524635">
                <a:moveTo>
                  <a:pt x="0" y="1524198"/>
                </a:moveTo>
                <a:lnTo>
                  <a:pt x="171593" y="1524198"/>
                </a:lnTo>
                <a:lnTo>
                  <a:pt x="171593" y="0"/>
                </a:lnTo>
                <a:lnTo>
                  <a:pt x="0" y="0"/>
                </a:lnTo>
                <a:lnTo>
                  <a:pt x="0" y="1524198"/>
                </a:lnTo>
                <a:close/>
              </a:path>
            </a:pathLst>
          </a:custGeom>
          <a:solidFill>
            <a:srgbClr val="8EC5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3919673" y="3871845"/>
            <a:ext cx="172085" cy="1524635"/>
          </a:xfrm>
          <a:custGeom>
            <a:avLst/>
            <a:gdLst/>
            <a:ahLst/>
            <a:cxnLst/>
            <a:rect l="l" t="t" r="r" b="b"/>
            <a:pathLst>
              <a:path w="172085" h="1524635">
                <a:moveTo>
                  <a:pt x="0" y="1524198"/>
                </a:moveTo>
                <a:lnTo>
                  <a:pt x="171593" y="1524198"/>
                </a:lnTo>
                <a:lnTo>
                  <a:pt x="171593" y="0"/>
                </a:lnTo>
                <a:lnTo>
                  <a:pt x="0" y="0"/>
                </a:lnTo>
                <a:lnTo>
                  <a:pt x="0" y="1524198"/>
                </a:lnTo>
                <a:close/>
              </a:path>
            </a:pathLst>
          </a:custGeom>
          <a:ln w="9515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4700819" y="4062481"/>
            <a:ext cx="161925" cy="1334135"/>
          </a:xfrm>
          <a:custGeom>
            <a:avLst/>
            <a:gdLst/>
            <a:ahLst/>
            <a:cxnLst/>
            <a:rect l="l" t="t" r="r" b="b"/>
            <a:pathLst>
              <a:path w="161925" h="1334135">
                <a:moveTo>
                  <a:pt x="0" y="1333563"/>
                </a:moveTo>
                <a:lnTo>
                  <a:pt x="161761" y="1333563"/>
                </a:lnTo>
                <a:lnTo>
                  <a:pt x="161761" y="0"/>
                </a:lnTo>
                <a:lnTo>
                  <a:pt x="0" y="0"/>
                </a:lnTo>
                <a:lnTo>
                  <a:pt x="0" y="1333563"/>
                </a:lnTo>
                <a:close/>
              </a:path>
            </a:pathLst>
          </a:custGeom>
          <a:solidFill>
            <a:srgbClr val="8EC5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4700819" y="4062481"/>
            <a:ext cx="161925" cy="1334135"/>
          </a:xfrm>
          <a:custGeom>
            <a:avLst/>
            <a:gdLst/>
            <a:ahLst/>
            <a:cxnLst/>
            <a:rect l="l" t="t" r="r" b="b"/>
            <a:pathLst>
              <a:path w="161925" h="1334135">
                <a:moveTo>
                  <a:pt x="0" y="1333563"/>
                </a:moveTo>
                <a:lnTo>
                  <a:pt x="161761" y="1333563"/>
                </a:lnTo>
                <a:lnTo>
                  <a:pt x="161761" y="0"/>
                </a:lnTo>
                <a:lnTo>
                  <a:pt x="0" y="0"/>
                </a:lnTo>
                <a:lnTo>
                  <a:pt x="0" y="1333563"/>
                </a:lnTo>
                <a:close/>
              </a:path>
            </a:pathLst>
          </a:custGeom>
          <a:ln w="9515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5472200" y="4176858"/>
            <a:ext cx="172085" cy="1219200"/>
          </a:xfrm>
          <a:custGeom>
            <a:avLst/>
            <a:gdLst/>
            <a:ahLst/>
            <a:cxnLst/>
            <a:rect l="l" t="t" r="r" b="b"/>
            <a:pathLst>
              <a:path w="172085" h="1219200">
                <a:moveTo>
                  <a:pt x="0" y="1219181"/>
                </a:moveTo>
                <a:lnTo>
                  <a:pt x="171593" y="1219181"/>
                </a:lnTo>
                <a:lnTo>
                  <a:pt x="171593" y="0"/>
                </a:lnTo>
                <a:lnTo>
                  <a:pt x="0" y="0"/>
                </a:lnTo>
                <a:lnTo>
                  <a:pt x="0" y="1219181"/>
                </a:lnTo>
                <a:close/>
              </a:path>
            </a:pathLst>
          </a:custGeom>
          <a:solidFill>
            <a:srgbClr val="8EC5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5472200" y="4176858"/>
            <a:ext cx="172085" cy="1219200"/>
          </a:xfrm>
          <a:custGeom>
            <a:avLst/>
            <a:gdLst/>
            <a:ahLst/>
            <a:cxnLst/>
            <a:rect l="l" t="t" r="r" b="b"/>
            <a:pathLst>
              <a:path w="172085" h="1219200">
                <a:moveTo>
                  <a:pt x="0" y="1219181"/>
                </a:moveTo>
                <a:lnTo>
                  <a:pt x="171593" y="1219181"/>
                </a:lnTo>
                <a:lnTo>
                  <a:pt x="171593" y="0"/>
                </a:lnTo>
                <a:lnTo>
                  <a:pt x="0" y="0"/>
                </a:lnTo>
                <a:lnTo>
                  <a:pt x="0" y="1219181"/>
                </a:lnTo>
                <a:close/>
              </a:path>
            </a:pathLst>
          </a:custGeom>
          <a:ln w="9515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6253474" y="4367494"/>
            <a:ext cx="162560" cy="1028700"/>
          </a:xfrm>
          <a:custGeom>
            <a:avLst/>
            <a:gdLst/>
            <a:ahLst/>
            <a:cxnLst/>
            <a:rect l="l" t="t" r="r" b="b"/>
            <a:pathLst>
              <a:path w="162560" h="1028700">
                <a:moveTo>
                  <a:pt x="0" y="1028546"/>
                </a:moveTo>
                <a:lnTo>
                  <a:pt x="162078" y="1028546"/>
                </a:lnTo>
                <a:lnTo>
                  <a:pt x="162078" y="0"/>
                </a:lnTo>
                <a:lnTo>
                  <a:pt x="0" y="0"/>
                </a:lnTo>
                <a:lnTo>
                  <a:pt x="0" y="1028546"/>
                </a:lnTo>
                <a:close/>
              </a:path>
            </a:pathLst>
          </a:custGeom>
          <a:solidFill>
            <a:srgbClr val="8EC5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6253474" y="4367494"/>
            <a:ext cx="162560" cy="1028700"/>
          </a:xfrm>
          <a:custGeom>
            <a:avLst/>
            <a:gdLst/>
            <a:ahLst/>
            <a:cxnLst/>
            <a:rect l="l" t="t" r="r" b="b"/>
            <a:pathLst>
              <a:path w="162560" h="1028700">
                <a:moveTo>
                  <a:pt x="0" y="1028546"/>
                </a:moveTo>
                <a:lnTo>
                  <a:pt x="162078" y="1028546"/>
                </a:lnTo>
                <a:lnTo>
                  <a:pt x="162078" y="0"/>
                </a:lnTo>
                <a:lnTo>
                  <a:pt x="0" y="0"/>
                </a:lnTo>
                <a:lnTo>
                  <a:pt x="0" y="1028546"/>
                </a:lnTo>
                <a:close/>
              </a:path>
            </a:pathLst>
          </a:custGeom>
          <a:ln w="9514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7025107" y="4605634"/>
            <a:ext cx="161925" cy="790575"/>
          </a:xfrm>
          <a:custGeom>
            <a:avLst/>
            <a:gdLst/>
            <a:ahLst/>
            <a:cxnLst/>
            <a:rect l="l" t="t" r="r" b="b"/>
            <a:pathLst>
              <a:path w="161925" h="790575">
                <a:moveTo>
                  <a:pt x="0" y="790409"/>
                </a:moveTo>
                <a:lnTo>
                  <a:pt x="161761" y="790409"/>
                </a:lnTo>
                <a:lnTo>
                  <a:pt x="161761" y="0"/>
                </a:lnTo>
                <a:lnTo>
                  <a:pt x="0" y="0"/>
                </a:lnTo>
                <a:lnTo>
                  <a:pt x="0" y="790409"/>
                </a:lnTo>
                <a:close/>
              </a:path>
            </a:pathLst>
          </a:custGeom>
          <a:solidFill>
            <a:srgbClr val="8EC5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7025107" y="4605634"/>
            <a:ext cx="161925" cy="790575"/>
          </a:xfrm>
          <a:custGeom>
            <a:avLst/>
            <a:gdLst/>
            <a:ahLst/>
            <a:cxnLst/>
            <a:rect l="l" t="t" r="r" b="b"/>
            <a:pathLst>
              <a:path w="161925" h="790575">
                <a:moveTo>
                  <a:pt x="0" y="790409"/>
                </a:moveTo>
                <a:lnTo>
                  <a:pt x="161761" y="790409"/>
                </a:lnTo>
                <a:lnTo>
                  <a:pt x="161761" y="0"/>
                </a:lnTo>
                <a:lnTo>
                  <a:pt x="0" y="0"/>
                </a:lnTo>
                <a:lnTo>
                  <a:pt x="0" y="790409"/>
                </a:lnTo>
                <a:close/>
              </a:path>
            </a:pathLst>
          </a:custGeom>
          <a:ln w="9514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7796485" y="4786449"/>
            <a:ext cx="172085" cy="609600"/>
          </a:xfrm>
          <a:custGeom>
            <a:avLst/>
            <a:gdLst/>
            <a:ahLst/>
            <a:cxnLst/>
            <a:rect l="l" t="t" r="r" b="b"/>
            <a:pathLst>
              <a:path w="172084" h="609600">
                <a:moveTo>
                  <a:pt x="0" y="609590"/>
                </a:moveTo>
                <a:lnTo>
                  <a:pt x="171593" y="609590"/>
                </a:lnTo>
                <a:lnTo>
                  <a:pt x="171593" y="0"/>
                </a:lnTo>
                <a:lnTo>
                  <a:pt x="0" y="0"/>
                </a:lnTo>
                <a:lnTo>
                  <a:pt x="0" y="609590"/>
                </a:lnTo>
                <a:close/>
              </a:path>
            </a:pathLst>
          </a:custGeom>
          <a:solidFill>
            <a:srgbClr val="8EC5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7796485" y="4786449"/>
            <a:ext cx="172085" cy="609600"/>
          </a:xfrm>
          <a:custGeom>
            <a:avLst/>
            <a:gdLst/>
            <a:ahLst/>
            <a:cxnLst/>
            <a:rect l="l" t="t" r="r" b="b"/>
            <a:pathLst>
              <a:path w="172084" h="609600">
                <a:moveTo>
                  <a:pt x="0" y="609590"/>
                </a:moveTo>
                <a:lnTo>
                  <a:pt x="171593" y="609590"/>
                </a:lnTo>
                <a:lnTo>
                  <a:pt x="171593" y="0"/>
                </a:lnTo>
                <a:lnTo>
                  <a:pt x="0" y="0"/>
                </a:lnTo>
                <a:lnTo>
                  <a:pt x="0" y="609590"/>
                </a:lnTo>
                <a:close/>
              </a:path>
            </a:pathLst>
          </a:custGeom>
          <a:ln w="9514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8577760" y="5215225"/>
            <a:ext cx="161925" cy="180975"/>
          </a:xfrm>
          <a:custGeom>
            <a:avLst/>
            <a:gdLst/>
            <a:ahLst/>
            <a:cxnLst/>
            <a:rect l="l" t="t" r="r" b="b"/>
            <a:pathLst>
              <a:path w="161925" h="180975">
                <a:moveTo>
                  <a:pt x="0" y="180818"/>
                </a:moveTo>
                <a:lnTo>
                  <a:pt x="161761" y="180818"/>
                </a:lnTo>
                <a:lnTo>
                  <a:pt x="161761" y="0"/>
                </a:lnTo>
                <a:lnTo>
                  <a:pt x="0" y="0"/>
                </a:lnTo>
                <a:lnTo>
                  <a:pt x="0" y="180818"/>
                </a:lnTo>
                <a:close/>
              </a:path>
            </a:pathLst>
          </a:custGeom>
          <a:solidFill>
            <a:srgbClr val="8EC5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8577760" y="5215225"/>
            <a:ext cx="161925" cy="180975"/>
          </a:xfrm>
          <a:custGeom>
            <a:avLst/>
            <a:gdLst/>
            <a:ahLst/>
            <a:cxnLst/>
            <a:rect l="l" t="t" r="r" b="b"/>
            <a:pathLst>
              <a:path w="161925" h="180975">
                <a:moveTo>
                  <a:pt x="0" y="180818"/>
                </a:moveTo>
                <a:lnTo>
                  <a:pt x="161761" y="180818"/>
                </a:lnTo>
                <a:lnTo>
                  <a:pt x="161761" y="0"/>
                </a:lnTo>
                <a:lnTo>
                  <a:pt x="0" y="0"/>
                </a:lnTo>
                <a:lnTo>
                  <a:pt x="0" y="180818"/>
                </a:lnTo>
                <a:close/>
              </a:path>
            </a:pathLst>
          </a:custGeom>
          <a:ln w="9508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985705" y="3090935"/>
            <a:ext cx="172085" cy="2305685"/>
          </a:xfrm>
          <a:custGeom>
            <a:avLst/>
            <a:gdLst/>
            <a:ahLst/>
            <a:cxnLst/>
            <a:rect l="l" t="t" r="r" b="b"/>
            <a:pathLst>
              <a:path w="172084" h="2305685">
                <a:moveTo>
                  <a:pt x="0" y="2305108"/>
                </a:moveTo>
                <a:lnTo>
                  <a:pt x="171593" y="2305108"/>
                </a:lnTo>
                <a:lnTo>
                  <a:pt x="171593" y="0"/>
                </a:lnTo>
                <a:lnTo>
                  <a:pt x="0" y="0"/>
                </a:lnTo>
                <a:lnTo>
                  <a:pt x="0" y="2305108"/>
                </a:lnTo>
                <a:close/>
              </a:path>
            </a:pathLst>
          </a:custGeom>
          <a:solidFill>
            <a:srgbClr val="BBDE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985705" y="3090935"/>
            <a:ext cx="172085" cy="2305685"/>
          </a:xfrm>
          <a:custGeom>
            <a:avLst/>
            <a:gdLst/>
            <a:ahLst/>
            <a:cxnLst/>
            <a:rect l="l" t="t" r="r" b="b"/>
            <a:pathLst>
              <a:path w="172084" h="2305685">
                <a:moveTo>
                  <a:pt x="0" y="2305108"/>
                </a:moveTo>
                <a:lnTo>
                  <a:pt x="171593" y="2305108"/>
                </a:lnTo>
                <a:lnTo>
                  <a:pt x="171593" y="0"/>
                </a:lnTo>
                <a:lnTo>
                  <a:pt x="0" y="0"/>
                </a:lnTo>
                <a:lnTo>
                  <a:pt x="0" y="2305108"/>
                </a:lnTo>
                <a:close/>
              </a:path>
            </a:pathLst>
          </a:custGeom>
          <a:ln w="9515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1766916" y="3386068"/>
            <a:ext cx="162560" cy="2010410"/>
          </a:xfrm>
          <a:custGeom>
            <a:avLst/>
            <a:gdLst/>
            <a:ahLst/>
            <a:cxnLst/>
            <a:rect l="l" t="t" r="r" b="b"/>
            <a:pathLst>
              <a:path w="162560" h="2010410">
                <a:moveTo>
                  <a:pt x="0" y="2009971"/>
                </a:moveTo>
                <a:lnTo>
                  <a:pt x="162078" y="2009971"/>
                </a:lnTo>
                <a:lnTo>
                  <a:pt x="162078" y="0"/>
                </a:lnTo>
                <a:lnTo>
                  <a:pt x="0" y="0"/>
                </a:lnTo>
                <a:lnTo>
                  <a:pt x="0" y="2009971"/>
                </a:lnTo>
                <a:close/>
              </a:path>
            </a:pathLst>
          </a:custGeom>
          <a:solidFill>
            <a:srgbClr val="BBDE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1766916" y="3386068"/>
            <a:ext cx="162560" cy="2010410"/>
          </a:xfrm>
          <a:custGeom>
            <a:avLst/>
            <a:gdLst/>
            <a:ahLst/>
            <a:cxnLst/>
            <a:rect l="l" t="t" r="r" b="b"/>
            <a:pathLst>
              <a:path w="162560" h="2010410">
                <a:moveTo>
                  <a:pt x="0" y="2009971"/>
                </a:moveTo>
                <a:lnTo>
                  <a:pt x="162078" y="2009971"/>
                </a:lnTo>
                <a:lnTo>
                  <a:pt x="162078" y="0"/>
                </a:lnTo>
                <a:lnTo>
                  <a:pt x="0" y="0"/>
                </a:lnTo>
                <a:lnTo>
                  <a:pt x="0" y="2009971"/>
                </a:lnTo>
                <a:close/>
              </a:path>
            </a:pathLst>
          </a:custGeom>
          <a:ln w="9515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2538675" y="3576704"/>
            <a:ext cx="171450" cy="1819910"/>
          </a:xfrm>
          <a:custGeom>
            <a:avLst/>
            <a:gdLst/>
            <a:ahLst/>
            <a:cxnLst/>
            <a:rect l="l" t="t" r="r" b="b"/>
            <a:pathLst>
              <a:path w="171450" h="1819910">
                <a:moveTo>
                  <a:pt x="0" y="1819335"/>
                </a:moveTo>
                <a:lnTo>
                  <a:pt x="171276" y="1819335"/>
                </a:lnTo>
                <a:lnTo>
                  <a:pt x="171276" y="0"/>
                </a:lnTo>
                <a:lnTo>
                  <a:pt x="0" y="0"/>
                </a:lnTo>
                <a:lnTo>
                  <a:pt x="0" y="1819335"/>
                </a:lnTo>
                <a:close/>
              </a:path>
            </a:pathLst>
          </a:custGeom>
          <a:solidFill>
            <a:srgbClr val="BBDE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2538675" y="3576704"/>
            <a:ext cx="171450" cy="1819910"/>
          </a:xfrm>
          <a:custGeom>
            <a:avLst/>
            <a:gdLst/>
            <a:ahLst/>
            <a:cxnLst/>
            <a:rect l="l" t="t" r="r" b="b"/>
            <a:pathLst>
              <a:path w="171450" h="1819910">
                <a:moveTo>
                  <a:pt x="0" y="1819335"/>
                </a:moveTo>
                <a:lnTo>
                  <a:pt x="171276" y="1819335"/>
                </a:lnTo>
                <a:lnTo>
                  <a:pt x="171276" y="0"/>
                </a:lnTo>
                <a:lnTo>
                  <a:pt x="0" y="0"/>
                </a:lnTo>
                <a:lnTo>
                  <a:pt x="0" y="1819335"/>
                </a:lnTo>
                <a:close/>
              </a:path>
            </a:pathLst>
          </a:custGeom>
          <a:ln w="9515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3310054" y="3576704"/>
            <a:ext cx="172085" cy="1819910"/>
          </a:xfrm>
          <a:custGeom>
            <a:avLst/>
            <a:gdLst/>
            <a:ahLst/>
            <a:cxnLst/>
            <a:rect l="l" t="t" r="r" b="b"/>
            <a:pathLst>
              <a:path w="172085" h="1819910">
                <a:moveTo>
                  <a:pt x="0" y="1819335"/>
                </a:moveTo>
                <a:lnTo>
                  <a:pt x="171593" y="1819335"/>
                </a:lnTo>
                <a:lnTo>
                  <a:pt x="171593" y="0"/>
                </a:lnTo>
                <a:lnTo>
                  <a:pt x="0" y="0"/>
                </a:lnTo>
                <a:lnTo>
                  <a:pt x="0" y="1819335"/>
                </a:lnTo>
                <a:close/>
              </a:path>
            </a:pathLst>
          </a:custGeom>
          <a:solidFill>
            <a:srgbClr val="BBDE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3310054" y="3576704"/>
            <a:ext cx="172085" cy="1819910"/>
          </a:xfrm>
          <a:custGeom>
            <a:avLst/>
            <a:gdLst/>
            <a:ahLst/>
            <a:cxnLst/>
            <a:rect l="l" t="t" r="r" b="b"/>
            <a:pathLst>
              <a:path w="172085" h="1819910">
                <a:moveTo>
                  <a:pt x="0" y="1819335"/>
                </a:moveTo>
                <a:lnTo>
                  <a:pt x="171593" y="1819335"/>
                </a:lnTo>
                <a:lnTo>
                  <a:pt x="171593" y="0"/>
                </a:lnTo>
                <a:lnTo>
                  <a:pt x="0" y="0"/>
                </a:lnTo>
                <a:lnTo>
                  <a:pt x="0" y="1819335"/>
                </a:lnTo>
                <a:close/>
              </a:path>
            </a:pathLst>
          </a:custGeom>
          <a:ln w="9515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4091202" y="3871845"/>
            <a:ext cx="161925" cy="1524635"/>
          </a:xfrm>
          <a:custGeom>
            <a:avLst/>
            <a:gdLst/>
            <a:ahLst/>
            <a:cxnLst/>
            <a:rect l="l" t="t" r="r" b="b"/>
            <a:pathLst>
              <a:path w="161925" h="1524635">
                <a:moveTo>
                  <a:pt x="0" y="1524198"/>
                </a:moveTo>
                <a:lnTo>
                  <a:pt x="161761" y="1524198"/>
                </a:lnTo>
                <a:lnTo>
                  <a:pt x="161761" y="0"/>
                </a:lnTo>
                <a:lnTo>
                  <a:pt x="0" y="0"/>
                </a:lnTo>
                <a:lnTo>
                  <a:pt x="0" y="1524198"/>
                </a:lnTo>
                <a:close/>
              </a:path>
            </a:pathLst>
          </a:custGeom>
          <a:solidFill>
            <a:srgbClr val="BBDE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4091202" y="3871845"/>
            <a:ext cx="161925" cy="1524635"/>
          </a:xfrm>
          <a:custGeom>
            <a:avLst/>
            <a:gdLst/>
            <a:ahLst/>
            <a:cxnLst/>
            <a:rect l="l" t="t" r="r" b="b"/>
            <a:pathLst>
              <a:path w="161925" h="1524635">
                <a:moveTo>
                  <a:pt x="0" y="1524198"/>
                </a:moveTo>
                <a:lnTo>
                  <a:pt x="161761" y="1524198"/>
                </a:lnTo>
                <a:lnTo>
                  <a:pt x="161761" y="0"/>
                </a:lnTo>
                <a:lnTo>
                  <a:pt x="0" y="0"/>
                </a:lnTo>
                <a:lnTo>
                  <a:pt x="0" y="1524198"/>
                </a:lnTo>
                <a:close/>
              </a:path>
            </a:pathLst>
          </a:custGeom>
          <a:ln w="9515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4862580" y="3633705"/>
            <a:ext cx="172085" cy="1762760"/>
          </a:xfrm>
          <a:custGeom>
            <a:avLst/>
            <a:gdLst/>
            <a:ahLst/>
            <a:cxnLst/>
            <a:rect l="l" t="t" r="r" b="b"/>
            <a:pathLst>
              <a:path w="172085" h="1762760">
                <a:moveTo>
                  <a:pt x="0" y="1762335"/>
                </a:moveTo>
                <a:lnTo>
                  <a:pt x="171593" y="1762335"/>
                </a:lnTo>
                <a:lnTo>
                  <a:pt x="171593" y="0"/>
                </a:lnTo>
                <a:lnTo>
                  <a:pt x="0" y="0"/>
                </a:lnTo>
                <a:lnTo>
                  <a:pt x="0" y="1762335"/>
                </a:lnTo>
                <a:close/>
              </a:path>
            </a:pathLst>
          </a:custGeom>
          <a:solidFill>
            <a:srgbClr val="BBDE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4862580" y="3633705"/>
            <a:ext cx="172085" cy="1762760"/>
          </a:xfrm>
          <a:custGeom>
            <a:avLst/>
            <a:gdLst/>
            <a:ahLst/>
            <a:cxnLst/>
            <a:rect l="l" t="t" r="r" b="b"/>
            <a:pathLst>
              <a:path w="172085" h="1762760">
                <a:moveTo>
                  <a:pt x="0" y="1762335"/>
                </a:moveTo>
                <a:lnTo>
                  <a:pt x="171593" y="1762335"/>
                </a:lnTo>
                <a:lnTo>
                  <a:pt x="171593" y="0"/>
                </a:lnTo>
                <a:lnTo>
                  <a:pt x="0" y="0"/>
                </a:lnTo>
                <a:lnTo>
                  <a:pt x="0" y="1762335"/>
                </a:lnTo>
                <a:close/>
              </a:path>
            </a:pathLst>
          </a:custGeom>
          <a:ln w="9515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5643857" y="4243680"/>
            <a:ext cx="161925" cy="1152525"/>
          </a:xfrm>
          <a:custGeom>
            <a:avLst/>
            <a:gdLst/>
            <a:ahLst/>
            <a:cxnLst/>
            <a:rect l="l" t="t" r="r" b="b"/>
            <a:pathLst>
              <a:path w="161925" h="1152525">
                <a:moveTo>
                  <a:pt x="0" y="1152364"/>
                </a:moveTo>
                <a:lnTo>
                  <a:pt x="161761" y="1152364"/>
                </a:lnTo>
                <a:lnTo>
                  <a:pt x="161761" y="0"/>
                </a:lnTo>
                <a:lnTo>
                  <a:pt x="0" y="0"/>
                </a:lnTo>
                <a:lnTo>
                  <a:pt x="0" y="1152364"/>
                </a:lnTo>
                <a:close/>
              </a:path>
            </a:pathLst>
          </a:custGeom>
          <a:solidFill>
            <a:srgbClr val="BBDE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5643857" y="4243680"/>
            <a:ext cx="161925" cy="1152525"/>
          </a:xfrm>
          <a:custGeom>
            <a:avLst/>
            <a:gdLst/>
            <a:ahLst/>
            <a:cxnLst/>
            <a:rect l="l" t="t" r="r" b="b"/>
            <a:pathLst>
              <a:path w="161925" h="1152525">
                <a:moveTo>
                  <a:pt x="0" y="1152364"/>
                </a:moveTo>
                <a:lnTo>
                  <a:pt x="161761" y="1152364"/>
                </a:lnTo>
                <a:lnTo>
                  <a:pt x="161761" y="0"/>
                </a:lnTo>
                <a:lnTo>
                  <a:pt x="0" y="0"/>
                </a:lnTo>
                <a:lnTo>
                  <a:pt x="0" y="1152364"/>
                </a:lnTo>
                <a:close/>
              </a:path>
            </a:pathLst>
          </a:custGeom>
          <a:ln w="9515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6415487" y="4548317"/>
            <a:ext cx="171450" cy="847725"/>
          </a:xfrm>
          <a:custGeom>
            <a:avLst/>
            <a:gdLst/>
            <a:ahLst/>
            <a:cxnLst/>
            <a:rect l="l" t="t" r="r" b="b"/>
            <a:pathLst>
              <a:path w="171450" h="847725">
                <a:moveTo>
                  <a:pt x="0" y="847727"/>
                </a:moveTo>
                <a:lnTo>
                  <a:pt x="171276" y="847727"/>
                </a:lnTo>
                <a:lnTo>
                  <a:pt x="171276" y="0"/>
                </a:lnTo>
                <a:lnTo>
                  <a:pt x="0" y="0"/>
                </a:lnTo>
                <a:lnTo>
                  <a:pt x="0" y="847727"/>
                </a:lnTo>
                <a:close/>
              </a:path>
            </a:pathLst>
          </a:custGeom>
          <a:solidFill>
            <a:srgbClr val="BBDE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6415487" y="4548317"/>
            <a:ext cx="171450" cy="847725"/>
          </a:xfrm>
          <a:custGeom>
            <a:avLst/>
            <a:gdLst/>
            <a:ahLst/>
            <a:cxnLst/>
            <a:rect l="l" t="t" r="r" b="b"/>
            <a:pathLst>
              <a:path w="171450" h="847725">
                <a:moveTo>
                  <a:pt x="0" y="847727"/>
                </a:moveTo>
                <a:lnTo>
                  <a:pt x="171276" y="847727"/>
                </a:lnTo>
                <a:lnTo>
                  <a:pt x="171276" y="0"/>
                </a:lnTo>
                <a:lnTo>
                  <a:pt x="0" y="0"/>
                </a:lnTo>
                <a:lnTo>
                  <a:pt x="0" y="847727"/>
                </a:lnTo>
                <a:close/>
              </a:path>
            </a:pathLst>
          </a:custGeom>
          <a:ln w="9514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7186865" y="4605634"/>
            <a:ext cx="172085" cy="790575"/>
          </a:xfrm>
          <a:custGeom>
            <a:avLst/>
            <a:gdLst/>
            <a:ahLst/>
            <a:cxnLst/>
            <a:rect l="l" t="t" r="r" b="b"/>
            <a:pathLst>
              <a:path w="172084" h="790575">
                <a:moveTo>
                  <a:pt x="0" y="790409"/>
                </a:moveTo>
                <a:lnTo>
                  <a:pt x="171593" y="790409"/>
                </a:lnTo>
                <a:lnTo>
                  <a:pt x="171593" y="0"/>
                </a:lnTo>
                <a:lnTo>
                  <a:pt x="0" y="0"/>
                </a:lnTo>
                <a:lnTo>
                  <a:pt x="0" y="790409"/>
                </a:lnTo>
                <a:close/>
              </a:path>
            </a:pathLst>
          </a:custGeom>
          <a:solidFill>
            <a:srgbClr val="BBDE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7186865" y="4605634"/>
            <a:ext cx="172085" cy="790575"/>
          </a:xfrm>
          <a:custGeom>
            <a:avLst/>
            <a:gdLst/>
            <a:ahLst/>
            <a:cxnLst/>
            <a:rect l="l" t="t" r="r" b="b"/>
            <a:pathLst>
              <a:path w="172084" h="790575">
                <a:moveTo>
                  <a:pt x="0" y="790409"/>
                </a:moveTo>
                <a:lnTo>
                  <a:pt x="171593" y="790409"/>
                </a:lnTo>
                <a:lnTo>
                  <a:pt x="171593" y="0"/>
                </a:lnTo>
                <a:lnTo>
                  <a:pt x="0" y="0"/>
                </a:lnTo>
                <a:lnTo>
                  <a:pt x="0" y="790409"/>
                </a:lnTo>
                <a:close/>
              </a:path>
            </a:pathLst>
          </a:custGeom>
          <a:ln w="9514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7968140" y="4548317"/>
            <a:ext cx="161925" cy="847725"/>
          </a:xfrm>
          <a:custGeom>
            <a:avLst/>
            <a:gdLst/>
            <a:ahLst/>
            <a:cxnLst/>
            <a:rect l="l" t="t" r="r" b="b"/>
            <a:pathLst>
              <a:path w="161925" h="847725">
                <a:moveTo>
                  <a:pt x="0" y="847727"/>
                </a:moveTo>
                <a:lnTo>
                  <a:pt x="161761" y="847727"/>
                </a:lnTo>
                <a:lnTo>
                  <a:pt x="161761" y="0"/>
                </a:lnTo>
                <a:lnTo>
                  <a:pt x="0" y="0"/>
                </a:lnTo>
                <a:lnTo>
                  <a:pt x="0" y="847727"/>
                </a:lnTo>
                <a:close/>
              </a:path>
            </a:pathLst>
          </a:custGeom>
          <a:solidFill>
            <a:srgbClr val="BBDE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7968140" y="4548317"/>
            <a:ext cx="161925" cy="847725"/>
          </a:xfrm>
          <a:custGeom>
            <a:avLst/>
            <a:gdLst/>
            <a:ahLst/>
            <a:cxnLst/>
            <a:rect l="l" t="t" r="r" b="b"/>
            <a:pathLst>
              <a:path w="161925" h="847725">
                <a:moveTo>
                  <a:pt x="0" y="847727"/>
                </a:moveTo>
                <a:lnTo>
                  <a:pt x="161761" y="847727"/>
                </a:lnTo>
                <a:lnTo>
                  <a:pt x="161761" y="0"/>
                </a:lnTo>
                <a:lnTo>
                  <a:pt x="0" y="0"/>
                </a:lnTo>
                <a:lnTo>
                  <a:pt x="0" y="847727"/>
                </a:lnTo>
                <a:close/>
              </a:path>
            </a:pathLst>
          </a:custGeom>
          <a:ln w="9514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8739519" y="5272225"/>
            <a:ext cx="172085" cy="123825"/>
          </a:xfrm>
          <a:custGeom>
            <a:avLst/>
            <a:gdLst/>
            <a:ahLst/>
            <a:cxnLst/>
            <a:rect l="l" t="t" r="r" b="b"/>
            <a:pathLst>
              <a:path w="172084" h="123825">
                <a:moveTo>
                  <a:pt x="0" y="123818"/>
                </a:moveTo>
                <a:lnTo>
                  <a:pt x="171593" y="123818"/>
                </a:lnTo>
                <a:lnTo>
                  <a:pt x="171593" y="0"/>
                </a:lnTo>
                <a:lnTo>
                  <a:pt x="0" y="0"/>
                </a:lnTo>
                <a:lnTo>
                  <a:pt x="0" y="123818"/>
                </a:lnTo>
                <a:close/>
              </a:path>
            </a:pathLst>
          </a:custGeom>
          <a:solidFill>
            <a:srgbClr val="BBDE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8739519" y="5272225"/>
            <a:ext cx="172085" cy="123825"/>
          </a:xfrm>
          <a:custGeom>
            <a:avLst/>
            <a:gdLst/>
            <a:ahLst/>
            <a:cxnLst/>
            <a:rect l="l" t="t" r="r" b="b"/>
            <a:pathLst>
              <a:path w="172084" h="123825">
                <a:moveTo>
                  <a:pt x="0" y="123818"/>
                </a:moveTo>
                <a:lnTo>
                  <a:pt x="171593" y="123818"/>
                </a:lnTo>
                <a:lnTo>
                  <a:pt x="171593" y="0"/>
                </a:lnTo>
                <a:lnTo>
                  <a:pt x="0" y="0"/>
                </a:lnTo>
                <a:lnTo>
                  <a:pt x="0" y="123818"/>
                </a:lnTo>
                <a:close/>
              </a:path>
            </a:pathLst>
          </a:custGeom>
          <a:ln w="9505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1157301" y="3147936"/>
            <a:ext cx="162560" cy="2248535"/>
          </a:xfrm>
          <a:custGeom>
            <a:avLst/>
            <a:gdLst/>
            <a:ahLst/>
            <a:cxnLst/>
            <a:rect l="l" t="t" r="r" b="b"/>
            <a:pathLst>
              <a:path w="162559" h="2248535">
                <a:moveTo>
                  <a:pt x="0" y="2248107"/>
                </a:moveTo>
                <a:lnTo>
                  <a:pt x="162078" y="2248107"/>
                </a:lnTo>
                <a:lnTo>
                  <a:pt x="162078" y="0"/>
                </a:lnTo>
                <a:lnTo>
                  <a:pt x="0" y="0"/>
                </a:lnTo>
                <a:lnTo>
                  <a:pt x="0" y="2248107"/>
                </a:lnTo>
                <a:close/>
              </a:path>
            </a:pathLst>
          </a:custGeom>
          <a:solidFill>
            <a:srgbClr val="79A1B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1157301" y="3147936"/>
            <a:ext cx="162560" cy="2248535"/>
          </a:xfrm>
          <a:custGeom>
            <a:avLst/>
            <a:gdLst/>
            <a:ahLst/>
            <a:cxnLst/>
            <a:rect l="l" t="t" r="r" b="b"/>
            <a:pathLst>
              <a:path w="162559" h="2248535">
                <a:moveTo>
                  <a:pt x="0" y="2248107"/>
                </a:moveTo>
                <a:lnTo>
                  <a:pt x="162078" y="2248107"/>
                </a:lnTo>
                <a:lnTo>
                  <a:pt x="162078" y="0"/>
                </a:lnTo>
                <a:lnTo>
                  <a:pt x="0" y="0"/>
                </a:lnTo>
                <a:lnTo>
                  <a:pt x="0" y="2248107"/>
                </a:lnTo>
                <a:close/>
              </a:path>
            </a:pathLst>
          </a:custGeom>
          <a:ln w="9515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1929058" y="2786042"/>
            <a:ext cx="171450" cy="2610485"/>
          </a:xfrm>
          <a:custGeom>
            <a:avLst/>
            <a:gdLst/>
            <a:ahLst/>
            <a:cxnLst/>
            <a:rect l="l" t="t" r="r" b="b"/>
            <a:pathLst>
              <a:path w="171450" h="2610485">
                <a:moveTo>
                  <a:pt x="0" y="2609998"/>
                </a:moveTo>
                <a:lnTo>
                  <a:pt x="171276" y="2609998"/>
                </a:lnTo>
                <a:lnTo>
                  <a:pt x="171276" y="0"/>
                </a:lnTo>
                <a:lnTo>
                  <a:pt x="0" y="0"/>
                </a:lnTo>
                <a:lnTo>
                  <a:pt x="0" y="2609998"/>
                </a:lnTo>
                <a:close/>
              </a:path>
            </a:pathLst>
          </a:custGeom>
          <a:solidFill>
            <a:srgbClr val="79A1B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1929058" y="2786042"/>
            <a:ext cx="171450" cy="2610485"/>
          </a:xfrm>
          <a:custGeom>
            <a:avLst/>
            <a:gdLst/>
            <a:ahLst/>
            <a:cxnLst/>
            <a:rect l="l" t="t" r="r" b="b"/>
            <a:pathLst>
              <a:path w="171450" h="2610485">
                <a:moveTo>
                  <a:pt x="0" y="2609998"/>
                </a:moveTo>
                <a:lnTo>
                  <a:pt x="171276" y="2609998"/>
                </a:lnTo>
                <a:lnTo>
                  <a:pt x="171276" y="0"/>
                </a:lnTo>
                <a:lnTo>
                  <a:pt x="0" y="0"/>
                </a:lnTo>
                <a:lnTo>
                  <a:pt x="0" y="2609998"/>
                </a:lnTo>
                <a:close/>
              </a:path>
            </a:pathLst>
          </a:custGeom>
          <a:ln w="9515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2709954" y="3452949"/>
            <a:ext cx="162560" cy="1943100"/>
          </a:xfrm>
          <a:custGeom>
            <a:avLst/>
            <a:gdLst/>
            <a:ahLst/>
            <a:cxnLst/>
            <a:rect l="l" t="t" r="r" b="b"/>
            <a:pathLst>
              <a:path w="162560" h="1943100">
                <a:moveTo>
                  <a:pt x="0" y="1943090"/>
                </a:moveTo>
                <a:lnTo>
                  <a:pt x="162078" y="1943090"/>
                </a:lnTo>
                <a:lnTo>
                  <a:pt x="162078" y="0"/>
                </a:lnTo>
                <a:lnTo>
                  <a:pt x="0" y="0"/>
                </a:lnTo>
                <a:lnTo>
                  <a:pt x="0" y="1943090"/>
                </a:lnTo>
                <a:close/>
              </a:path>
            </a:pathLst>
          </a:custGeom>
          <a:solidFill>
            <a:srgbClr val="79A1B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2709954" y="3452949"/>
            <a:ext cx="162560" cy="1943100"/>
          </a:xfrm>
          <a:custGeom>
            <a:avLst/>
            <a:gdLst/>
            <a:ahLst/>
            <a:cxnLst/>
            <a:rect l="l" t="t" r="r" b="b"/>
            <a:pathLst>
              <a:path w="162560" h="1943100">
                <a:moveTo>
                  <a:pt x="0" y="1943090"/>
                </a:moveTo>
                <a:lnTo>
                  <a:pt x="162078" y="1943090"/>
                </a:lnTo>
                <a:lnTo>
                  <a:pt x="162078" y="0"/>
                </a:lnTo>
                <a:lnTo>
                  <a:pt x="0" y="0"/>
                </a:lnTo>
                <a:lnTo>
                  <a:pt x="0" y="1943090"/>
                </a:lnTo>
                <a:close/>
              </a:path>
            </a:pathLst>
          </a:custGeom>
          <a:ln w="9515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3481586" y="3576704"/>
            <a:ext cx="161925" cy="1819910"/>
          </a:xfrm>
          <a:custGeom>
            <a:avLst/>
            <a:gdLst/>
            <a:ahLst/>
            <a:cxnLst/>
            <a:rect l="l" t="t" r="r" b="b"/>
            <a:pathLst>
              <a:path w="161925" h="1819910">
                <a:moveTo>
                  <a:pt x="0" y="1819335"/>
                </a:moveTo>
                <a:lnTo>
                  <a:pt x="161761" y="1819335"/>
                </a:lnTo>
                <a:lnTo>
                  <a:pt x="161761" y="0"/>
                </a:lnTo>
                <a:lnTo>
                  <a:pt x="0" y="0"/>
                </a:lnTo>
                <a:lnTo>
                  <a:pt x="0" y="1819335"/>
                </a:lnTo>
                <a:close/>
              </a:path>
            </a:pathLst>
          </a:custGeom>
          <a:solidFill>
            <a:srgbClr val="79A1B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3481586" y="3576704"/>
            <a:ext cx="161925" cy="1819910"/>
          </a:xfrm>
          <a:custGeom>
            <a:avLst/>
            <a:gdLst/>
            <a:ahLst/>
            <a:cxnLst/>
            <a:rect l="l" t="t" r="r" b="b"/>
            <a:pathLst>
              <a:path w="161925" h="1819910">
                <a:moveTo>
                  <a:pt x="0" y="1819335"/>
                </a:moveTo>
                <a:lnTo>
                  <a:pt x="161761" y="1819335"/>
                </a:lnTo>
                <a:lnTo>
                  <a:pt x="161761" y="0"/>
                </a:lnTo>
                <a:lnTo>
                  <a:pt x="0" y="0"/>
                </a:lnTo>
                <a:lnTo>
                  <a:pt x="0" y="1819335"/>
                </a:lnTo>
                <a:close/>
              </a:path>
            </a:pathLst>
          </a:custGeom>
          <a:ln w="9515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4252965" y="3691089"/>
            <a:ext cx="172085" cy="1704975"/>
          </a:xfrm>
          <a:custGeom>
            <a:avLst/>
            <a:gdLst/>
            <a:ahLst/>
            <a:cxnLst/>
            <a:rect l="l" t="t" r="r" b="b"/>
            <a:pathLst>
              <a:path w="172085" h="1704975">
                <a:moveTo>
                  <a:pt x="0" y="1704954"/>
                </a:moveTo>
                <a:lnTo>
                  <a:pt x="171593" y="1704954"/>
                </a:lnTo>
                <a:lnTo>
                  <a:pt x="171593" y="0"/>
                </a:lnTo>
                <a:lnTo>
                  <a:pt x="0" y="0"/>
                </a:lnTo>
                <a:lnTo>
                  <a:pt x="0" y="1704954"/>
                </a:lnTo>
                <a:close/>
              </a:path>
            </a:pathLst>
          </a:custGeom>
          <a:solidFill>
            <a:srgbClr val="79A1B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4252965" y="3691089"/>
            <a:ext cx="172085" cy="1704975"/>
          </a:xfrm>
          <a:custGeom>
            <a:avLst/>
            <a:gdLst/>
            <a:ahLst/>
            <a:cxnLst/>
            <a:rect l="l" t="t" r="r" b="b"/>
            <a:pathLst>
              <a:path w="172085" h="1704975">
                <a:moveTo>
                  <a:pt x="0" y="1704954"/>
                </a:moveTo>
                <a:lnTo>
                  <a:pt x="171593" y="1704954"/>
                </a:lnTo>
                <a:lnTo>
                  <a:pt x="171593" y="0"/>
                </a:lnTo>
                <a:lnTo>
                  <a:pt x="0" y="0"/>
                </a:lnTo>
                <a:lnTo>
                  <a:pt x="0" y="1704954"/>
                </a:lnTo>
                <a:close/>
              </a:path>
            </a:pathLst>
          </a:custGeom>
          <a:ln w="9515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5034110" y="4300680"/>
            <a:ext cx="161925" cy="1095375"/>
          </a:xfrm>
          <a:custGeom>
            <a:avLst/>
            <a:gdLst/>
            <a:ahLst/>
            <a:cxnLst/>
            <a:rect l="l" t="t" r="r" b="b"/>
            <a:pathLst>
              <a:path w="161925" h="1095375">
                <a:moveTo>
                  <a:pt x="0" y="1095363"/>
                </a:moveTo>
                <a:lnTo>
                  <a:pt x="161761" y="1095363"/>
                </a:lnTo>
                <a:lnTo>
                  <a:pt x="161761" y="0"/>
                </a:lnTo>
                <a:lnTo>
                  <a:pt x="0" y="0"/>
                </a:lnTo>
                <a:lnTo>
                  <a:pt x="0" y="1095363"/>
                </a:lnTo>
                <a:close/>
              </a:path>
            </a:pathLst>
          </a:custGeom>
          <a:solidFill>
            <a:srgbClr val="79A1B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5034110" y="4300680"/>
            <a:ext cx="161925" cy="1095375"/>
          </a:xfrm>
          <a:custGeom>
            <a:avLst/>
            <a:gdLst/>
            <a:ahLst/>
            <a:cxnLst/>
            <a:rect l="l" t="t" r="r" b="b"/>
            <a:pathLst>
              <a:path w="161925" h="1095375">
                <a:moveTo>
                  <a:pt x="0" y="1095363"/>
                </a:moveTo>
                <a:lnTo>
                  <a:pt x="161761" y="1095363"/>
                </a:lnTo>
                <a:lnTo>
                  <a:pt x="161761" y="0"/>
                </a:lnTo>
                <a:lnTo>
                  <a:pt x="0" y="0"/>
                </a:lnTo>
                <a:lnTo>
                  <a:pt x="0" y="1095363"/>
                </a:lnTo>
                <a:close/>
              </a:path>
            </a:pathLst>
          </a:custGeom>
          <a:ln w="9515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5805618" y="4176858"/>
            <a:ext cx="172085" cy="1219200"/>
          </a:xfrm>
          <a:custGeom>
            <a:avLst/>
            <a:gdLst/>
            <a:ahLst/>
            <a:cxnLst/>
            <a:rect l="l" t="t" r="r" b="b"/>
            <a:pathLst>
              <a:path w="172085" h="1219200">
                <a:moveTo>
                  <a:pt x="0" y="1219181"/>
                </a:moveTo>
                <a:lnTo>
                  <a:pt x="171593" y="1219181"/>
                </a:lnTo>
                <a:lnTo>
                  <a:pt x="171593" y="0"/>
                </a:lnTo>
                <a:lnTo>
                  <a:pt x="0" y="0"/>
                </a:lnTo>
                <a:lnTo>
                  <a:pt x="0" y="1219181"/>
                </a:lnTo>
                <a:close/>
              </a:path>
            </a:pathLst>
          </a:custGeom>
          <a:solidFill>
            <a:srgbClr val="79A1B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5805618" y="4176858"/>
            <a:ext cx="172085" cy="1219200"/>
          </a:xfrm>
          <a:custGeom>
            <a:avLst/>
            <a:gdLst/>
            <a:ahLst/>
            <a:cxnLst/>
            <a:rect l="l" t="t" r="r" b="b"/>
            <a:pathLst>
              <a:path w="172085" h="1219200">
                <a:moveTo>
                  <a:pt x="0" y="1219181"/>
                </a:moveTo>
                <a:lnTo>
                  <a:pt x="171593" y="1219181"/>
                </a:lnTo>
                <a:lnTo>
                  <a:pt x="171593" y="0"/>
                </a:lnTo>
                <a:lnTo>
                  <a:pt x="0" y="0"/>
                </a:lnTo>
                <a:lnTo>
                  <a:pt x="0" y="1219181"/>
                </a:lnTo>
                <a:close/>
              </a:path>
            </a:pathLst>
          </a:custGeom>
          <a:ln w="9515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6586765" y="4853270"/>
            <a:ext cx="162560" cy="542925"/>
          </a:xfrm>
          <a:custGeom>
            <a:avLst/>
            <a:gdLst/>
            <a:ahLst/>
            <a:cxnLst/>
            <a:rect l="l" t="t" r="r" b="b"/>
            <a:pathLst>
              <a:path w="162559" h="542925">
                <a:moveTo>
                  <a:pt x="0" y="542773"/>
                </a:moveTo>
                <a:lnTo>
                  <a:pt x="162078" y="542773"/>
                </a:lnTo>
                <a:lnTo>
                  <a:pt x="162078" y="0"/>
                </a:lnTo>
                <a:lnTo>
                  <a:pt x="0" y="0"/>
                </a:lnTo>
                <a:lnTo>
                  <a:pt x="0" y="542773"/>
                </a:lnTo>
                <a:close/>
              </a:path>
            </a:pathLst>
          </a:custGeom>
          <a:solidFill>
            <a:srgbClr val="79A1B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6586765" y="4853270"/>
            <a:ext cx="162560" cy="542925"/>
          </a:xfrm>
          <a:custGeom>
            <a:avLst/>
            <a:gdLst/>
            <a:ahLst/>
            <a:cxnLst/>
            <a:rect l="l" t="t" r="r" b="b"/>
            <a:pathLst>
              <a:path w="162559" h="542925">
                <a:moveTo>
                  <a:pt x="0" y="542773"/>
                </a:moveTo>
                <a:lnTo>
                  <a:pt x="162078" y="542773"/>
                </a:lnTo>
                <a:lnTo>
                  <a:pt x="162078" y="0"/>
                </a:lnTo>
                <a:lnTo>
                  <a:pt x="0" y="0"/>
                </a:lnTo>
                <a:lnTo>
                  <a:pt x="0" y="542773"/>
                </a:lnTo>
                <a:close/>
              </a:path>
            </a:pathLst>
          </a:custGeom>
          <a:ln w="9514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7358525" y="4481812"/>
            <a:ext cx="161925" cy="914400"/>
          </a:xfrm>
          <a:custGeom>
            <a:avLst/>
            <a:gdLst/>
            <a:ahLst/>
            <a:cxnLst/>
            <a:rect l="l" t="t" r="r" b="b"/>
            <a:pathLst>
              <a:path w="161925" h="914400">
                <a:moveTo>
                  <a:pt x="0" y="914227"/>
                </a:moveTo>
                <a:lnTo>
                  <a:pt x="161761" y="914227"/>
                </a:lnTo>
                <a:lnTo>
                  <a:pt x="161761" y="0"/>
                </a:lnTo>
                <a:lnTo>
                  <a:pt x="0" y="0"/>
                </a:lnTo>
                <a:lnTo>
                  <a:pt x="0" y="914227"/>
                </a:lnTo>
                <a:close/>
              </a:path>
            </a:pathLst>
          </a:custGeom>
          <a:solidFill>
            <a:srgbClr val="79A1B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7358525" y="4481812"/>
            <a:ext cx="161925" cy="914400"/>
          </a:xfrm>
          <a:custGeom>
            <a:avLst/>
            <a:gdLst/>
            <a:ahLst/>
            <a:cxnLst/>
            <a:rect l="l" t="t" r="r" b="b"/>
            <a:pathLst>
              <a:path w="161925" h="914400">
                <a:moveTo>
                  <a:pt x="0" y="914227"/>
                </a:moveTo>
                <a:lnTo>
                  <a:pt x="161761" y="914227"/>
                </a:lnTo>
                <a:lnTo>
                  <a:pt x="161761" y="0"/>
                </a:lnTo>
                <a:lnTo>
                  <a:pt x="0" y="0"/>
                </a:lnTo>
                <a:lnTo>
                  <a:pt x="0" y="914227"/>
                </a:lnTo>
                <a:close/>
              </a:path>
            </a:pathLst>
          </a:custGeom>
          <a:ln w="9514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8129903" y="4729448"/>
            <a:ext cx="172085" cy="666750"/>
          </a:xfrm>
          <a:custGeom>
            <a:avLst/>
            <a:gdLst/>
            <a:ahLst/>
            <a:cxnLst/>
            <a:rect l="l" t="t" r="r" b="b"/>
            <a:pathLst>
              <a:path w="172084" h="666750">
                <a:moveTo>
                  <a:pt x="0" y="666591"/>
                </a:moveTo>
                <a:lnTo>
                  <a:pt x="171593" y="666591"/>
                </a:lnTo>
                <a:lnTo>
                  <a:pt x="171593" y="0"/>
                </a:lnTo>
                <a:lnTo>
                  <a:pt x="0" y="0"/>
                </a:lnTo>
                <a:lnTo>
                  <a:pt x="0" y="666591"/>
                </a:lnTo>
                <a:close/>
              </a:path>
            </a:pathLst>
          </a:custGeom>
          <a:solidFill>
            <a:srgbClr val="79A1B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8129903" y="4729448"/>
            <a:ext cx="172085" cy="666750"/>
          </a:xfrm>
          <a:custGeom>
            <a:avLst/>
            <a:gdLst/>
            <a:ahLst/>
            <a:cxnLst/>
            <a:rect l="l" t="t" r="r" b="b"/>
            <a:pathLst>
              <a:path w="172084" h="666750">
                <a:moveTo>
                  <a:pt x="0" y="666591"/>
                </a:moveTo>
                <a:lnTo>
                  <a:pt x="171593" y="666591"/>
                </a:lnTo>
                <a:lnTo>
                  <a:pt x="171593" y="0"/>
                </a:lnTo>
                <a:lnTo>
                  <a:pt x="0" y="0"/>
                </a:lnTo>
                <a:lnTo>
                  <a:pt x="0" y="666591"/>
                </a:lnTo>
                <a:close/>
              </a:path>
            </a:pathLst>
          </a:custGeom>
          <a:ln w="9514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8911051" y="5148403"/>
            <a:ext cx="161925" cy="247650"/>
          </a:xfrm>
          <a:custGeom>
            <a:avLst/>
            <a:gdLst/>
            <a:ahLst/>
            <a:cxnLst/>
            <a:rect l="l" t="t" r="r" b="b"/>
            <a:pathLst>
              <a:path w="161925" h="247650">
                <a:moveTo>
                  <a:pt x="0" y="247636"/>
                </a:moveTo>
                <a:lnTo>
                  <a:pt x="161761" y="247636"/>
                </a:lnTo>
                <a:lnTo>
                  <a:pt x="161761" y="0"/>
                </a:lnTo>
                <a:lnTo>
                  <a:pt x="0" y="0"/>
                </a:lnTo>
                <a:lnTo>
                  <a:pt x="0" y="247636"/>
                </a:lnTo>
                <a:close/>
              </a:path>
            </a:pathLst>
          </a:custGeom>
          <a:solidFill>
            <a:srgbClr val="79A1B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8911051" y="5148403"/>
            <a:ext cx="161925" cy="247650"/>
          </a:xfrm>
          <a:custGeom>
            <a:avLst/>
            <a:gdLst/>
            <a:ahLst/>
            <a:cxnLst/>
            <a:rect l="l" t="t" r="r" b="b"/>
            <a:pathLst>
              <a:path w="161925" h="247650">
                <a:moveTo>
                  <a:pt x="0" y="247636"/>
                </a:moveTo>
                <a:lnTo>
                  <a:pt x="161761" y="247636"/>
                </a:lnTo>
                <a:lnTo>
                  <a:pt x="161761" y="0"/>
                </a:lnTo>
                <a:lnTo>
                  <a:pt x="0" y="0"/>
                </a:lnTo>
                <a:lnTo>
                  <a:pt x="0" y="247636"/>
                </a:lnTo>
                <a:close/>
              </a:path>
            </a:pathLst>
          </a:custGeom>
          <a:ln w="9510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604773" y="2357586"/>
            <a:ext cx="0" cy="3028950"/>
          </a:xfrm>
          <a:custGeom>
            <a:avLst/>
            <a:gdLst/>
            <a:ahLst/>
            <a:cxnLst/>
            <a:rect l="l" t="t" r="r" b="b"/>
            <a:pathLst>
              <a:path h="3028950">
                <a:moveTo>
                  <a:pt x="0" y="0"/>
                </a:moveTo>
                <a:lnTo>
                  <a:pt x="0" y="3028954"/>
                </a:lnTo>
              </a:path>
            </a:pathLst>
          </a:custGeom>
          <a:ln w="9515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566712" y="5396040"/>
            <a:ext cx="28575" cy="0"/>
          </a:xfrm>
          <a:custGeom>
            <a:avLst/>
            <a:gdLst/>
            <a:ahLst/>
            <a:cxnLst/>
            <a:rect l="l" t="t" r="r" b="b"/>
            <a:pathLst>
              <a:path w="28575">
                <a:moveTo>
                  <a:pt x="0" y="0"/>
                </a:moveTo>
                <a:lnTo>
                  <a:pt x="28546" y="0"/>
                </a:lnTo>
              </a:path>
            </a:pathLst>
          </a:custGeom>
          <a:ln w="9500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566712" y="4786449"/>
            <a:ext cx="28575" cy="0"/>
          </a:xfrm>
          <a:custGeom>
            <a:avLst/>
            <a:gdLst/>
            <a:ahLst/>
            <a:cxnLst/>
            <a:rect l="l" t="t" r="r" b="b"/>
            <a:pathLst>
              <a:path w="28575">
                <a:moveTo>
                  <a:pt x="0" y="0"/>
                </a:moveTo>
                <a:lnTo>
                  <a:pt x="28546" y="0"/>
                </a:lnTo>
              </a:path>
            </a:pathLst>
          </a:custGeom>
          <a:ln w="9500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566712" y="4176921"/>
            <a:ext cx="28575" cy="0"/>
          </a:xfrm>
          <a:custGeom>
            <a:avLst/>
            <a:gdLst/>
            <a:ahLst/>
            <a:cxnLst/>
            <a:rect l="l" t="t" r="r" b="b"/>
            <a:pathLst>
              <a:path w="28575">
                <a:moveTo>
                  <a:pt x="0" y="0"/>
                </a:moveTo>
                <a:lnTo>
                  <a:pt x="28546" y="0"/>
                </a:lnTo>
              </a:path>
            </a:pathLst>
          </a:custGeom>
          <a:ln w="9500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566712" y="3576767"/>
            <a:ext cx="28575" cy="0"/>
          </a:xfrm>
          <a:custGeom>
            <a:avLst/>
            <a:gdLst/>
            <a:ahLst/>
            <a:cxnLst/>
            <a:rect l="l" t="t" r="r" b="b"/>
            <a:pathLst>
              <a:path w="28575">
                <a:moveTo>
                  <a:pt x="0" y="0"/>
                </a:moveTo>
                <a:lnTo>
                  <a:pt x="28546" y="0"/>
                </a:lnTo>
              </a:path>
            </a:pathLst>
          </a:custGeom>
          <a:ln w="9500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566712" y="2967240"/>
            <a:ext cx="28575" cy="0"/>
          </a:xfrm>
          <a:custGeom>
            <a:avLst/>
            <a:gdLst/>
            <a:ahLst/>
            <a:cxnLst/>
            <a:rect l="l" t="t" r="r" b="b"/>
            <a:pathLst>
              <a:path w="28575">
                <a:moveTo>
                  <a:pt x="0" y="0"/>
                </a:moveTo>
                <a:lnTo>
                  <a:pt x="28546" y="0"/>
                </a:lnTo>
              </a:path>
            </a:pathLst>
          </a:custGeom>
          <a:ln w="9500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566712" y="2357586"/>
            <a:ext cx="28575" cy="0"/>
          </a:xfrm>
          <a:custGeom>
            <a:avLst/>
            <a:gdLst/>
            <a:ahLst/>
            <a:cxnLst/>
            <a:rect l="l" t="t" r="r" b="b"/>
            <a:pathLst>
              <a:path w="28575">
                <a:moveTo>
                  <a:pt x="0" y="0"/>
                </a:moveTo>
                <a:lnTo>
                  <a:pt x="28546" y="0"/>
                </a:lnTo>
              </a:path>
            </a:pathLst>
          </a:custGeom>
          <a:ln w="9500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604775" y="5396040"/>
            <a:ext cx="8515985" cy="0"/>
          </a:xfrm>
          <a:custGeom>
            <a:avLst/>
            <a:gdLst/>
            <a:ahLst/>
            <a:cxnLst/>
            <a:rect l="l" t="t" r="r" b="b"/>
            <a:pathLst>
              <a:path w="8515985">
                <a:moveTo>
                  <a:pt x="0" y="0"/>
                </a:moveTo>
                <a:lnTo>
                  <a:pt x="8515994" y="0"/>
                </a:lnTo>
              </a:path>
            </a:pathLst>
          </a:custGeom>
          <a:ln w="9500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604773" y="5405544"/>
            <a:ext cx="0" cy="29209"/>
          </a:xfrm>
          <a:custGeom>
            <a:avLst/>
            <a:gdLst/>
            <a:ahLst/>
            <a:cxnLst/>
            <a:rect l="l" t="t" r="r" b="b"/>
            <a:pathLst>
              <a:path h="29210">
                <a:moveTo>
                  <a:pt x="0" y="28817"/>
                </a:moveTo>
                <a:lnTo>
                  <a:pt x="0" y="0"/>
                </a:lnTo>
              </a:path>
            </a:pathLst>
          </a:custGeom>
          <a:ln w="9515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1376469" y="5405544"/>
            <a:ext cx="0" cy="29209"/>
          </a:xfrm>
          <a:custGeom>
            <a:avLst/>
            <a:gdLst/>
            <a:ahLst/>
            <a:cxnLst/>
            <a:rect l="l" t="t" r="r" b="b"/>
            <a:pathLst>
              <a:path h="29210">
                <a:moveTo>
                  <a:pt x="0" y="28817"/>
                </a:moveTo>
                <a:lnTo>
                  <a:pt x="0" y="0"/>
                </a:lnTo>
              </a:path>
            </a:pathLst>
          </a:custGeom>
          <a:ln w="9515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2157427" y="5405544"/>
            <a:ext cx="0" cy="29209"/>
          </a:xfrm>
          <a:custGeom>
            <a:avLst/>
            <a:gdLst/>
            <a:ahLst/>
            <a:cxnLst/>
            <a:rect l="l" t="t" r="r" b="b"/>
            <a:pathLst>
              <a:path h="29210">
                <a:moveTo>
                  <a:pt x="0" y="28817"/>
                </a:moveTo>
                <a:lnTo>
                  <a:pt x="0" y="0"/>
                </a:lnTo>
              </a:path>
            </a:pathLst>
          </a:custGeom>
          <a:ln w="9515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2929059" y="5405544"/>
            <a:ext cx="0" cy="29209"/>
          </a:xfrm>
          <a:custGeom>
            <a:avLst/>
            <a:gdLst/>
            <a:ahLst/>
            <a:cxnLst/>
            <a:rect l="l" t="t" r="r" b="b"/>
            <a:pathLst>
              <a:path h="29210">
                <a:moveTo>
                  <a:pt x="0" y="28817"/>
                </a:moveTo>
                <a:lnTo>
                  <a:pt x="0" y="0"/>
                </a:lnTo>
              </a:path>
            </a:pathLst>
          </a:custGeom>
          <a:ln w="9515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3700818" y="5405544"/>
            <a:ext cx="0" cy="29209"/>
          </a:xfrm>
          <a:custGeom>
            <a:avLst/>
            <a:gdLst/>
            <a:ahLst/>
            <a:cxnLst/>
            <a:rect l="l" t="t" r="r" b="b"/>
            <a:pathLst>
              <a:path h="29210">
                <a:moveTo>
                  <a:pt x="0" y="28817"/>
                </a:moveTo>
                <a:lnTo>
                  <a:pt x="0" y="0"/>
                </a:lnTo>
              </a:path>
            </a:pathLst>
          </a:custGeom>
          <a:ln w="9515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4481712" y="5405544"/>
            <a:ext cx="0" cy="29209"/>
          </a:xfrm>
          <a:custGeom>
            <a:avLst/>
            <a:gdLst/>
            <a:ahLst/>
            <a:cxnLst/>
            <a:rect l="l" t="t" r="r" b="b"/>
            <a:pathLst>
              <a:path h="29210">
                <a:moveTo>
                  <a:pt x="0" y="28817"/>
                </a:moveTo>
                <a:lnTo>
                  <a:pt x="0" y="0"/>
                </a:lnTo>
              </a:path>
            </a:pathLst>
          </a:custGeom>
          <a:ln w="9515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5253344" y="5405544"/>
            <a:ext cx="0" cy="29209"/>
          </a:xfrm>
          <a:custGeom>
            <a:avLst/>
            <a:gdLst/>
            <a:ahLst/>
            <a:cxnLst/>
            <a:rect l="l" t="t" r="r" b="b"/>
            <a:pathLst>
              <a:path h="29210">
                <a:moveTo>
                  <a:pt x="0" y="28817"/>
                </a:moveTo>
                <a:lnTo>
                  <a:pt x="0" y="0"/>
                </a:lnTo>
              </a:path>
            </a:pathLst>
          </a:custGeom>
          <a:ln w="9515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6034239" y="5405544"/>
            <a:ext cx="0" cy="29209"/>
          </a:xfrm>
          <a:custGeom>
            <a:avLst/>
            <a:gdLst/>
            <a:ahLst/>
            <a:cxnLst/>
            <a:rect l="l" t="t" r="r" b="b"/>
            <a:pathLst>
              <a:path h="29210">
                <a:moveTo>
                  <a:pt x="0" y="28817"/>
                </a:moveTo>
                <a:lnTo>
                  <a:pt x="0" y="0"/>
                </a:lnTo>
              </a:path>
            </a:pathLst>
          </a:custGeom>
          <a:ln w="9515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6805871" y="5405544"/>
            <a:ext cx="0" cy="29209"/>
          </a:xfrm>
          <a:custGeom>
            <a:avLst/>
            <a:gdLst/>
            <a:ahLst/>
            <a:cxnLst/>
            <a:rect l="l" t="t" r="r" b="b"/>
            <a:pathLst>
              <a:path h="29210">
                <a:moveTo>
                  <a:pt x="0" y="28817"/>
                </a:moveTo>
                <a:lnTo>
                  <a:pt x="0" y="0"/>
                </a:lnTo>
              </a:path>
            </a:pathLst>
          </a:custGeom>
          <a:ln w="9515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7577378" y="5405544"/>
            <a:ext cx="0" cy="29209"/>
          </a:xfrm>
          <a:custGeom>
            <a:avLst/>
            <a:gdLst/>
            <a:ahLst/>
            <a:cxnLst/>
            <a:rect l="l" t="t" r="r" b="b"/>
            <a:pathLst>
              <a:path h="29210">
                <a:moveTo>
                  <a:pt x="0" y="28817"/>
                </a:moveTo>
                <a:lnTo>
                  <a:pt x="0" y="0"/>
                </a:lnTo>
              </a:path>
            </a:pathLst>
          </a:custGeom>
          <a:ln w="9515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8358524" y="5405544"/>
            <a:ext cx="0" cy="29209"/>
          </a:xfrm>
          <a:custGeom>
            <a:avLst/>
            <a:gdLst/>
            <a:ahLst/>
            <a:cxnLst/>
            <a:rect l="l" t="t" r="r" b="b"/>
            <a:pathLst>
              <a:path h="29210">
                <a:moveTo>
                  <a:pt x="0" y="28817"/>
                </a:moveTo>
                <a:lnTo>
                  <a:pt x="0" y="0"/>
                </a:lnTo>
              </a:path>
            </a:pathLst>
          </a:custGeom>
          <a:ln w="9515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9130283" y="5405544"/>
            <a:ext cx="0" cy="29209"/>
          </a:xfrm>
          <a:custGeom>
            <a:avLst/>
            <a:gdLst/>
            <a:ahLst/>
            <a:cxnLst/>
            <a:rect l="l" t="t" r="r" b="b"/>
            <a:pathLst>
              <a:path h="29210">
                <a:moveTo>
                  <a:pt x="0" y="28817"/>
                </a:moveTo>
                <a:lnTo>
                  <a:pt x="0" y="0"/>
                </a:lnTo>
              </a:path>
            </a:pathLst>
          </a:custGeom>
          <a:ln w="9515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object 112"/>
          <p:cNvSpPr txBox="1"/>
          <p:nvPr/>
        </p:nvSpPr>
        <p:spPr>
          <a:xfrm>
            <a:off x="653923" y="4041958"/>
            <a:ext cx="158750" cy="1461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spc="-10" dirty="0">
                <a:latin typeface="Arial"/>
                <a:cs typeface="Arial"/>
              </a:rPr>
              <a:t>42</a:t>
            </a:r>
            <a:endParaRPr sz="950">
              <a:latin typeface="Arial"/>
              <a:cs typeface="Arial"/>
            </a:endParaRPr>
          </a:p>
        </p:txBody>
      </p:sp>
      <p:sp>
        <p:nvSpPr>
          <p:cNvPr id="113" name="object 113"/>
          <p:cNvSpPr txBox="1"/>
          <p:nvPr/>
        </p:nvSpPr>
        <p:spPr>
          <a:xfrm>
            <a:off x="2206894" y="4194341"/>
            <a:ext cx="158750" cy="1461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spc="-10" dirty="0">
                <a:latin typeface="Arial"/>
                <a:cs typeface="Arial"/>
              </a:rPr>
              <a:t>37</a:t>
            </a:r>
            <a:endParaRPr sz="950">
              <a:latin typeface="Arial"/>
              <a:cs typeface="Arial"/>
            </a:endParaRPr>
          </a:p>
        </p:txBody>
      </p:sp>
      <p:sp>
        <p:nvSpPr>
          <p:cNvPr id="114" name="object 114"/>
          <p:cNvSpPr txBox="1"/>
          <p:nvPr/>
        </p:nvSpPr>
        <p:spPr>
          <a:xfrm>
            <a:off x="3749905" y="4584732"/>
            <a:ext cx="158750" cy="1461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spc="-10" dirty="0">
                <a:latin typeface="Arial"/>
                <a:cs typeface="Arial"/>
              </a:rPr>
              <a:t>24</a:t>
            </a:r>
            <a:endParaRPr sz="950">
              <a:latin typeface="Arial"/>
              <a:cs typeface="Arial"/>
            </a:endParaRPr>
          </a:p>
        </p:txBody>
      </p:sp>
      <p:sp>
        <p:nvSpPr>
          <p:cNvPr id="115" name="object 115"/>
          <p:cNvSpPr txBox="1"/>
          <p:nvPr/>
        </p:nvSpPr>
        <p:spPr>
          <a:xfrm>
            <a:off x="6083452" y="4861186"/>
            <a:ext cx="158750" cy="1461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spc="-10" dirty="0">
                <a:latin typeface="Arial"/>
                <a:cs typeface="Arial"/>
              </a:rPr>
              <a:t>15</a:t>
            </a:r>
            <a:endParaRPr sz="950">
              <a:latin typeface="Arial"/>
              <a:cs typeface="Arial"/>
            </a:endParaRPr>
          </a:p>
        </p:txBody>
      </p:sp>
      <p:sp>
        <p:nvSpPr>
          <p:cNvPr id="116" name="object 116"/>
          <p:cNvSpPr txBox="1"/>
          <p:nvPr/>
        </p:nvSpPr>
        <p:spPr>
          <a:xfrm>
            <a:off x="6855084" y="4985004"/>
            <a:ext cx="158750" cy="1461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spc="-10" dirty="0">
                <a:latin typeface="Arial"/>
                <a:cs typeface="Arial"/>
              </a:rPr>
              <a:t>11</a:t>
            </a:r>
            <a:endParaRPr sz="950">
              <a:latin typeface="Arial"/>
              <a:cs typeface="Arial"/>
            </a:endParaRPr>
          </a:p>
        </p:txBody>
      </p:sp>
      <p:sp>
        <p:nvSpPr>
          <p:cNvPr id="117" name="object 117"/>
          <p:cNvSpPr txBox="1"/>
          <p:nvPr/>
        </p:nvSpPr>
        <p:spPr>
          <a:xfrm>
            <a:off x="7664905" y="5070822"/>
            <a:ext cx="94616" cy="1461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spc="10" dirty="0">
                <a:latin typeface="Arial"/>
                <a:cs typeface="Arial"/>
              </a:rPr>
              <a:t>8</a:t>
            </a:r>
            <a:endParaRPr sz="950">
              <a:latin typeface="Arial"/>
              <a:cs typeface="Arial"/>
            </a:endParaRPr>
          </a:p>
        </p:txBody>
      </p:sp>
      <p:sp>
        <p:nvSpPr>
          <p:cNvPr id="118" name="object 118"/>
          <p:cNvSpPr txBox="1"/>
          <p:nvPr/>
        </p:nvSpPr>
        <p:spPr>
          <a:xfrm>
            <a:off x="1425619" y="4127840"/>
            <a:ext cx="330200" cy="1461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dirty="0">
                <a:latin typeface="Arial"/>
                <a:cs typeface="Arial"/>
              </a:rPr>
              <a:t>39</a:t>
            </a:r>
            <a:r>
              <a:rPr sz="950" spc="-70" dirty="0">
                <a:latin typeface="Arial"/>
                <a:cs typeface="Arial"/>
              </a:rPr>
              <a:t> </a:t>
            </a:r>
            <a:r>
              <a:rPr sz="950" spc="-10" dirty="0">
                <a:latin typeface="Arial"/>
                <a:cs typeface="Arial"/>
              </a:rPr>
              <a:t>39</a:t>
            </a:r>
            <a:endParaRPr sz="950">
              <a:latin typeface="Arial"/>
              <a:cs typeface="Arial"/>
            </a:endParaRPr>
          </a:p>
        </p:txBody>
      </p:sp>
      <p:sp>
        <p:nvSpPr>
          <p:cNvPr id="119" name="object 119"/>
          <p:cNvSpPr txBox="1"/>
          <p:nvPr/>
        </p:nvSpPr>
        <p:spPr>
          <a:xfrm>
            <a:off x="2978274" y="4499230"/>
            <a:ext cx="320675" cy="1461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dirty="0">
                <a:latin typeface="Arial"/>
                <a:cs typeface="Arial"/>
              </a:rPr>
              <a:t>27</a:t>
            </a:r>
            <a:r>
              <a:rPr sz="950" spc="-145" dirty="0">
                <a:latin typeface="Arial"/>
                <a:cs typeface="Arial"/>
              </a:rPr>
              <a:t> </a:t>
            </a:r>
            <a:r>
              <a:rPr sz="1425" spc="-15" baseline="-11695" dirty="0">
                <a:latin typeface="Arial"/>
                <a:cs typeface="Arial"/>
              </a:rPr>
              <a:t>26</a:t>
            </a:r>
            <a:endParaRPr sz="1425" baseline="-11695">
              <a:latin typeface="Arial"/>
              <a:cs typeface="Arial"/>
            </a:endParaRPr>
          </a:p>
        </p:txBody>
      </p:sp>
      <p:sp>
        <p:nvSpPr>
          <p:cNvPr id="120" name="object 120"/>
          <p:cNvSpPr txBox="1"/>
          <p:nvPr/>
        </p:nvSpPr>
        <p:spPr>
          <a:xfrm>
            <a:off x="4530798" y="4651550"/>
            <a:ext cx="321311" cy="1461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dirty="0">
                <a:latin typeface="Arial"/>
                <a:cs typeface="Arial"/>
              </a:rPr>
              <a:t>22</a:t>
            </a:r>
            <a:r>
              <a:rPr sz="950" spc="-140" dirty="0">
                <a:latin typeface="Arial"/>
                <a:cs typeface="Arial"/>
              </a:rPr>
              <a:t> </a:t>
            </a:r>
            <a:r>
              <a:rPr sz="950" spc="-10" dirty="0">
                <a:latin typeface="Arial"/>
                <a:cs typeface="Arial"/>
              </a:rPr>
              <a:t>22</a:t>
            </a:r>
            <a:endParaRPr sz="950">
              <a:latin typeface="Arial"/>
              <a:cs typeface="Arial"/>
            </a:endParaRPr>
          </a:p>
        </p:txBody>
      </p:sp>
      <p:sp>
        <p:nvSpPr>
          <p:cNvPr id="121" name="object 121"/>
          <p:cNvSpPr txBox="1"/>
          <p:nvPr/>
        </p:nvSpPr>
        <p:spPr>
          <a:xfrm>
            <a:off x="6245466" y="4803869"/>
            <a:ext cx="158750" cy="1461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spc="-10" dirty="0">
                <a:latin typeface="Arial"/>
                <a:cs typeface="Arial"/>
              </a:rPr>
              <a:t>17</a:t>
            </a:r>
            <a:endParaRPr sz="950">
              <a:latin typeface="Arial"/>
              <a:cs typeface="Arial"/>
            </a:endParaRPr>
          </a:p>
        </p:txBody>
      </p:sp>
      <p:sp>
        <p:nvSpPr>
          <p:cNvPr id="122" name="object 122"/>
          <p:cNvSpPr txBox="1"/>
          <p:nvPr/>
        </p:nvSpPr>
        <p:spPr>
          <a:xfrm>
            <a:off x="7798120" y="5013505"/>
            <a:ext cx="158750" cy="1461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spc="-10" dirty="0">
                <a:latin typeface="Arial"/>
                <a:cs typeface="Arial"/>
              </a:rPr>
              <a:t>10</a:t>
            </a:r>
            <a:endParaRPr sz="950">
              <a:latin typeface="Arial"/>
              <a:cs typeface="Arial"/>
            </a:endParaRPr>
          </a:p>
        </p:txBody>
      </p:sp>
      <p:sp>
        <p:nvSpPr>
          <p:cNvPr id="123" name="object 123"/>
          <p:cNvSpPr txBox="1"/>
          <p:nvPr/>
        </p:nvSpPr>
        <p:spPr>
          <a:xfrm>
            <a:off x="1758910" y="4308596"/>
            <a:ext cx="158750" cy="1461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spc="-10" dirty="0">
                <a:latin typeface="Arial"/>
                <a:cs typeface="Arial"/>
              </a:rPr>
              <a:t>33</a:t>
            </a:r>
            <a:endParaRPr sz="950">
              <a:latin typeface="Arial"/>
              <a:cs typeface="Arial"/>
            </a:endParaRPr>
          </a:p>
        </p:txBody>
      </p:sp>
      <p:sp>
        <p:nvSpPr>
          <p:cNvPr id="124" name="object 124"/>
          <p:cNvSpPr txBox="1"/>
          <p:nvPr/>
        </p:nvSpPr>
        <p:spPr>
          <a:xfrm>
            <a:off x="4864217" y="4432414"/>
            <a:ext cx="158750" cy="1461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spc="-10" dirty="0">
                <a:latin typeface="Arial"/>
                <a:cs typeface="Arial"/>
              </a:rPr>
              <a:t>29</a:t>
            </a:r>
            <a:endParaRPr sz="950">
              <a:latin typeface="Arial"/>
              <a:cs typeface="Arial"/>
            </a:endParaRPr>
          </a:p>
        </p:txBody>
      </p:sp>
      <p:sp>
        <p:nvSpPr>
          <p:cNvPr id="125" name="object 125"/>
          <p:cNvSpPr txBox="1"/>
          <p:nvPr/>
        </p:nvSpPr>
        <p:spPr>
          <a:xfrm>
            <a:off x="6416997" y="4889686"/>
            <a:ext cx="158750" cy="1461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spc="-10" dirty="0">
                <a:latin typeface="Arial"/>
                <a:cs typeface="Arial"/>
              </a:rPr>
              <a:t>14</a:t>
            </a:r>
            <a:endParaRPr sz="950">
              <a:latin typeface="Arial"/>
              <a:cs typeface="Arial"/>
            </a:endParaRPr>
          </a:p>
        </p:txBody>
      </p:sp>
      <p:sp>
        <p:nvSpPr>
          <p:cNvPr id="126" name="object 126"/>
          <p:cNvSpPr txBox="1"/>
          <p:nvPr/>
        </p:nvSpPr>
        <p:spPr>
          <a:xfrm>
            <a:off x="7960135" y="4889686"/>
            <a:ext cx="158750" cy="1461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spc="-10" dirty="0">
                <a:latin typeface="Arial"/>
                <a:cs typeface="Arial"/>
              </a:rPr>
              <a:t>14</a:t>
            </a:r>
            <a:endParaRPr sz="950">
              <a:latin typeface="Arial"/>
              <a:cs typeface="Arial"/>
            </a:endParaRPr>
          </a:p>
        </p:txBody>
      </p:sp>
      <p:sp>
        <p:nvSpPr>
          <p:cNvPr id="127" name="object 127"/>
          <p:cNvSpPr txBox="1"/>
          <p:nvPr/>
        </p:nvSpPr>
        <p:spPr>
          <a:xfrm>
            <a:off x="816002" y="4098960"/>
            <a:ext cx="492125" cy="1461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dirty="0">
                <a:latin typeface="Arial"/>
                <a:cs typeface="Arial"/>
              </a:rPr>
              <a:t>40 </a:t>
            </a:r>
            <a:r>
              <a:rPr sz="1425" baseline="-32163" dirty="0">
                <a:latin typeface="Arial"/>
                <a:cs typeface="Arial"/>
              </a:rPr>
              <a:t>38</a:t>
            </a:r>
            <a:r>
              <a:rPr sz="1425" spc="-179" baseline="-32163" dirty="0">
                <a:latin typeface="Arial"/>
                <a:cs typeface="Arial"/>
              </a:rPr>
              <a:t> </a:t>
            </a:r>
            <a:r>
              <a:rPr sz="1425" spc="-15" baseline="-43859" dirty="0">
                <a:latin typeface="Arial"/>
                <a:cs typeface="Arial"/>
              </a:rPr>
              <a:t>37</a:t>
            </a:r>
            <a:endParaRPr sz="1425" baseline="-43859">
              <a:latin typeface="Arial"/>
              <a:cs typeface="Arial"/>
            </a:endParaRPr>
          </a:p>
        </p:txBody>
      </p:sp>
      <p:sp>
        <p:nvSpPr>
          <p:cNvPr id="128" name="object 128"/>
          <p:cNvSpPr txBox="1"/>
          <p:nvPr/>
        </p:nvSpPr>
        <p:spPr>
          <a:xfrm>
            <a:off x="1930568" y="4013459"/>
            <a:ext cx="158750" cy="1461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spc="-10" dirty="0">
                <a:latin typeface="Arial"/>
                <a:cs typeface="Arial"/>
              </a:rPr>
              <a:t>43</a:t>
            </a:r>
            <a:endParaRPr sz="950">
              <a:latin typeface="Arial"/>
              <a:cs typeface="Arial"/>
            </a:endParaRPr>
          </a:p>
        </p:txBody>
      </p:sp>
      <p:sp>
        <p:nvSpPr>
          <p:cNvPr id="129" name="object 129"/>
          <p:cNvSpPr txBox="1"/>
          <p:nvPr/>
        </p:nvSpPr>
        <p:spPr>
          <a:xfrm>
            <a:off x="2368657" y="4346596"/>
            <a:ext cx="492125" cy="1461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dirty="0">
                <a:latin typeface="Arial"/>
                <a:cs typeface="Arial"/>
              </a:rPr>
              <a:t>32 </a:t>
            </a:r>
            <a:r>
              <a:rPr sz="1425" baseline="-26315" dirty="0">
                <a:latin typeface="Arial"/>
                <a:cs typeface="Arial"/>
              </a:rPr>
              <a:t>30</a:t>
            </a:r>
            <a:r>
              <a:rPr sz="1425" spc="-179" baseline="-26315" dirty="0">
                <a:latin typeface="Arial"/>
                <a:cs typeface="Arial"/>
              </a:rPr>
              <a:t> </a:t>
            </a:r>
            <a:r>
              <a:rPr sz="950" spc="-10" dirty="0">
                <a:latin typeface="Arial"/>
                <a:cs typeface="Arial"/>
              </a:rPr>
              <a:t>32</a:t>
            </a:r>
            <a:endParaRPr sz="950">
              <a:latin typeface="Arial"/>
              <a:cs typeface="Arial"/>
            </a:endParaRPr>
          </a:p>
        </p:txBody>
      </p:sp>
      <p:sp>
        <p:nvSpPr>
          <p:cNvPr id="130" name="object 130"/>
          <p:cNvSpPr txBox="1"/>
          <p:nvPr/>
        </p:nvSpPr>
        <p:spPr>
          <a:xfrm>
            <a:off x="3311566" y="4403913"/>
            <a:ext cx="320675" cy="1461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dirty="0">
                <a:latin typeface="Arial"/>
                <a:cs typeface="Arial"/>
              </a:rPr>
              <a:t>30</a:t>
            </a:r>
            <a:r>
              <a:rPr sz="950" spc="-145" dirty="0">
                <a:latin typeface="Arial"/>
                <a:cs typeface="Arial"/>
              </a:rPr>
              <a:t> </a:t>
            </a:r>
            <a:r>
              <a:rPr sz="950" spc="-10" dirty="0">
                <a:latin typeface="Arial"/>
                <a:cs typeface="Arial"/>
              </a:rPr>
              <a:t>30</a:t>
            </a:r>
            <a:endParaRPr sz="950">
              <a:latin typeface="Arial"/>
              <a:cs typeface="Arial"/>
            </a:endParaRPr>
          </a:p>
        </p:txBody>
      </p:sp>
      <p:sp>
        <p:nvSpPr>
          <p:cNvPr id="131" name="object 131"/>
          <p:cNvSpPr txBox="1"/>
          <p:nvPr/>
        </p:nvSpPr>
        <p:spPr>
          <a:xfrm>
            <a:off x="3921183" y="4460914"/>
            <a:ext cx="492125" cy="2308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5080" algn="r">
              <a:lnSpc>
                <a:spcPts val="944"/>
              </a:lnSpc>
            </a:pPr>
            <a:r>
              <a:rPr sz="950" spc="-10" dirty="0">
                <a:latin typeface="Arial"/>
                <a:cs typeface="Arial"/>
              </a:rPr>
              <a:t>28</a:t>
            </a:r>
            <a:endParaRPr sz="950">
              <a:latin typeface="Arial"/>
              <a:cs typeface="Arial"/>
            </a:endParaRPr>
          </a:p>
          <a:p>
            <a:pPr marL="12700">
              <a:lnSpc>
                <a:spcPts val="944"/>
              </a:lnSpc>
            </a:pPr>
            <a:r>
              <a:rPr sz="950" dirty="0">
                <a:latin typeface="Arial"/>
                <a:cs typeface="Arial"/>
              </a:rPr>
              <a:t>25</a:t>
            </a:r>
            <a:r>
              <a:rPr sz="950" spc="-140" dirty="0">
                <a:latin typeface="Arial"/>
                <a:cs typeface="Arial"/>
              </a:rPr>
              <a:t> </a:t>
            </a:r>
            <a:r>
              <a:rPr sz="950" spc="-10" dirty="0">
                <a:latin typeface="Arial"/>
                <a:cs typeface="Arial"/>
              </a:rPr>
              <a:t>25</a:t>
            </a:r>
            <a:endParaRPr sz="950">
              <a:latin typeface="Arial"/>
              <a:cs typeface="Arial"/>
            </a:endParaRPr>
          </a:p>
        </p:txBody>
      </p:sp>
      <p:sp>
        <p:nvSpPr>
          <p:cNvPr id="132" name="object 132"/>
          <p:cNvSpPr txBox="1"/>
          <p:nvPr/>
        </p:nvSpPr>
        <p:spPr>
          <a:xfrm>
            <a:off x="5026231" y="4765868"/>
            <a:ext cx="158750" cy="1461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spc="-10" dirty="0">
                <a:latin typeface="Arial"/>
                <a:cs typeface="Arial"/>
              </a:rPr>
              <a:t>18</a:t>
            </a:r>
            <a:endParaRPr sz="950">
              <a:latin typeface="Arial"/>
              <a:cs typeface="Arial"/>
            </a:endParaRPr>
          </a:p>
        </p:txBody>
      </p:sp>
      <p:sp>
        <p:nvSpPr>
          <p:cNvPr id="133" name="object 133"/>
          <p:cNvSpPr txBox="1"/>
          <p:nvPr/>
        </p:nvSpPr>
        <p:spPr>
          <a:xfrm>
            <a:off x="5302431" y="4708866"/>
            <a:ext cx="664210" cy="1461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25" baseline="-11695" dirty="0">
                <a:latin typeface="Arial"/>
                <a:cs typeface="Arial"/>
              </a:rPr>
              <a:t>19 </a:t>
            </a:r>
            <a:r>
              <a:rPr sz="950" dirty="0">
                <a:latin typeface="Arial"/>
                <a:cs typeface="Arial"/>
              </a:rPr>
              <a:t>20 </a:t>
            </a:r>
            <a:r>
              <a:rPr sz="1425" baseline="-11695" dirty="0">
                <a:latin typeface="Arial"/>
                <a:cs typeface="Arial"/>
              </a:rPr>
              <a:t>19</a:t>
            </a:r>
            <a:r>
              <a:rPr sz="1425" spc="-127" baseline="-11695" dirty="0">
                <a:latin typeface="Arial"/>
                <a:cs typeface="Arial"/>
              </a:rPr>
              <a:t> </a:t>
            </a:r>
            <a:r>
              <a:rPr sz="950" spc="-10" dirty="0">
                <a:latin typeface="Arial"/>
                <a:cs typeface="Arial"/>
              </a:rPr>
              <a:t>20</a:t>
            </a:r>
            <a:endParaRPr sz="950">
              <a:latin typeface="Arial"/>
              <a:cs typeface="Arial"/>
            </a:endParaRPr>
          </a:p>
        </p:txBody>
      </p:sp>
      <p:sp>
        <p:nvSpPr>
          <p:cNvPr id="134" name="object 134"/>
          <p:cNvSpPr txBox="1"/>
          <p:nvPr/>
        </p:nvSpPr>
        <p:spPr>
          <a:xfrm>
            <a:off x="6616820" y="5042004"/>
            <a:ext cx="94616" cy="1461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spc="10" dirty="0">
                <a:latin typeface="Arial"/>
                <a:cs typeface="Arial"/>
              </a:rPr>
              <a:t>9</a:t>
            </a:r>
            <a:endParaRPr sz="950">
              <a:latin typeface="Arial"/>
              <a:cs typeface="Arial"/>
            </a:endParaRPr>
          </a:p>
        </p:txBody>
      </p:sp>
      <p:sp>
        <p:nvSpPr>
          <p:cNvPr id="135" name="object 135"/>
          <p:cNvSpPr txBox="1"/>
          <p:nvPr/>
        </p:nvSpPr>
        <p:spPr>
          <a:xfrm>
            <a:off x="7017225" y="4918186"/>
            <a:ext cx="492125" cy="1461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dirty="0">
                <a:latin typeface="Arial"/>
                <a:cs typeface="Arial"/>
              </a:rPr>
              <a:t>13 13</a:t>
            </a:r>
            <a:r>
              <a:rPr sz="950" spc="-120" dirty="0">
                <a:latin typeface="Arial"/>
                <a:cs typeface="Arial"/>
              </a:rPr>
              <a:t> </a:t>
            </a:r>
            <a:r>
              <a:rPr sz="1425" spc="-15" baseline="26315" dirty="0">
                <a:latin typeface="Arial"/>
                <a:cs typeface="Arial"/>
              </a:rPr>
              <a:t>15</a:t>
            </a:r>
            <a:endParaRPr sz="1425" baseline="26315">
              <a:latin typeface="Arial"/>
              <a:cs typeface="Arial"/>
            </a:endParaRPr>
          </a:p>
        </p:txBody>
      </p:sp>
      <p:sp>
        <p:nvSpPr>
          <p:cNvPr id="136" name="object 136"/>
          <p:cNvSpPr txBox="1"/>
          <p:nvPr/>
        </p:nvSpPr>
        <p:spPr>
          <a:xfrm>
            <a:off x="8131411" y="4985004"/>
            <a:ext cx="158750" cy="1461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spc="-10" dirty="0">
                <a:latin typeface="Arial"/>
                <a:cs typeface="Arial"/>
              </a:rPr>
              <a:t>11</a:t>
            </a:r>
            <a:endParaRPr sz="950">
              <a:latin typeface="Arial"/>
              <a:cs typeface="Arial"/>
            </a:endParaRPr>
          </a:p>
        </p:txBody>
      </p:sp>
      <p:sp>
        <p:nvSpPr>
          <p:cNvPr id="137" name="object 137"/>
          <p:cNvSpPr txBox="1"/>
          <p:nvPr/>
        </p:nvSpPr>
        <p:spPr>
          <a:xfrm>
            <a:off x="8941105" y="5185140"/>
            <a:ext cx="94616" cy="1461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spc="10" dirty="0">
                <a:latin typeface="Arial"/>
                <a:cs typeface="Arial"/>
              </a:rPr>
              <a:t>4</a:t>
            </a:r>
            <a:endParaRPr sz="950">
              <a:latin typeface="Arial"/>
              <a:cs typeface="Arial"/>
            </a:endParaRPr>
          </a:p>
        </p:txBody>
      </p:sp>
      <p:sp>
        <p:nvSpPr>
          <p:cNvPr id="138" name="object 138"/>
          <p:cNvSpPr txBox="1"/>
          <p:nvPr/>
        </p:nvSpPr>
        <p:spPr>
          <a:xfrm>
            <a:off x="8436157" y="5223140"/>
            <a:ext cx="256540" cy="1461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spc="10" dirty="0">
                <a:latin typeface="Arial"/>
                <a:cs typeface="Arial"/>
              </a:rPr>
              <a:t>3 </a:t>
            </a:r>
            <a:r>
              <a:rPr sz="950" spc="100" dirty="0">
                <a:latin typeface="Arial"/>
                <a:cs typeface="Arial"/>
              </a:rPr>
              <a:t> </a:t>
            </a:r>
            <a:r>
              <a:rPr sz="950" spc="10" dirty="0">
                <a:latin typeface="Arial"/>
                <a:cs typeface="Arial"/>
              </a:rPr>
              <a:t>3</a:t>
            </a:r>
            <a:endParaRPr sz="950">
              <a:latin typeface="Arial"/>
              <a:cs typeface="Arial"/>
            </a:endParaRPr>
          </a:p>
        </p:txBody>
      </p:sp>
      <p:sp>
        <p:nvSpPr>
          <p:cNvPr id="139" name="object 139"/>
          <p:cNvSpPr txBox="1"/>
          <p:nvPr/>
        </p:nvSpPr>
        <p:spPr>
          <a:xfrm>
            <a:off x="8779090" y="5251640"/>
            <a:ext cx="94616" cy="1461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spc="10" dirty="0">
                <a:latin typeface="Arial"/>
                <a:cs typeface="Arial"/>
              </a:rPr>
              <a:t>2</a:t>
            </a:r>
            <a:endParaRPr sz="950">
              <a:latin typeface="Arial"/>
              <a:cs typeface="Arial"/>
            </a:endParaRPr>
          </a:p>
        </p:txBody>
      </p:sp>
      <p:sp>
        <p:nvSpPr>
          <p:cNvPr id="140" name="object 140"/>
          <p:cNvSpPr txBox="1"/>
          <p:nvPr/>
        </p:nvSpPr>
        <p:spPr>
          <a:xfrm>
            <a:off x="425555" y="5318458"/>
            <a:ext cx="94616" cy="1461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spc="10" dirty="0">
                <a:latin typeface="Arial"/>
                <a:cs typeface="Arial"/>
              </a:rPr>
              <a:t>0</a:t>
            </a:r>
            <a:endParaRPr sz="950">
              <a:latin typeface="Arial"/>
              <a:cs typeface="Arial"/>
            </a:endParaRPr>
          </a:p>
        </p:txBody>
      </p:sp>
      <p:sp>
        <p:nvSpPr>
          <p:cNvPr id="141" name="object 141"/>
          <p:cNvSpPr txBox="1"/>
          <p:nvPr/>
        </p:nvSpPr>
        <p:spPr>
          <a:xfrm>
            <a:off x="358630" y="4708867"/>
            <a:ext cx="158750" cy="1461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spc="-10" dirty="0">
                <a:latin typeface="Arial"/>
                <a:cs typeface="Arial"/>
              </a:rPr>
              <a:t>10</a:t>
            </a:r>
            <a:endParaRPr sz="950">
              <a:latin typeface="Arial"/>
              <a:cs typeface="Arial"/>
            </a:endParaRPr>
          </a:p>
        </p:txBody>
      </p:sp>
      <p:sp>
        <p:nvSpPr>
          <p:cNvPr id="142" name="object 142"/>
          <p:cNvSpPr txBox="1"/>
          <p:nvPr/>
        </p:nvSpPr>
        <p:spPr>
          <a:xfrm>
            <a:off x="358630" y="4098960"/>
            <a:ext cx="158750" cy="1461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spc="-10" dirty="0">
                <a:latin typeface="Arial"/>
                <a:cs typeface="Arial"/>
              </a:rPr>
              <a:t>20</a:t>
            </a:r>
            <a:endParaRPr sz="950">
              <a:latin typeface="Arial"/>
              <a:cs typeface="Arial"/>
            </a:endParaRPr>
          </a:p>
        </p:txBody>
      </p:sp>
      <p:sp>
        <p:nvSpPr>
          <p:cNvPr id="143" name="object 143"/>
          <p:cNvSpPr txBox="1"/>
          <p:nvPr/>
        </p:nvSpPr>
        <p:spPr>
          <a:xfrm>
            <a:off x="358630" y="2889278"/>
            <a:ext cx="158750" cy="1461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spc="-10" dirty="0">
                <a:latin typeface="Arial"/>
                <a:cs typeface="Arial"/>
              </a:rPr>
              <a:t>40</a:t>
            </a:r>
            <a:endParaRPr sz="950">
              <a:latin typeface="Arial"/>
              <a:cs typeface="Arial"/>
            </a:endParaRPr>
          </a:p>
        </p:txBody>
      </p:sp>
      <p:sp>
        <p:nvSpPr>
          <p:cNvPr id="144" name="object 144"/>
          <p:cNvSpPr txBox="1"/>
          <p:nvPr/>
        </p:nvSpPr>
        <p:spPr>
          <a:xfrm>
            <a:off x="358630" y="2279750"/>
            <a:ext cx="158750" cy="1461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spc="-10" dirty="0">
                <a:latin typeface="Arial"/>
                <a:cs typeface="Arial"/>
              </a:rPr>
              <a:t>50</a:t>
            </a:r>
            <a:endParaRPr sz="950">
              <a:latin typeface="Arial"/>
              <a:cs typeface="Arial"/>
            </a:endParaRPr>
          </a:p>
        </p:txBody>
      </p:sp>
      <p:graphicFrame>
        <p:nvGraphicFramePr>
          <p:cNvPr id="154" name="object 154"/>
          <p:cNvGraphicFramePr>
            <a:graphicFrameLocks noGrp="1"/>
          </p:cNvGraphicFramePr>
          <p:nvPr/>
        </p:nvGraphicFramePr>
        <p:xfrm>
          <a:off x="705637" y="5487998"/>
          <a:ext cx="8272250" cy="84274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5337"/>
                <a:gridCol w="803023"/>
                <a:gridCol w="703595"/>
                <a:gridCol w="827239"/>
                <a:gridCol w="806007"/>
                <a:gridCol w="706871"/>
                <a:gridCol w="837250"/>
                <a:gridCol w="749986"/>
                <a:gridCol w="815323"/>
                <a:gridCol w="747275"/>
                <a:gridCol w="620344"/>
              </a:tblGrid>
              <a:tr h="182267">
                <a:tc>
                  <a:txBody>
                    <a:bodyPr/>
                    <a:lstStyle/>
                    <a:p>
                      <a:pPr marR="94615" algn="ctr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Ways</a:t>
                      </a:r>
                      <a:r>
                        <a:rPr sz="1000" spc="-10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for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Basic</a:t>
                      </a:r>
                      <a:r>
                        <a:rPr sz="1000" spc="-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info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4925" algn="ctr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Future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0800" algn="ctr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Practical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3495" algn="ctr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Connection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255" algn="ctr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Emotional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8415" algn="ctr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Connection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38430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Ways</a:t>
                      </a:r>
                      <a:r>
                        <a:rPr sz="1000" spc="-10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to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30480" algn="ctr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Connection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42545" algn="ctr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Going</a:t>
                      </a:r>
                      <a:r>
                        <a:rPr sz="1000" spc="-1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to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34620" algn="ctr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None</a:t>
                      </a:r>
                      <a:r>
                        <a:rPr sz="1000" spc="-10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of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</a:tr>
              <a:tr h="152428">
                <a:tc>
                  <a:txBody>
                    <a:bodyPr/>
                    <a:lstStyle/>
                    <a:p>
                      <a:pPr marR="93980" algn="ctr">
                        <a:lnSpc>
                          <a:spcPts val="1110"/>
                        </a:lnSpc>
                      </a:pPr>
                      <a:r>
                        <a:rPr sz="1000" spc="-10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000" spc="-1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PWD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10"/>
                        </a:lnSpc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about</a:t>
                      </a:r>
                      <a:r>
                        <a:rPr sz="1000" spc="-1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the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5560" algn="ctr">
                        <a:lnSpc>
                          <a:spcPts val="1110"/>
                        </a:lnSpc>
                      </a:pPr>
                      <a:r>
                        <a:rPr sz="1000" spc="-10" dirty="0">
                          <a:latin typeface="Arial"/>
                          <a:cs typeface="Arial"/>
                        </a:rPr>
                        <a:t>planning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8895" algn="ctr">
                        <a:lnSpc>
                          <a:spcPts val="1110"/>
                        </a:lnSpc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adjustments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3495" algn="ctr">
                        <a:lnSpc>
                          <a:spcPts val="1110"/>
                        </a:lnSpc>
                      </a:pPr>
                      <a:r>
                        <a:rPr sz="1000" spc="-10" dirty="0">
                          <a:latin typeface="Arial"/>
                          <a:cs typeface="Arial"/>
                        </a:rPr>
                        <a:t>to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620" algn="ctr">
                        <a:lnSpc>
                          <a:spcPts val="1110"/>
                        </a:lnSpc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support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7145" algn="ctr">
                        <a:lnSpc>
                          <a:spcPts val="1110"/>
                        </a:lnSpc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to peers</a:t>
                      </a:r>
                      <a:r>
                        <a:rPr sz="1000" spc="-10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who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9530">
                        <a:lnSpc>
                          <a:spcPts val="1110"/>
                        </a:lnSpc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discuss</a:t>
                      </a:r>
                      <a:r>
                        <a:rPr sz="1000" spc="-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the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30480" algn="ctr">
                        <a:lnSpc>
                          <a:spcPts val="1110"/>
                        </a:lnSpc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to</a:t>
                      </a:r>
                      <a:r>
                        <a:rPr sz="1000" spc="-1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clinical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41910" algn="ctr">
                        <a:lnSpc>
                          <a:spcPts val="1110"/>
                        </a:lnSpc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social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34620" algn="ctr">
                        <a:lnSpc>
                          <a:spcPts val="1110"/>
                        </a:lnSpc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these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</a:tr>
              <a:tr h="152704">
                <a:tc>
                  <a:txBody>
                    <a:bodyPr/>
                    <a:lstStyle/>
                    <a:p>
                      <a:pPr marR="91440" algn="ctr">
                        <a:lnSpc>
                          <a:spcPts val="1110"/>
                        </a:lnSpc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to</a:t>
                      </a:r>
                      <a:r>
                        <a:rPr sz="1000" spc="-1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stay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635" algn="ctr">
                        <a:lnSpc>
                          <a:spcPts val="1110"/>
                        </a:lnSpc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disease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 algn="ctr">
                        <a:lnSpc>
                          <a:spcPts val="1110"/>
                        </a:lnSpc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(legal</a:t>
                      </a:r>
                      <a:r>
                        <a:rPr sz="1000" spc="-1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&amp;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0165" algn="ctr">
                        <a:lnSpc>
                          <a:spcPts val="1110"/>
                        </a:lnSpc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to 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make</a:t>
                      </a:r>
                      <a:r>
                        <a:rPr sz="1000" spc="-1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to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10"/>
                        </a:lnSpc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professional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7145" algn="ctr">
                        <a:lnSpc>
                          <a:spcPts val="1110"/>
                        </a:lnSpc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are</a:t>
                      </a:r>
                      <a:r>
                        <a:rPr sz="1000" spc="-10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CGs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ts val="1110"/>
                        </a:lnSpc>
                      </a:pPr>
                      <a:r>
                        <a:rPr sz="1000" spc="-10" dirty="0">
                          <a:latin typeface="Arial"/>
                          <a:cs typeface="Arial"/>
                        </a:rPr>
                        <a:t>diagnosis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31750" algn="ctr">
                        <a:lnSpc>
                          <a:spcPts val="1110"/>
                        </a:lnSpc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trials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41910" algn="ctr">
                        <a:lnSpc>
                          <a:spcPts val="1110"/>
                        </a:lnSpc>
                      </a:pPr>
                      <a:r>
                        <a:rPr sz="1000" spc="-10" dirty="0">
                          <a:latin typeface="Arial"/>
                          <a:cs typeface="Arial"/>
                        </a:rPr>
                        <a:t>activities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</a:tr>
              <a:tr h="152371">
                <a:tc>
                  <a:txBody>
                    <a:bodyPr/>
                    <a:lstStyle/>
                    <a:p>
                      <a:pPr marR="90805" algn="ctr">
                        <a:lnSpc>
                          <a:spcPts val="1110"/>
                        </a:lnSpc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healthy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5560" algn="ctr">
                        <a:lnSpc>
                          <a:spcPts val="1110"/>
                        </a:lnSpc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financial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0165" algn="ctr">
                        <a:lnSpc>
                          <a:spcPts val="1110"/>
                        </a:lnSpc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000" spc="-11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house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2225" algn="ctr">
                        <a:lnSpc>
                          <a:spcPts val="1110"/>
                        </a:lnSpc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care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ts val="1110"/>
                        </a:lnSpc>
                      </a:pPr>
                      <a:r>
                        <a:rPr sz="1000" spc="-10" dirty="0">
                          <a:latin typeface="Arial"/>
                          <a:cs typeface="Arial"/>
                        </a:rPr>
                        <a:t>with</a:t>
                      </a:r>
                      <a:r>
                        <a:rPr sz="10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family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</a:tr>
              <a:tr h="202946"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4925" algn="ctr">
                        <a:lnSpc>
                          <a:spcPts val="1110"/>
                        </a:lnSpc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help)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157" name="object 157"/>
          <p:cNvSpPr/>
          <p:nvPr/>
        </p:nvSpPr>
        <p:spPr>
          <a:xfrm>
            <a:off x="7292977" y="2508250"/>
            <a:ext cx="179705" cy="133350"/>
          </a:xfrm>
          <a:custGeom>
            <a:avLst/>
            <a:gdLst/>
            <a:ahLst/>
            <a:cxnLst/>
            <a:rect l="l" t="t" r="r" b="b"/>
            <a:pathLst>
              <a:path w="179704" h="133350">
                <a:moveTo>
                  <a:pt x="0" y="133350"/>
                </a:moveTo>
                <a:lnTo>
                  <a:pt x="179387" y="133350"/>
                </a:lnTo>
                <a:lnTo>
                  <a:pt x="179387" y="0"/>
                </a:lnTo>
                <a:lnTo>
                  <a:pt x="0" y="0"/>
                </a:lnTo>
                <a:lnTo>
                  <a:pt x="0" y="133350"/>
                </a:lnTo>
                <a:close/>
              </a:path>
            </a:pathLst>
          </a:custGeom>
          <a:solidFill>
            <a:srgbClr val="5BAC8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8" name="object 158"/>
          <p:cNvSpPr/>
          <p:nvPr/>
        </p:nvSpPr>
        <p:spPr>
          <a:xfrm>
            <a:off x="7292977" y="2508250"/>
            <a:ext cx="179705" cy="133350"/>
          </a:xfrm>
          <a:custGeom>
            <a:avLst/>
            <a:gdLst/>
            <a:ahLst/>
            <a:cxnLst/>
            <a:rect l="l" t="t" r="r" b="b"/>
            <a:pathLst>
              <a:path w="179704" h="133350">
                <a:moveTo>
                  <a:pt x="0" y="133350"/>
                </a:moveTo>
                <a:lnTo>
                  <a:pt x="179387" y="133350"/>
                </a:lnTo>
                <a:lnTo>
                  <a:pt x="179387" y="0"/>
                </a:lnTo>
                <a:lnTo>
                  <a:pt x="0" y="0"/>
                </a:lnTo>
                <a:lnTo>
                  <a:pt x="0" y="133350"/>
                </a:lnTo>
                <a:close/>
              </a:path>
            </a:pathLst>
          </a:custGeom>
          <a:ln w="9525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9" name="object 159"/>
          <p:cNvSpPr/>
          <p:nvPr/>
        </p:nvSpPr>
        <p:spPr>
          <a:xfrm>
            <a:off x="7292977" y="3117850"/>
            <a:ext cx="179705" cy="133350"/>
          </a:xfrm>
          <a:custGeom>
            <a:avLst/>
            <a:gdLst/>
            <a:ahLst/>
            <a:cxnLst/>
            <a:rect l="l" t="t" r="r" b="b"/>
            <a:pathLst>
              <a:path w="179704" h="133350">
                <a:moveTo>
                  <a:pt x="0" y="133350"/>
                </a:moveTo>
                <a:lnTo>
                  <a:pt x="179387" y="133350"/>
                </a:lnTo>
                <a:lnTo>
                  <a:pt x="179387" y="0"/>
                </a:lnTo>
                <a:lnTo>
                  <a:pt x="0" y="0"/>
                </a:lnTo>
                <a:lnTo>
                  <a:pt x="0" y="133350"/>
                </a:lnTo>
                <a:close/>
              </a:path>
            </a:pathLst>
          </a:custGeom>
          <a:solidFill>
            <a:srgbClr val="79A1B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0" name="object 160"/>
          <p:cNvSpPr/>
          <p:nvPr/>
        </p:nvSpPr>
        <p:spPr>
          <a:xfrm>
            <a:off x="7292977" y="3117850"/>
            <a:ext cx="179705" cy="133350"/>
          </a:xfrm>
          <a:custGeom>
            <a:avLst/>
            <a:gdLst/>
            <a:ahLst/>
            <a:cxnLst/>
            <a:rect l="l" t="t" r="r" b="b"/>
            <a:pathLst>
              <a:path w="179704" h="133350">
                <a:moveTo>
                  <a:pt x="0" y="133350"/>
                </a:moveTo>
                <a:lnTo>
                  <a:pt x="179387" y="133350"/>
                </a:lnTo>
                <a:lnTo>
                  <a:pt x="179387" y="0"/>
                </a:lnTo>
                <a:lnTo>
                  <a:pt x="0" y="0"/>
                </a:lnTo>
                <a:lnTo>
                  <a:pt x="0" y="133350"/>
                </a:lnTo>
                <a:close/>
              </a:path>
            </a:pathLst>
          </a:custGeom>
          <a:ln w="9525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1" name="object 161"/>
          <p:cNvSpPr/>
          <p:nvPr/>
        </p:nvSpPr>
        <p:spPr>
          <a:xfrm>
            <a:off x="7292977" y="2914650"/>
            <a:ext cx="179705" cy="133350"/>
          </a:xfrm>
          <a:custGeom>
            <a:avLst/>
            <a:gdLst/>
            <a:ahLst/>
            <a:cxnLst/>
            <a:rect l="l" t="t" r="r" b="b"/>
            <a:pathLst>
              <a:path w="179704" h="133350">
                <a:moveTo>
                  <a:pt x="0" y="133350"/>
                </a:moveTo>
                <a:lnTo>
                  <a:pt x="179387" y="133350"/>
                </a:lnTo>
                <a:lnTo>
                  <a:pt x="179387" y="0"/>
                </a:lnTo>
                <a:lnTo>
                  <a:pt x="0" y="0"/>
                </a:lnTo>
                <a:lnTo>
                  <a:pt x="0" y="133350"/>
                </a:lnTo>
                <a:close/>
              </a:path>
            </a:pathLst>
          </a:custGeom>
          <a:solidFill>
            <a:srgbClr val="BBDE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2" name="object 162"/>
          <p:cNvSpPr/>
          <p:nvPr/>
        </p:nvSpPr>
        <p:spPr>
          <a:xfrm>
            <a:off x="7292977" y="2914650"/>
            <a:ext cx="179705" cy="133350"/>
          </a:xfrm>
          <a:custGeom>
            <a:avLst/>
            <a:gdLst/>
            <a:ahLst/>
            <a:cxnLst/>
            <a:rect l="l" t="t" r="r" b="b"/>
            <a:pathLst>
              <a:path w="179704" h="133350">
                <a:moveTo>
                  <a:pt x="0" y="133350"/>
                </a:moveTo>
                <a:lnTo>
                  <a:pt x="179387" y="133350"/>
                </a:lnTo>
                <a:lnTo>
                  <a:pt x="179387" y="0"/>
                </a:lnTo>
                <a:lnTo>
                  <a:pt x="0" y="0"/>
                </a:lnTo>
                <a:lnTo>
                  <a:pt x="0" y="133350"/>
                </a:lnTo>
                <a:close/>
              </a:path>
            </a:pathLst>
          </a:custGeom>
          <a:ln w="9525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3" name="object 163"/>
          <p:cNvSpPr/>
          <p:nvPr/>
        </p:nvSpPr>
        <p:spPr>
          <a:xfrm>
            <a:off x="7292977" y="2711450"/>
            <a:ext cx="179705" cy="133350"/>
          </a:xfrm>
          <a:custGeom>
            <a:avLst/>
            <a:gdLst/>
            <a:ahLst/>
            <a:cxnLst/>
            <a:rect l="l" t="t" r="r" b="b"/>
            <a:pathLst>
              <a:path w="179704" h="133350">
                <a:moveTo>
                  <a:pt x="0" y="133350"/>
                </a:moveTo>
                <a:lnTo>
                  <a:pt x="179387" y="133350"/>
                </a:lnTo>
                <a:lnTo>
                  <a:pt x="179387" y="0"/>
                </a:lnTo>
                <a:lnTo>
                  <a:pt x="0" y="0"/>
                </a:lnTo>
                <a:lnTo>
                  <a:pt x="0" y="133350"/>
                </a:lnTo>
                <a:close/>
              </a:path>
            </a:pathLst>
          </a:custGeom>
          <a:solidFill>
            <a:srgbClr val="8EC5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4" name="object 164"/>
          <p:cNvSpPr/>
          <p:nvPr/>
        </p:nvSpPr>
        <p:spPr>
          <a:xfrm>
            <a:off x="7292977" y="2711450"/>
            <a:ext cx="179705" cy="133350"/>
          </a:xfrm>
          <a:custGeom>
            <a:avLst/>
            <a:gdLst/>
            <a:ahLst/>
            <a:cxnLst/>
            <a:rect l="l" t="t" r="r" b="b"/>
            <a:pathLst>
              <a:path w="179704" h="133350">
                <a:moveTo>
                  <a:pt x="0" y="133350"/>
                </a:moveTo>
                <a:lnTo>
                  <a:pt x="179387" y="133350"/>
                </a:lnTo>
                <a:lnTo>
                  <a:pt x="179387" y="0"/>
                </a:lnTo>
                <a:lnTo>
                  <a:pt x="0" y="0"/>
                </a:lnTo>
                <a:lnTo>
                  <a:pt x="0" y="133350"/>
                </a:lnTo>
                <a:close/>
              </a:path>
            </a:pathLst>
          </a:custGeom>
          <a:ln w="9525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6" name="object 166"/>
          <p:cNvSpPr txBox="1"/>
          <p:nvPr/>
        </p:nvSpPr>
        <p:spPr>
          <a:xfrm>
            <a:off x="7511924" y="2451254"/>
            <a:ext cx="999490" cy="40934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33400"/>
              </a:lnSpc>
            </a:pPr>
            <a:r>
              <a:rPr sz="1000" dirty="0">
                <a:latin typeface="Arial"/>
                <a:cs typeface="Arial"/>
              </a:rPr>
              <a:t>White/ </a:t>
            </a:r>
            <a:r>
              <a:rPr sz="1000" spc="-5" dirty="0">
                <a:latin typeface="Arial"/>
                <a:cs typeface="Arial"/>
              </a:rPr>
              <a:t>Other  </a:t>
            </a:r>
            <a:r>
              <a:rPr sz="1000" spc="-10" dirty="0">
                <a:latin typeface="Arial"/>
                <a:cs typeface="Arial"/>
              </a:rPr>
              <a:t>A</a:t>
            </a:r>
            <a:r>
              <a:rPr sz="1000" spc="0" dirty="0">
                <a:latin typeface="Arial"/>
                <a:cs typeface="Arial"/>
              </a:rPr>
              <a:t>f</a:t>
            </a:r>
            <a:r>
              <a:rPr sz="1000" spc="-5" dirty="0">
                <a:latin typeface="Arial"/>
                <a:cs typeface="Arial"/>
              </a:rPr>
              <a:t>r</a:t>
            </a:r>
            <a:r>
              <a:rPr sz="1000" spc="-10" dirty="0">
                <a:latin typeface="Arial"/>
                <a:cs typeface="Arial"/>
              </a:rPr>
              <a:t>i</a:t>
            </a:r>
            <a:r>
              <a:rPr sz="1000" dirty="0">
                <a:latin typeface="Arial"/>
                <a:cs typeface="Arial"/>
              </a:rPr>
              <a:t>c</a:t>
            </a:r>
            <a:r>
              <a:rPr sz="1000" spc="-5" dirty="0">
                <a:latin typeface="Arial"/>
                <a:cs typeface="Arial"/>
              </a:rPr>
              <a:t>a</a:t>
            </a:r>
            <a:r>
              <a:rPr sz="1000" spc="-10" dirty="0">
                <a:latin typeface="Arial"/>
                <a:cs typeface="Arial"/>
              </a:rPr>
              <a:t>n</a:t>
            </a:r>
            <a:r>
              <a:rPr sz="1000" spc="-5" dirty="0">
                <a:latin typeface="Arial"/>
                <a:cs typeface="Arial"/>
              </a:rPr>
              <a:t>-</a:t>
            </a:r>
            <a:r>
              <a:rPr sz="1000" spc="-10" dirty="0">
                <a:latin typeface="Arial"/>
                <a:cs typeface="Arial"/>
              </a:rPr>
              <a:t>A</a:t>
            </a:r>
            <a:r>
              <a:rPr sz="1000" spc="10" dirty="0">
                <a:latin typeface="Arial"/>
                <a:cs typeface="Arial"/>
              </a:rPr>
              <a:t>m</a:t>
            </a:r>
            <a:r>
              <a:rPr sz="1000" spc="-5" dirty="0">
                <a:latin typeface="Arial"/>
                <a:cs typeface="Arial"/>
              </a:rPr>
              <a:t>erican</a:t>
            </a:r>
            <a:endParaRPr sz="1000">
              <a:latin typeface="Arial"/>
              <a:cs typeface="Arial"/>
            </a:endParaRPr>
          </a:p>
        </p:txBody>
      </p:sp>
      <p:sp>
        <p:nvSpPr>
          <p:cNvPr id="167" name="object 167"/>
          <p:cNvSpPr txBox="1"/>
          <p:nvPr/>
        </p:nvSpPr>
        <p:spPr>
          <a:xfrm>
            <a:off x="7511922" y="2908555"/>
            <a:ext cx="923290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5" dirty="0">
                <a:latin typeface="Arial"/>
                <a:cs typeface="Arial"/>
              </a:rPr>
              <a:t>Hispanic/</a:t>
            </a:r>
            <a:r>
              <a:rPr sz="1000" spc="-8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Latino</a:t>
            </a:r>
            <a:endParaRPr sz="1000">
              <a:latin typeface="Arial"/>
              <a:cs typeface="Arial"/>
            </a:endParaRPr>
          </a:p>
        </p:txBody>
      </p:sp>
      <p:sp>
        <p:nvSpPr>
          <p:cNvPr id="170" name="object 170"/>
          <p:cNvSpPr txBox="1"/>
          <p:nvPr/>
        </p:nvSpPr>
        <p:spPr>
          <a:xfrm>
            <a:off x="652350" y="1367284"/>
            <a:ext cx="8293100" cy="8156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03555" algn="ctr">
              <a:lnSpc>
                <a:spcPct val="100000"/>
              </a:lnSpc>
            </a:pPr>
            <a:r>
              <a:rPr sz="1400" b="1" spc="-5" dirty="0">
                <a:latin typeface="Arial"/>
                <a:cs typeface="Arial"/>
              </a:rPr>
              <a:t>Question: "What do </a:t>
            </a:r>
            <a:r>
              <a:rPr sz="1400" b="1" spc="-20" dirty="0">
                <a:latin typeface="Arial"/>
                <a:cs typeface="Arial"/>
              </a:rPr>
              <a:t>you </a:t>
            </a:r>
            <a:r>
              <a:rPr sz="1400" b="1" spc="-5" dirty="0">
                <a:latin typeface="Arial"/>
                <a:cs typeface="Arial"/>
              </a:rPr>
              <a:t>think </a:t>
            </a:r>
            <a:r>
              <a:rPr sz="1400" b="1" dirty="0">
                <a:latin typeface="Arial"/>
                <a:cs typeface="Arial"/>
              </a:rPr>
              <a:t>would </a:t>
            </a:r>
            <a:r>
              <a:rPr sz="1400" b="1" spc="-5" dirty="0">
                <a:latin typeface="Arial"/>
                <a:cs typeface="Arial"/>
              </a:rPr>
              <a:t>have </a:t>
            </a:r>
            <a:r>
              <a:rPr sz="1400" b="1" dirty="0">
                <a:latin typeface="Arial"/>
                <a:cs typeface="Arial"/>
              </a:rPr>
              <a:t>been most </a:t>
            </a:r>
            <a:r>
              <a:rPr sz="1400" b="1" spc="-5" dirty="0">
                <a:latin typeface="Arial"/>
                <a:cs typeface="Arial"/>
              </a:rPr>
              <a:t>helpful for </a:t>
            </a:r>
            <a:r>
              <a:rPr sz="1400" b="1" spc="-20" dirty="0">
                <a:latin typeface="Arial"/>
                <a:cs typeface="Arial"/>
              </a:rPr>
              <a:t>you </a:t>
            </a:r>
            <a:r>
              <a:rPr sz="1400" b="1" dirty="0">
                <a:latin typeface="Arial"/>
                <a:cs typeface="Arial"/>
              </a:rPr>
              <a:t>shortly after </a:t>
            </a:r>
            <a:r>
              <a:rPr sz="1400" b="1" spc="-5" dirty="0">
                <a:latin typeface="Arial"/>
                <a:cs typeface="Arial"/>
              </a:rPr>
              <a:t>receiving</a:t>
            </a:r>
            <a:r>
              <a:rPr sz="1400" b="1" spc="-125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a</a:t>
            </a:r>
            <a:endParaRPr sz="1400" dirty="0">
              <a:latin typeface="Arial"/>
              <a:cs typeface="Arial"/>
            </a:endParaRPr>
          </a:p>
          <a:p>
            <a:pPr marL="512445" algn="ctr">
              <a:lnSpc>
                <a:spcPct val="100000"/>
              </a:lnSpc>
            </a:pPr>
            <a:r>
              <a:rPr sz="1400" b="1" spc="-5" dirty="0">
                <a:latin typeface="Arial"/>
                <a:cs typeface="Arial"/>
              </a:rPr>
              <a:t>diagnosis? Check up </a:t>
            </a:r>
            <a:r>
              <a:rPr sz="1400" b="1" dirty="0">
                <a:latin typeface="Arial"/>
                <a:cs typeface="Arial"/>
              </a:rPr>
              <a:t>to </a:t>
            </a:r>
            <a:r>
              <a:rPr sz="1400" b="1" spc="-5" dirty="0">
                <a:latin typeface="Arial"/>
                <a:cs typeface="Arial"/>
              </a:rPr>
              <a:t>three"....by</a:t>
            </a:r>
            <a:r>
              <a:rPr sz="1400" b="1" spc="-105" dirty="0">
                <a:latin typeface="Arial"/>
                <a:cs typeface="Arial"/>
              </a:rPr>
              <a:t> </a:t>
            </a:r>
            <a:r>
              <a:rPr sz="1400" b="1" spc="-5" dirty="0">
                <a:latin typeface="Arial"/>
                <a:cs typeface="Arial"/>
              </a:rPr>
              <a:t>ethnicity</a:t>
            </a:r>
            <a:endParaRPr sz="1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3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200" spc="-5" dirty="0">
                <a:latin typeface="Arial"/>
                <a:cs typeface="Arial"/>
              </a:rPr>
              <a:t>%</a:t>
            </a:r>
            <a:r>
              <a:rPr sz="1200" spc="-75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respondents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181" name="object 181"/>
          <p:cNvSpPr txBox="1">
            <a:spLocks noGrp="1"/>
          </p:cNvSpPr>
          <p:nvPr>
            <p:ph type="sldNum" sz="quarter" idx="7"/>
          </p:nvPr>
        </p:nvSpPr>
        <p:spPr>
          <a:xfrm>
            <a:off x="8935973" y="6683491"/>
            <a:ext cx="243204" cy="1282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8900">
              <a:lnSpc>
                <a:spcPts val="1010"/>
              </a:lnSpc>
            </a:pPr>
            <a:fld id="{81D60167-4931-47E6-BA6A-407CBD079E47}" type="slidenum">
              <a:rPr spc="-5" dirty="0"/>
              <a:t>10</a:t>
            </a:fld>
            <a:endParaRPr spc="-5" dirty="0"/>
          </a:p>
        </p:txBody>
      </p:sp>
      <p:sp>
        <p:nvSpPr>
          <p:cNvPr id="178" name="object 178"/>
          <p:cNvSpPr txBox="1"/>
          <p:nvPr/>
        </p:nvSpPr>
        <p:spPr>
          <a:xfrm>
            <a:off x="361899" y="234789"/>
            <a:ext cx="8289290" cy="7386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5250">
              <a:lnSpc>
                <a:spcPct val="100000"/>
              </a:lnSpc>
              <a:spcBef>
                <a:spcPts val="70"/>
              </a:spcBef>
            </a:pPr>
            <a:r>
              <a:rPr sz="2400" b="1" spc="-5" dirty="0" smtClean="0">
                <a:solidFill>
                  <a:srgbClr val="4A0D66"/>
                </a:solidFill>
                <a:latin typeface="Arial"/>
                <a:cs typeface="Arial"/>
              </a:rPr>
              <a:t>Responses </a:t>
            </a:r>
            <a:r>
              <a:rPr sz="2400" b="1" spc="5" dirty="0">
                <a:solidFill>
                  <a:srgbClr val="4A0D66"/>
                </a:solidFill>
                <a:latin typeface="Arial"/>
                <a:cs typeface="Arial"/>
              </a:rPr>
              <a:t>were </a:t>
            </a:r>
            <a:r>
              <a:rPr sz="2400" b="1" dirty="0">
                <a:solidFill>
                  <a:srgbClr val="4A0D66"/>
                </a:solidFill>
                <a:latin typeface="Arial"/>
                <a:cs typeface="Arial"/>
              </a:rPr>
              <a:t>relatively </a:t>
            </a:r>
            <a:r>
              <a:rPr sz="2400" b="1" spc="-5" dirty="0">
                <a:solidFill>
                  <a:srgbClr val="4A0D66"/>
                </a:solidFill>
                <a:latin typeface="Arial"/>
                <a:cs typeface="Arial"/>
              </a:rPr>
              <a:t>consistent across</a:t>
            </a:r>
            <a:r>
              <a:rPr sz="2400" b="1" spc="-30" dirty="0">
                <a:solidFill>
                  <a:srgbClr val="4A0D66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4A0D66"/>
                </a:solidFill>
                <a:latin typeface="Arial"/>
                <a:cs typeface="Arial"/>
              </a:rPr>
              <a:t>ethnicities;</a:t>
            </a:r>
            <a:endParaRPr sz="2400" dirty="0">
              <a:solidFill>
                <a:srgbClr val="4A0D66"/>
              </a:solidFill>
              <a:latin typeface="Arial"/>
              <a:cs typeface="Arial"/>
            </a:endParaRPr>
          </a:p>
          <a:p>
            <a:pPr marL="95250">
              <a:lnSpc>
                <a:spcPct val="100000"/>
              </a:lnSpc>
            </a:pPr>
            <a:r>
              <a:rPr sz="2400" b="1" spc="-5" dirty="0">
                <a:solidFill>
                  <a:srgbClr val="4A0D66"/>
                </a:solidFill>
                <a:latin typeface="Arial"/>
                <a:cs typeface="Arial"/>
              </a:rPr>
              <a:t>Hispanic need </a:t>
            </a:r>
            <a:r>
              <a:rPr sz="2400" b="1" dirty="0">
                <a:solidFill>
                  <a:srgbClr val="4A0D66"/>
                </a:solidFill>
                <a:latin typeface="Arial"/>
                <a:cs typeface="Arial"/>
              </a:rPr>
              <a:t>for emotional </a:t>
            </a:r>
            <a:r>
              <a:rPr sz="2400" b="1" spc="-5" dirty="0">
                <a:solidFill>
                  <a:srgbClr val="4A0D66"/>
                </a:solidFill>
                <a:latin typeface="Arial"/>
                <a:cs typeface="Arial"/>
              </a:rPr>
              <a:t>support </a:t>
            </a:r>
            <a:r>
              <a:rPr sz="2400" b="1" spc="5" dirty="0">
                <a:solidFill>
                  <a:srgbClr val="4A0D66"/>
                </a:solidFill>
                <a:latin typeface="Arial"/>
                <a:cs typeface="Arial"/>
              </a:rPr>
              <a:t>was</a:t>
            </a:r>
            <a:r>
              <a:rPr sz="2400" b="1" spc="-60" dirty="0">
                <a:solidFill>
                  <a:srgbClr val="4A0D66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4A0D66"/>
                </a:solidFill>
                <a:latin typeface="Arial"/>
                <a:cs typeface="Arial"/>
              </a:rPr>
              <a:t>higher</a:t>
            </a:r>
            <a:endParaRPr sz="2400" dirty="0">
              <a:solidFill>
                <a:srgbClr val="4A0D66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453418" y="566508"/>
            <a:ext cx="8503285" cy="3693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b="1" dirty="0">
                <a:solidFill>
                  <a:srgbClr val="4A0D66"/>
                </a:solidFill>
                <a:latin typeface="Arial"/>
                <a:cs typeface="Arial"/>
              </a:rPr>
              <a:t>Initial </a:t>
            </a:r>
            <a:r>
              <a:rPr sz="2400" b="1" spc="-5" dirty="0">
                <a:solidFill>
                  <a:srgbClr val="4A0D66"/>
                </a:solidFill>
                <a:latin typeface="Arial"/>
                <a:cs typeface="Arial"/>
              </a:rPr>
              <a:t>post-diagnosis needs </a:t>
            </a:r>
            <a:r>
              <a:rPr sz="2400" b="1" dirty="0">
                <a:solidFill>
                  <a:srgbClr val="4A0D66"/>
                </a:solidFill>
                <a:latin typeface="Arial"/>
                <a:cs typeface="Arial"/>
              </a:rPr>
              <a:t>vary little by PWD</a:t>
            </a:r>
            <a:r>
              <a:rPr sz="2400" b="1" spc="-105" dirty="0">
                <a:solidFill>
                  <a:srgbClr val="4A0D66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4A0D66"/>
                </a:solidFill>
                <a:latin typeface="Arial"/>
                <a:cs typeface="Arial"/>
              </a:rPr>
              <a:t>relationship</a:t>
            </a:r>
            <a:endParaRPr sz="2400" dirty="0">
              <a:solidFill>
                <a:srgbClr val="4A0D66"/>
              </a:solidFill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033497" y="2995844"/>
            <a:ext cx="172085" cy="2409825"/>
          </a:xfrm>
          <a:custGeom>
            <a:avLst/>
            <a:gdLst/>
            <a:ahLst/>
            <a:cxnLst/>
            <a:rect l="l" t="t" r="r" b="b"/>
            <a:pathLst>
              <a:path w="172084" h="2409825">
                <a:moveTo>
                  <a:pt x="0" y="2409726"/>
                </a:moveTo>
                <a:lnTo>
                  <a:pt x="171588" y="2409726"/>
                </a:lnTo>
                <a:lnTo>
                  <a:pt x="171588" y="0"/>
                </a:lnTo>
                <a:lnTo>
                  <a:pt x="0" y="0"/>
                </a:lnTo>
                <a:lnTo>
                  <a:pt x="0" y="2409726"/>
                </a:lnTo>
                <a:close/>
              </a:path>
            </a:pathLst>
          </a:custGeom>
          <a:solidFill>
            <a:srgbClr val="8EC5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033497" y="2995844"/>
            <a:ext cx="172085" cy="2409825"/>
          </a:xfrm>
          <a:custGeom>
            <a:avLst/>
            <a:gdLst/>
            <a:ahLst/>
            <a:cxnLst/>
            <a:rect l="l" t="t" r="r" b="b"/>
            <a:pathLst>
              <a:path w="172084" h="2409825">
                <a:moveTo>
                  <a:pt x="0" y="2409726"/>
                </a:moveTo>
                <a:lnTo>
                  <a:pt x="171588" y="2409726"/>
                </a:lnTo>
                <a:lnTo>
                  <a:pt x="171588" y="0"/>
                </a:lnTo>
                <a:lnTo>
                  <a:pt x="0" y="0"/>
                </a:lnTo>
                <a:lnTo>
                  <a:pt x="0" y="2409726"/>
                </a:lnTo>
                <a:close/>
              </a:path>
            </a:pathLst>
          </a:custGeom>
          <a:ln w="9514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110000" y="2976461"/>
            <a:ext cx="172085" cy="2429510"/>
          </a:xfrm>
          <a:custGeom>
            <a:avLst/>
            <a:gdLst/>
            <a:ahLst/>
            <a:cxnLst/>
            <a:rect l="l" t="t" r="r" b="b"/>
            <a:pathLst>
              <a:path w="172085" h="2429510">
                <a:moveTo>
                  <a:pt x="0" y="2429105"/>
                </a:moveTo>
                <a:lnTo>
                  <a:pt x="171588" y="2429105"/>
                </a:lnTo>
                <a:lnTo>
                  <a:pt x="171588" y="0"/>
                </a:lnTo>
                <a:lnTo>
                  <a:pt x="0" y="0"/>
                </a:lnTo>
                <a:lnTo>
                  <a:pt x="0" y="2429105"/>
                </a:lnTo>
                <a:close/>
              </a:path>
            </a:pathLst>
          </a:custGeom>
          <a:solidFill>
            <a:srgbClr val="8EC5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110000" y="2976461"/>
            <a:ext cx="172085" cy="2429510"/>
          </a:xfrm>
          <a:custGeom>
            <a:avLst/>
            <a:gdLst/>
            <a:ahLst/>
            <a:cxnLst/>
            <a:rect l="l" t="t" r="r" b="b"/>
            <a:pathLst>
              <a:path w="172085" h="2429510">
                <a:moveTo>
                  <a:pt x="0" y="2429105"/>
                </a:moveTo>
                <a:lnTo>
                  <a:pt x="171588" y="2429105"/>
                </a:lnTo>
                <a:lnTo>
                  <a:pt x="171588" y="0"/>
                </a:lnTo>
                <a:lnTo>
                  <a:pt x="0" y="0"/>
                </a:lnTo>
                <a:lnTo>
                  <a:pt x="0" y="2429105"/>
                </a:lnTo>
                <a:close/>
              </a:path>
            </a:pathLst>
          </a:custGeom>
          <a:ln w="9514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195956" y="2605091"/>
            <a:ext cx="172085" cy="2800985"/>
          </a:xfrm>
          <a:custGeom>
            <a:avLst/>
            <a:gdLst/>
            <a:ahLst/>
            <a:cxnLst/>
            <a:rect l="l" t="t" r="r" b="b"/>
            <a:pathLst>
              <a:path w="172085" h="2800985">
                <a:moveTo>
                  <a:pt x="0" y="2800475"/>
                </a:moveTo>
                <a:lnTo>
                  <a:pt x="171588" y="2800475"/>
                </a:lnTo>
                <a:lnTo>
                  <a:pt x="171588" y="0"/>
                </a:lnTo>
                <a:lnTo>
                  <a:pt x="0" y="0"/>
                </a:lnTo>
                <a:lnTo>
                  <a:pt x="0" y="2800475"/>
                </a:lnTo>
                <a:close/>
              </a:path>
            </a:pathLst>
          </a:custGeom>
          <a:solidFill>
            <a:srgbClr val="8EC5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195956" y="2605091"/>
            <a:ext cx="172085" cy="2800985"/>
          </a:xfrm>
          <a:custGeom>
            <a:avLst/>
            <a:gdLst/>
            <a:ahLst/>
            <a:cxnLst/>
            <a:rect l="l" t="t" r="r" b="b"/>
            <a:pathLst>
              <a:path w="172085" h="2800985">
                <a:moveTo>
                  <a:pt x="0" y="2800475"/>
                </a:moveTo>
                <a:lnTo>
                  <a:pt x="171588" y="2800475"/>
                </a:lnTo>
                <a:lnTo>
                  <a:pt x="171588" y="0"/>
                </a:lnTo>
                <a:lnTo>
                  <a:pt x="0" y="0"/>
                </a:lnTo>
                <a:lnTo>
                  <a:pt x="0" y="2800475"/>
                </a:lnTo>
                <a:close/>
              </a:path>
            </a:pathLst>
          </a:custGeom>
          <a:ln w="9515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7272904" y="3395709"/>
            <a:ext cx="171450" cy="2010410"/>
          </a:xfrm>
          <a:custGeom>
            <a:avLst/>
            <a:gdLst/>
            <a:ahLst/>
            <a:cxnLst/>
            <a:rect l="l" t="t" r="r" b="b"/>
            <a:pathLst>
              <a:path w="171450" h="2010410">
                <a:moveTo>
                  <a:pt x="0" y="2009857"/>
                </a:moveTo>
                <a:lnTo>
                  <a:pt x="171271" y="2009857"/>
                </a:lnTo>
                <a:lnTo>
                  <a:pt x="171271" y="0"/>
                </a:lnTo>
                <a:lnTo>
                  <a:pt x="0" y="0"/>
                </a:lnTo>
                <a:lnTo>
                  <a:pt x="0" y="2009857"/>
                </a:lnTo>
                <a:close/>
              </a:path>
            </a:pathLst>
          </a:custGeom>
          <a:solidFill>
            <a:srgbClr val="8EC5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7272904" y="3395709"/>
            <a:ext cx="171450" cy="2010410"/>
          </a:xfrm>
          <a:custGeom>
            <a:avLst/>
            <a:gdLst/>
            <a:ahLst/>
            <a:cxnLst/>
            <a:rect l="l" t="t" r="r" b="b"/>
            <a:pathLst>
              <a:path w="171450" h="2010410">
                <a:moveTo>
                  <a:pt x="0" y="2009857"/>
                </a:moveTo>
                <a:lnTo>
                  <a:pt x="171271" y="2009857"/>
                </a:lnTo>
                <a:lnTo>
                  <a:pt x="171271" y="0"/>
                </a:lnTo>
                <a:lnTo>
                  <a:pt x="0" y="0"/>
                </a:lnTo>
                <a:lnTo>
                  <a:pt x="0" y="2009857"/>
                </a:lnTo>
                <a:close/>
              </a:path>
            </a:pathLst>
          </a:custGeom>
          <a:ln w="9514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205086" y="2814715"/>
            <a:ext cx="161925" cy="2591435"/>
          </a:xfrm>
          <a:custGeom>
            <a:avLst/>
            <a:gdLst/>
            <a:ahLst/>
            <a:cxnLst/>
            <a:rect l="l" t="t" r="r" b="b"/>
            <a:pathLst>
              <a:path w="161925" h="2591435">
                <a:moveTo>
                  <a:pt x="0" y="2590851"/>
                </a:moveTo>
                <a:lnTo>
                  <a:pt x="161756" y="2590851"/>
                </a:lnTo>
                <a:lnTo>
                  <a:pt x="161756" y="0"/>
                </a:lnTo>
                <a:lnTo>
                  <a:pt x="0" y="0"/>
                </a:lnTo>
                <a:lnTo>
                  <a:pt x="0" y="2590851"/>
                </a:lnTo>
                <a:close/>
              </a:path>
            </a:pathLst>
          </a:custGeom>
          <a:solidFill>
            <a:srgbClr val="BBDE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205086" y="2814715"/>
            <a:ext cx="161925" cy="2591435"/>
          </a:xfrm>
          <a:custGeom>
            <a:avLst/>
            <a:gdLst/>
            <a:ahLst/>
            <a:cxnLst/>
            <a:rect l="l" t="t" r="r" b="b"/>
            <a:pathLst>
              <a:path w="161925" h="2591435">
                <a:moveTo>
                  <a:pt x="0" y="2590851"/>
                </a:moveTo>
                <a:lnTo>
                  <a:pt x="161756" y="2590851"/>
                </a:lnTo>
                <a:lnTo>
                  <a:pt x="161756" y="0"/>
                </a:lnTo>
                <a:lnTo>
                  <a:pt x="0" y="0"/>
                </a:lnTo>
                <a:lnTo>
                  <a:pt x="0" y="2590851"/>
                </a:lnTo>
                <a:close/>
              </a:path>
            </a:pathLst>
          </a:custGeom>
          <a:ln w="9515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281652" y="3300460"/>
            <a:ext cx="161925" cy="2105660"/>
          </a:xfrm>
          <a:custGeom>
            <a:avLst/>
            <a:gdLst/>
            <a:ahLst/>
            <a:cxnLst/>
            <a:rect l="l" t="t" r="r" b="b"/>
            <a:pathLst>
              <a:path w="161925" h="2105660">
                <a:moveTo>
                  <a:pt x="0" y="2105106"/>
                </a:moveTo>
                <a:lnTo>
                  <a:pt x="161756" y="2105106"/>
                </a:lnTo>
                <a:lnTo>
                  <a:pt x="161756" y="0"/>
                </a:lnTo>
                <a:lnTo>
                  <a:pt x="0" y="0"/>
                </a:lnTo>
                <a:lnTo>
                  <a:pt x="0" y="2105106"/>
                </a:lnTo>
                <a:close/>
              </a:path>
            </a:pathLst>
          </a:custGeom>
          <a:solidFill>
            <a:srgbClr val="BBDE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281652" y="3300460"/>
            <a:ext cx="161925" cy="2105660"/>
          </a:xfrm>
          <a:custGeom>
            <a:avLst/>
            <a:gdLst/>
            <a:ahLst/>
            <a:cxnLst/>
            <a:rect l="l" t="t" r="r" b="b"/>
            <a:pathLst>
              <a:path w="161925" h="2105660">
                <a:moveTo>
                  <a:pt x="0" y="2105106"/>
                </a:moveTo>
                <a:lnTo>
                  <a:pt x="161756" y="2105106"/>
                </a:lnTo>
                <a:lnTo>
                  <a:pt x="161756" y="0"/>
                </a:lnTo>
                <a:lnTo>
                  <a:pt x="0" y="0"/>
                </a:lnTo>
                <a:lnTo>
                  <a:pt x="0" y="2105106"/>
                </a:lnTo>
                <a:close/>
              </a:path>
            </a:pathLst>
          </a:custGeom>
          <a:ln w="9514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5367609" y="2966964"/>
            <a:ext cx="162560" cy="2439035"/>
          </a:xfrm>
          <a:custGeom>
            <a:avLst/>
            <a:gdLst/>
            <a:ahLst/>
            <a:cxnLst/>
            <a:rect l="l" t="t" r="r" b="b"/>
            <a:pathLst>
              <a:path w="162560" h="2439035">
                <a:moveTo>
                  <a:pt x="0" y="2438605"/>
                </a:moveTo>
                <a:lnTo>
                  <a:pt x="162073" y="2438605"/>
                </a:lnTo>
                <a:lnTo>
                  <a:pt x="162073" y="0"/>
                </a:lnTo>
                <a:lnTo>
                  <a:pt x="0" y="0"/>
                </a:lnTo>
                <a:lnTo>
                  <a:pt x="0" y="2438605"/>
                </a:lnTo>
                <a:close/>
              </a:path>
            </a:pathLst>
          </a:custGeom>
          <a:solidFill>
            <a:srgbClr val="BBDE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367609" y="2966964"/>
            <a:ext cx="162560" cy="2439035"/>
          </a:xfrm>
          <a:custGeom>
            <a:avLst/>
            <a:gdLst/>
            <a:ahLst/>
            <a:cxnLst/>
            <a:rect l="l" t="t" r="r" b="b"/>
            <a:pathLst>
              <a:path w="162560" h="2439035">
                <a:moveTo>
                  <a:pt x="0" y="2438605"/>
                </a:moveTo>
                <a:lnTo>
                  <a:pt x="162073" y="2438605"/>
                </a:lnTo>
                <a:lnTo>
                  <a:pt x="162073" y="0"/>
                </a:lnTo>
                <a:lnTo>
                  <a:pt x="0" y="0"/>
                </a:lnTo>
                <a:lnTo>
                  <a:pt x="0" y="2438605"/>
                </a:lnTo>
                <a:close/>
              </a:path>
            </a:pathLst>
          </a:custGeom>
          <a:ln w="9514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7444176" y="3224083"/>
            <a:ext cx="162560" cy="2181860"/>
          </a:xfrm>
          <a:custGeom>
            <a:avLst/>
            <a:gdLst/>
            <a:ahLst/>
            <a:cxnLst/>
            <a:rect l="l" t="t" r="r" b="b"/>
            <a:pathLst>
              <a:path w="162559" h="2181860">
                <a:moveTo>
                  <a:pt x="0" y="2181483"/>
                </a:moveTo>
                <a:lnTo>
                  <a:pt x="162073" y="2181483"/>
                </a:lnTo>
                <a:lnTo>
                  <a:pt x="162073" y="0"/>
                </a:lnTo>
                <a:lnTo>
                  <a:pt x="0" y="0"/>
                </a:lnTo>
                <a:lnTo>
                  <a:pt x="0" y="2181483"/>
                </a:lnTo>
                <a:close/>
              </a:path>
            </a:pathLst>
          </a:custGeom>
          <a:solidFill>
            <a:srgbClr val="BBDE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7444176" y="3224083"/>
            <a:ext cx="162560" cy="2181860"/>
          </a:xfrm>
          <a:custGeom>
            <a:avLst/>
            <a:gdLst/>
            <a:ahLst/>
            <a:cxnLst/>
            <a:rect l="l" t="t" r="r" b="b"/>
            <a:pathLst>
              <a:path w="162559" h="2181860">
                <a:moveTo>
                  <a:pt x="0" y="2181483"/>
                </a:moveTo>
                <a:lnTo>
                  <a:pt x="162073" y="2181483"/>
                </a:lnTo>
                <a:lnTo>
                  <a:pt x="162073" y="0"/>
                </a:lnTo>
                <a:lnTo>
                  <a:pt x="0" y="0"/>
                </a:lnTo>
                <a:lnTo>
                  <a:pt x="0" y="2181483"/>
                </a:lnTo>
                <a:close/>
              </a:path>
            </a:pathLst>
          </a:custGeom>
          <a:ln w="9514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366840" y="3129091"/>
            <a:ext cx="162560" cy="2276475"/>
          </a:xfrm>
          <a:custGeom>
            <a:avLst/>
            <a:gdLst/>
            <a:ahLst/>
            <a:cxnLst/>
            <a:rect l="l" t="t" r="r" b="b"/>
            <a:pathLst>
              <a:path w="162559" h="2276475">
                <a:moveTo>
                  <a:pt x="0" y="2276478"/>
                </a:moveTo>
                <a:lnTo>
                  <a:pt x="162073" y="2276478"/>
                </a:lnTo>
                <a:lnTo>
                  <a:pt x="162073" y="0"/>
                </a:lnTo>
                <a:lnTo>
                  <a:pt x="0" y="0"/>
                </a:lnTo>
                <a:lnTo>
                  <a:pt x="0" y="2276478"/>
                </a:lnTo>
                <a:close/>
              </a:path>
            </a:pathLst>
          </a:custGeom>
          <a:solidFill>
            <a:srgbClr val="79A1B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366840" y="3129091"/>
            <a:ext cx="162560" cy="2276475"/>
          </a:xfrm>
          <a:custGeom>
            <a:avLst/>
            <a:gdLst/>
            <a:ahLst/>
            <a:cxnLst/>
            <a:rect l="l" t="t" r="r" b="b"/>
            <a:pathLst>
              <a:path w="162559" h="2276475">
                <a:moveTo>
                  <a:pt x="0" y="2276478"/>
                </a:moveTo>
                <a:lnTo>
                  <a:pt x="162073" y="2276478"/>
                </a:lnTo>
                <a:lnTo>
                  <a:pt x="162073" y="0"/>
                </a:lnTo>
                <a:lnTo>
                  <a:pt x="0" y="0"/>
                </a:lnTo>
                <a:lnTo>
                  <a:pt x="0" y="2276478"/>
                </a:lnTo>
                <a:close/>
              </a:path>
            </a:pathLst>
          </a:custGeom>
          <a:ln w="9514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3443410" y="3300460"/>
            <a:ext cx="172085" cy="2105660"/>
          </a:xfrm>
          <a:custGeom>
            <a:avLst/>
            <a:gdLst/>
            <a:ahLst/>
            <a:cxnLst/>
            <a:rect l="l" t="t" r="r" b="b"/>
            <a:pathLst>
              <a:path w="172085" h="2105660">
                <a:moveTo>
                  <a:pt x="0" y="2105106"/>
                </a:moveTo>
                <a:lnTo>
                  <a:pt x="171588" y="2105106"/>
                </a:lnTo>
                <a:lnTo>
                  <a:pt x="171588" y="0"/>
                </a:lnTo>
                <a:lnTo>
                  <a:pt x="0" y="0"/>
                </a:lnTo>
                <a:lnTo>
                  <a:pt x="0" y="2105106"/>
                </a:lnTo>
                <a:close/>
              </a:path>
            </a:pathLst>
          </a:custGeom>
          <a:solidFill>
            <a:srgbClr val="79A1B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3443410" y="3300460"/>
            <a:ext cx="172085" cy="2105660"/>
          </a:xfrm>
          <a:custGeom>
            <a:avLst/>
            <a:gdLst/>
            <a:ahLst/>
            <a:cxnLst/>
            <a:rect l="l" t="t" r="r" b="b"/>
            <a:pathLst>
              <a:path w="172085" h="2105660">
                <a:moveTo>
                  <a:pt x="0" y="2105106"/>
                </a:moveTo>
                <a:lnTo>
                  <a:pt x="171588" y="2105106"/>
                </a:lnTo>
                <a:lnTo>
                  <a:pt x="171588" y="0"/>
                </a:lnTo>
                <a:lnTo>
                  <a:pt x="0" y="0"/>
                </a:lnTo>
                <a:lnTo>
                  <a:pt x="0" y="2105106"/>
                </a:lnTo>
                <a:close/>
              </a:path>
            </a:pathLst>
          </a:custGeom>
          <a:ln w="9514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5529744" y="3148086"/>
            <a:ext cx="161925" cy="2258060"/>
          </a:xfrm>
          <a:custGeom>
            <a:avLst/>
            <a:gdLst/>
            <a:ahLst/>
            <a:cxnLst/>
            <a:rect l="l" t="t" r="r" b="b"/>
            <a:pathLst>
              <a:path w="161925" h="2258060">
                <a:moveTo>
                  <a:pt x="0" y="2257479"/>
                </a:moveTo>
                <a:lnTo>
                  <a:pt x="161756" y="2257479"/>
                </a:lnTo>
                <a:lnTo>
                  <a:pt x="161756" y="0"/>
                </a:lnTo>
                <a:lnTo>
                  <a:pt x="0" y="0"/>
                </a:lnTo>
                <a:lnTo>
                  <a:pt x="0" y="2257479"/>
                </a:lnTo>
                <a:close/>
              </a:path>
            </a:pathLst>
          </a:custGeom>
          <a:solidFill>
            <a:srgbClr val="79A1B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5529744" y="3148086"/>
            <a:ext cx="161925" cy="2258060"/>
          </a:xfrm>
          <a:custGeom>
            <a:avLst/>
            <a:gdLst/>
            <a:ahLst/>
            <a:cxnLst/>
            <a:rect l="l" t="t" r="r" b="b"/>
            <a:pathLst>
              <a:path w="161925" h="2258060">
                <a:moveTo>
                  <a:pt x="0" y="2257479"/>
                </a:moveTo>
                <a:lnTo>
                  <a:pt x="161756" y="2257479"/>
                </a:lnTo>
                <a:lnTo>
                  <a:pt x="161756" y="0"/>
                </a:lnTo>
                <a:lnTo>
                  <a:pt x="0" y="0"/>
                </a:lnTo>
                <a:lnTo>
                  <a:pt x="0" y="2257479"/>
                </a:lnTo>
                <a:close/>
              </a:path>
            </a:pathLst>
          </a:custGeom>
          <a:ln w="9514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7606185" y="3814703"/>
            <a:ext cx="161925" cy="1591310"/>
          </a:xfrm>
          <a:custGeom>
            <a:avLst/>
            <a:gdLst/>
            <a:ahLst/>
            <a:cxnLst/>
            <a:rect l="l" t="t" r="r" b="b"/>
            <a:pathLst>
              <a:path w="161925" h="1591310">
                <a:moveTo>
                  <a:pt x="0" y="1590862"/>
                </a:moveTo>
                <a:lnTo>
                  <a:pt x="161756" y="1590862"/>
                </a:lnTo>
                <a:lnTo>
                  <a:pt x="161756" y="0"/>
                </a:lnTo>
                <a:lnTo>
                  <a:pt x="0" y="0"/>
                </a:lnTo>
                <a:lnTo>
                  <a:pt x="0" y="1590862"/>
                </a:lnTo>
                <a:close/>
              </a:path>
            </a:pathLst>
          </a:custGeom>
          <a:solidFill>
            <a:srgbClr val="79A1B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7606185" y="3814703"/>
            <a:ext cx="161925" cy="1591310"/>
          </a:xfrm>
          <a:custGeom>
            <a:avLst/>
            <a:gdLst/>
            <a:ahLst/>
            <a:cxnLst/>
            <a:rect l="l" t="t" r="r" b="b"/>
            <a:pathLst>
              <a:path w="161925" h="1591310">
                <a:moveTo>
                  <a:pt x="0" y="1590862"/>
                </a:moveTo>
                <a:lnTo>
                  <a:pt x="161756" y="1590862"/>
                </a:lnTo>
                <a:lnTo>
                  <a:pt x="161756" y="0"/>
                </a:lnTo>
                <a:lnTo>
                  <a:pt x="0" y="0"/>
                </a:lnTo>
                <a:lnTo>
                  <a:pt x="0" y="1590862"/>
                </a:lnTo>
                <a:close/>
              </a:path>
            </a:pathLst>
          </a:custGeom>
          <a:ln w="9514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528913" y="3700712"/>
            <a:ext cx="171450" cy="1704975"/>
          </a:xfrm>
          <a:custGeom>
            <a:avLst/>
            <a:gdLst/>
            <a:ahLst/>
            <a:cxnLst/>
            <a:rect l="l" t="t" r="r" b="b"/>
            <a:pathLst>
              <a:path w="171450" h="1704975">
                <a:moveTo>
                  <a:pt x="0" y="1704857"/>
                </a:moveTo>
                <a:lnTo>
                  <a:pt x="171271" y="1704857"/>
                </a:lnTo>
                <a:lnTo>
                  <a:pt x="171271" y="0"/>
                </a:lnTo>
                <a:lnTo>
                  <a:pt x="0" y="0"/>
                </a:lnTo>
                <a:lnTo>
                  <a:pt x="0" y="1704857"/>
                </a:lnTo>
                <a:close/>
              </a:path>
            </a:pathLst>
          </a:custGeom>
          <a:solidFill>
            <a:srgbClr val="ACC5D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528913" y="3700712"/>
            <a:ext cx="171450" cy="1704975"/>
          </a:xfrm>
          <a:custGeom>
            <a:avLst/>
            <a:gdLst/>
            <a:ahLst/>
            <a:cxnLst/>
            <a:rect l="l" t="t" r="r" b="b"/>
            <a:pathLst>
              <a:path w="171450" h="1704975">
                <a:moveTo>
                  <a:pt x="0" y="1704857"/>
                </a:moveTo>
                <a:lnTo>
                  <a:pt x="171271" y="1704857"/>
                </a:lnTo>
                <a:lnTo>
                  <a:pt x="171271" y="0"/>
                </a:lnTo>
                <a:lnTo>
                  <a:pt x="0" y="0"/>
                </a:lnTo>
                <a:lnTo>
                  <a:pt x="0" y="1704857"/>
                </a:lnTo>
                <a:close/>
              </a:path>
            </a:pathLst>
          </a:custGeom>
          <a:ln w="9514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3614934" y="3824456"/>
            <a:ext cx="161925" cy="1581150"/>
          </a:xfrm>
          <a:custGeom>
            <a:avLst/>
            <a:gdLst/>
            <a:ahLst/>
            <a:cxnLst/>
            <a:rect l="l" t="t" r="r" b="b"/>
            <a:pathLst>
              <a:path w="161925" h="1581150">
                <a:moveTo>
                  <a:pt x="0" y="1581109"/>
                </a:moveTo>
                <a:lnTo>
                  <a:pt x="161756" y="1581109"/>
                </a:lnTo>
                <a:lnTo>
                  <a:pt x="161756" y="0"/>
                </a:lnTo>
                <a:lnTo>
                  <a:pt x="0" y="0"/>
                </a:lnTo>
                <a:lnTo>
                  <a:pt x="0" y="1581109"/>
                </a:lnTo>
                <a:close/>
              </a:path>
            </a:pathLst>
          </a:custGeom>
          <a:solidFill>
            <a:srgbClr val="ACC5D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3614934" y="3824456"/>
            <a:ext cx="161925" cy="1581150"/>
          </a:xfrm>
          <a:custGeom>
            <a:avLst/>
            <a:gdLst/>
            <a:ahLst/>
            <a:cxnLst/>
            <a:rect l="l" t="t" r="r" b="b"/>
            <a:pathLst>
              <a:path w="161925" h="1581150">
                <a:moveTo>
                  <a:pt x="0" y="1581109"/>
                </a:moveTo>
                <a:lnTo>
                  <a:pt x="161756" y="1581109"/>
                </a:lnTo>
                <a:lnTo>
                  <a:pt x="161756" y="0"/>
                </a:lnTo>
                <a:lnTo>
                  <a:pt x="0" y="0"/>
                </a:lnTo>
                <a:lnTo>
                  <a:pt x="0" y="1581109"/>
                </a:lnTo>
                <a:close/>
              </a:path>
            </a:pathLst>
          </a:custGeom>
          <a:ln w="9514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5691502" y="3690833"/>
            <a:ext cx="172085" cy="1715135"/>
          </a:xfrm>
          <a:custGeom>
            <a:avLst/>
            <a:gdLst/>
            <a:ahLst/>
            <a:cxnLst/>
            <a:rect l="l" t="t" r="r" b="b"/>
            <a:pathLst>
              <a:path w="172085" h="1715135">
                <a:moveTo>
                  <a:pt x="0" y="1714737"/>
                </a:moveTo>
                <a:lnTo>
                  <a:pt x="171588" y="1714737"/>
                </a:lnTo>
                <a:lnTo>
                  <a:pt x="171588" y="0"/>
                </a:lnTo>
                <a:lnTo>
                  <a:pt x="0" y="0"/>
                </a:lnTo>
                <a:lnTo>
                  <a:pt x="0" y="1714737"/>
                </a:lnTo>
                <a:close/>
              </a:path>
            </a:pathLst>
          </a:custGeom>
          <a:solidFill>
            <a:srgbClr val="ACC5D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5691502" y="3690833"/>
            <a:ext cx="172085" cy="1715135"/>
          </a:xfrm>
          <a:custGeom>
            <a:avLst/>
            <a:gdLst/>
            <a:ahLst/>
            <a:cxnLst/>
            <a:rect l="l" t="t" r="r" b="b"/>
            <a:pathLst>
              <a:path w="172085" h="1715135">
                <a:moveTo>
                  <a:pt x="0" y="1714737"/>
                </a:moveTo>
                <a:lnTo>
                  <a:pt x="171588" y="1714737"/>
                </a:lnTo>
                <a:lnTo>
                  <a:pt x="171588" y="0"/>
                </a:lnTo>
                <a:lnTo>
                  <a:pt x="0" y="0"/>
                </a:lnTo>
                <a:lnTo>
                  <a:pt x="0" y="1714737"/>
                </a:lnTo>
                <a:close/>
              </a:path>
            </a:pathLst>
          </a:custGeom>
          <a:ln w="9514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7767943" y="3843456"/>
            <a:ext cx="172085" cy="1562100"/>
          </a:xfrm>
          <a:custGeom>
            <a:avLst/>
            <a:gdLst/>
            <a:ahLst/>
            <a:cxnLst/>
            <a:rect l="l" t="t" r="r" b="b"/>
            <a:pathLst>
              <a:path w="172084" h="1562100">
                <a:moveTo>
                  <a:pt x="0" y="1562110"/>
                </a:moveTo>
                <a:lnTo>
                  <a:pt x="171588" y="1562110"/>
                </a:lnTo>
                <a:lnTo>
                  <a:pt x="171588" y="0"/>
                </a:lnTo>
                <a:lnTo>
                  <a:pt x="0" y="0"/>
                </a:lnTo>
                <a:lnTo>
                  <a:pt x="0" y="1562110"/>
                </a:lnTo>
                <a:close/>
              </a:path>
            </a:pathLst>
          </a:custGeom>
          <a:solidFill>
            <a:srgbClr val="ACC5D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7767943" y="3843456"/>
            <a:ext cx="172085" cy="1562100"/>
          </a:xfrm>
          <a:custGeom>
            <a:avLst/>
            <a:gdLst/>
            <a:ahLst/>
            <a:cxnLst/>
            <a:rect l="l" t="t" r="r" b="b"/>
            <a:pathLst>
              <a:path w="172084" h="1562100">
                <a:moveTo>
                  <a:pt x="0" y="1562110"/>
                </a:moveTo>
                <a:lnTo>
                  <a:pt x="171588" y="1562110"/>
                </a:lnTo>
                <a:lnTo>
                  <a:pt x="171588" y="0"/>
                </a:lnTo>
                <a:lnTo>
                  <a:pt x="0" y="0"/>
                </a:lnTo>
                <a:lnTo>
                  <a:pt x="0" y="1562110"/>
                </a:lnTo>
                <a:close/>
              </a:path>
            </a:pathLst>
          </a:custGeom>
          <a:ln w="9514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1700186" y="4195957"/>
            <a:ext cx="162560" cy="1209675"/>
          </a:xfrm>
          <a:custGeom>
            <a:avLst/>
            <a:gdLst/>
            <a:ahLst/>
            <a:cxnLst/>
            <a:rect l="l" t="t" r="r" b="b"/>
            <a:pathLst>
              <a:path w="162560" h="1209675">
                <a:moveTo>
                  <a:pt x="0" y="1209612"/>
                </a:moveTo>
                <a:lnTo>
                  <a:pt x="162073" y="1209612"/>
                </a:lnTo>
                <a:lnTo>
                  <a:pt x="162073" y="0"/>
                </a:lnTo>
                <a:lnTo>
                  <a:pt x="0" y="0"/>
                </a:lnTo>
                <a:lnTo>
                  <a:pt x="0" y="1209612"/>
                </a:lnTo>
                <a:close/>
              </a:path>
            </a:pathLst>
          </a:custGeom>
          <a:solidFill>
            <a:srgbClr val="D2DF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1700186" y="4195957"/>
            <a:ext cx="162560" cy="1209675"/>
          </a:xfrm>
          <a:custGeom>
            <a:avLst/>
            <a:gdLst/>
            <a:ahLst/>
            <a:cxnLst/>
            <a:rect l="l" t="t" r="r" b="b"/>
            <a:pathLst>
              <a:path w="162560" h="1209675">
                <a:moveTo>
                  <a:pt x="0" y="1209612"/>
                </a:moveTo>
                <a:lnTo>
                  <a:pt x="162073" y="1209612"/>
                </a:lnTo>
                <a:lnTo>
                  <a:pt x="162073" y="0"/>
                </a:lnTo>
                <a:lnTo>
                  <a:pt x="0" y="0"/>
                </a:lnTo>
                <a:lnTo>
                  <a:pt x="0" y="1209612"/>
                </a:lnTo>
                <a:close/>
              </a:path>
            </a:pathLst>
          </a:custGeom>
          <a:ln w="9514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3776688" y="3824456"/>
            <a:ext cx="172085" cy="1581150"/>
          </a:xfrm>
          <a:custGeom>
            <a:avLst/>
            <a:gdLst/>
            <a:ahLst/>
            <a:cxnLst/>
            <a:rect l="l" t="t" r="r" b="b"/>
            <a:pathLst>
              <a:path w="172085" h="1581150">
                <a:moveTo>
                  <a:pt x="0" y="1581109"/>
                </a:moveTo>
                <a:lnTo>
                  <a:pt x="171588" y="1581109"/>
                </a:lnTo>
                <a:lnTo>
                  <a:pt x="171588" y="0"/>
                </a:lnTo>
                <a:lnTo>
                  <a:pt x="0" y="0"/>
                </a:lnTo>
                <a:lnTo>
                  <a:pt x="0" y="1581109"/>
                </a:lnTo>
                <a:close/>
              </a:path>
            </a:pathLst>
          </a:custGeom>
          <a:solidFill>
            <a:srgbClr val="D2DF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3776688" y="3824456"/>
            <a:ext cx="172085" cy="1581150"/>
          </a:xfrm>
          <a:custGeom>
            <a:avLst/>
            <a:gdLst/>
            <a:ahLst/>
            <a:cxnLst/>
            <a:rect l="l" t="t" r="r" b="b"/>
            <a:pathLst>
              <a:path w="172085" h="1581150">
                <a:moveTo>
                  <a:pt x="0" y="1581109"/>
                </a:moveTo>
                <a:lnTo>
                  <a:pt x="171588" y="1581109"/>
                </a:lnTo>
                <a:lnTo>
                  <a:pt x="171588" y="0"/>
                </a:lnTo>
                <a:lnTo>
                  <a:pt x="0" y="0"/>
                </a:lnTo>
                <a:lnTo>
                  <a:pt x="0" y="1581109"/>
                </a:lnTo>
                <a:close/>
              </a:path>
            </a:pathLst>
          </a:custGeom>
          <a:ln w="9514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5863027" y="3928952"/>
            <a:ext cx="161925" cy="1477010"/>
          </a:xfrm>
          <a:custGeom>
            <a:avLst/>
            <a:gdLst/>
            <a:ahLst/>
            <a:cxnLst/>
            <a:rect l="l" t="t" r="r" b="b"/>
            <a:pathLst>
              <a:path w="161925" h="1477010">
                <a:moveTo>
                  <a:pt x="0" y="1476614"/>
                </a:moveTo>
                <a:lnTo>
                  <a:pt x="161756" y="1476614"/>
                </a:lnTo>
                <a:lnTo>
                  <a:pt x="161756" y="0"/>
                </a:lnTo>
                <a:lnTo>
                  <a:pt x="0" y="0"/>
                </a:lnTo>
                <a:lnTo>
                  <a:pt x="0" y="1476614"/>
                </a:lnTo>
                <a:close/>
              </a:path>
            </a:pathLst>
          </a:custGeom>
          <a:solidFill>
            <a:srgbClr val="D2DF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5863027" y="3928952"/>
            <a:ext cx="161925" cy="1477010"/>
          </a:xfrm>
          <a:custGeom>
            <a:avLst/>
            <a:gdLst/>
            <a:ahLst/>
            <a:cxnLst/>
            <a:rect l="l" t="t" r="r" b="b"/>
            <a:pathLst>
              <a:path w="161925" h="1477010">
                <a:moveTo>
                  <a:pt x="0" y="1476614"/>
                </a:moveTo>
                <a:lnTo>
                  <a:pt x="161756" y="1476614"/>
                </a:lnTo>
                <a:lnTo>
                  <a:pt x="161756" y="0"/>
                </a:lnTo>
                <a:lnTo>
                  <a:pt x="0" y="0"/>
                </a:lnTo>
                <a:lnTo>
                  <a:pt x="0" y="1476614"/>
                </a:lnTo>
                <a:close/>
              </a:path>
            </a:pathLst>
          </a:custGeom>
          <a:ln w="9514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7939594" y="3986333"/>
            <a:ext cx="161925" cy="1419225"/>
          </a:xfrm>
          <a:custGeom>
            <a:avLst/>
            <a:gdLst/>
            <a:ahLst/>
            <a:cxnLst/>
            <a:rect l="l" t="t" r="r" b="b"/>
            <a:pathLst>
              <a:path w="161925" h="1419225">
                <a:moveTo>
                  <a:pt x="0" y="1419236"/>
                </a:moveTo>
                <a:lnTo>
                  <a:pt x="161756" y="1419236"/>
                </a:lnTo>
                <a:lnTo>
                  <a:pt x="161756" y="0"/>
                </a:lnTo>
                <a:lnTo>
                  <a:pt x="0" y="0"/>
                </a:lnTo>
                <a:lnTo>
                  <a:pt x="0" y="1419236"/>
                </a:lnTo>
                <a:close/>
              </a:path>
            </a:pathLst>
          </a:custGeom>
          <a:solidFill>
            <a:srgbClr val="D2DF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7939594" y="3986333"/>
            <a:ext cx="161925" cy="1419225"/>
          </a:xfrm>
          <a:custGeom>
            <a:avLst/>
            <a:gdLst/>
            <a:ahLst/>
            <a:cxnLst/>
            <a:rect l="l" t="t" r="r" b="b"/>
            <a:pathLst>
              <a:path w="161925" h="1419225">
                <a:moveTo>
                  <a:pt x="0" y="1419236"/>
                </a:moveTo>
                <a:lnTo>
                  <a:pt x="161756" y="1419236"/>
                </a:lnTo>
                <a:lnTo>
                  <a:pt x="161756" y="0"/>
                </a:lnTo>
                <a:lnTo>
                  <a:pt x="0" y="0"/>
                </a:lnTo>
                <a:lnTo>
                  <a:pt x="0" y="1419236"/>
                </a:lnTo>
                <a:close/>
              </a:path>
            </a:pathLst>
          </a:custGeom>
          <a:ln w="9514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1862259" y="4405260"/>
            <a:ext cx="161925" cy="1000760"/>
          </a:xfrm>
          <a:custGeom>
            <a:avLst/>
            <a:gdLst/>
            <a:ahLst/>
            <a:cxnLst/>
            <a:rect l="l" t="t" r="r" b="b"/>
            <a:pathLst>
              <a:path w="161925" h="1000760">
                <a:moveTo>
                  <a:pt x="0" y="1000305"/>
                </a:moveTo>
                <a:lnTo>
                  <a:pt x="161756" y="1000305"/>
                </a:lnTo>
                <a:lnTo>
                  <a:pt x="161756" y="0"/>
                </a:lnTo>
                <a:lnTo>
                  <a:pt x="0" y="0"/>
                </a:lnTo>
                <a:lnTo>
                  <a:pt x="0" y="1000305"/>
                </a:lnTo>
                <a:close/>
              </a:path>
            </a:pathLst>
          </a:custGeom>
          <a:solidFill>
            <a:srgbClr val="90805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1862259" y="4405260"/>
            <a:ext cx="161925" cy="1000760"/>
          </a:xfrm>
          <a:custGeom>
            <a:avLst/>
            <a:gdLst/>
            <a:ahLst/>
            <a:cxnLst/>
            <a:rect l="l" t="t" r="r" b="b"/>
            <a:pathLst>
              <a:path w="161925" h="1000760">
                <a:moveTo>
                  <a:pt x="0" y="1000305"/>
                </a:moveTo>
                <a:lnTo>
                  <a:pt x="161756" y="1000305"/>
                </a:lnTo>
                <a:lnTo>
                  <a:pt x="161756" y="0"/>
                </a:lnTo>
                <a:lnTo>
                  <a:pt x="0" y="0"/>
                </a:lnTo>
                <a:lnTo>
                  <a:pt x="0" y="1000305"/>
                </a:lnTo>
                <a:close/>
              </a:path>
            </a:pathLst>
          </a:custGeom>
          <a:ln w="9514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3948342" y="4014832"/>
            <a:ext cx="162560" cy="1391285"/>
          </a:xfrm>
          <a:custGeom>
            <a:avLst/>
            <a:gdLst/>
            <a:ahLst/>
            <a:cxnLst/>
            <a:rect l="l" t="t" r="r" b="b"/>
            <a:pathLst>
              <a:path w="162560" h="1391285">
                <a:moveTo>
                  <a:pt x="0" y="1390738"/>
                </a:moveTo>
                <a:lnTo>
                  <a:pt x="162073" y="1390738"/>
                </a:lnTo>
                <a:lnTo>
                  <a:pt x="162073" y="0"/>
                </a:lnTo>
                <a:lnTo>
                  <a:pt x="0" y="0"/>
                </a:lnTo>
                <a:lnTo>
                  <a:pt x="0" y="1390738"/>
                </a:lnTo>
                <a:close/>
              </a:path>
            </a:pathLst>
          </a:custGeom>
          <a:solidFill>
            <a:srgbClr val="90805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3948342" y="4014832"/>
            <a:ext cx="162560" cy="1391285"/>
          </a:xfrm>
          <a:custGeom>
            <a:avLst/>
            <a:gdLst/>
            <a:ahLst/>
            <a:cxnLst/>
            <a:rect l="l" t="t" r="r" b="b"/>
            <a:pathLst>
              <a:path w="162560" h="1391285">
                <a:moveTo>
                  <a:pt x="0" y="1390738"/>
                </a:moveTo>
                <a:lnTo>
                  <a:pt x="162073" y="1390738"/>
                </a:lnTo>
                <a:lnTo>
                  <a:pt x="162073" y="0"/>
                </a:lnTo>
                <a:lnTo>
                  <a:pt x="0" y="0"/>
                </a:lnTo>
                <a:lnTo>
                  <a:pt x="0" y="1390738"/>
                </a:lnTo>
                <a:close/>
              </a:path>
            </a:pathLst>
          </a:custGeom>
          <a:ln w="9514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6024783" y="3928952"/>
            <a:ext cx="162560" cy="1477010"/>
          </a:xfrm>
          <a:custGeom>
            <a:avLst/>
            <a:gdLst/>
            <a:ahLst/>
            <a:cxnLst/>
            <a:rect l="l" t="t" r="r" b="b"/>
            <a:pathLst>
              <a:path w="162560" h="1477010">
                <a:moveTo>
                  <a:pt x="0" y="1476614"/>
                </a:moveTo>
                <a:lnTo>
                  <a:pt x="162073" y="1476614"/>
                </a:lnTo>
                <a:lnTo>
                  <a:pt x="162073" y="0"/>
                </a:lnTo>
                <a:lnTo>
                  <a:pt x="0" y="0"/>
                </a:lnTo>
                <a:lnTo>
                  <a:pt x="0" y="1476614"/>
                </a:lnTo>
                <a:close/>
              </a:path>
            </a:pathLst>
          </a:custGeom>
          <a:solidFill>
            <a:srgbClr val="90805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6024783" y="3928952"/>
            <a:ext cx="162560" cy="1477010"/>
          </a:xfrm>
          <a:custGeom>
            <a:avLst/>
            <a:gdLst/>
            <a:ahLst/>
            <a:cxnLst/>
            <a:rect l="l" t="t" r="r" b="b"/>
            <a:pathLst>
              <a:path w="162560" h="1477010">
                <a:moveTo>
                  <a:pt x="0" y="1476614"/>
                </a:moveTo>
                <a:lnTo>
                  <a:pt x="162073" y="1476614"/>
                </a:lnTo>
                <a:lnTo>
                  <a:pt x="162073" y="0"/>
                </a:lnTo>
                <a:lnTo>
                  <a:pt x="0" y="0"/>
                </a:lnTo>
                <a:lnTo>
                  <a:pt x="0" y="1476614"/>
                </a:lnTo>
                <a:close/>
              </a:path>
            </a:pathLst>
          </a:custGeom>
          <a:ln w="9514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8101350" y="3881458"/>
            <a:ext cx="162560" cy="1524635"/>
          </a:xfrm>
          <a:custGeom>
            <a:avLst/>
            <a:gdLst/>
            <a:ahLst/>
            <a:cxnLst/>
            <a:rect l="l" t="t" r="r" b="b"/>
            <a:pathLst>
              <a:path w="162559" h="1524635">
                <a:moveTo>
                  <a:pt x="0" y="1524112"/>
                </a:moveTo>
                <a:lnTo>
                  <a:pt x="162073" y="1524112"/>
                </a:lnTo>
                <a:lnTo>
                  <a:pt x="162073" y="0"/>
                </a:lnTo>
                <a:lnTo>
                  <a:pt x="0" y="0"/>
                </a:lnTo>
                <a:lnTo>
                  <a:pt x="0" y="1524112"/>
                </a:lnTo>
                <a:close/>
              </a:path>
            </a:pathLst>
          </a:custGeom>
          <a:solidFill>
            <a:srgbClr val="90805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8101350" y="3881458"/>
            <a:ext cx="162560" cy="1524635"/>
          </a:xfrm>
          <a:custGeom>
            <a:avLst/>
            <a:gdLst/>
            <a:ahLst/>
            <a:cxnLst/>
            <a:rect l="l" t="t" r="r" b="b"/>
            <a:pathLst>
              <a:path w="162559" h="1524635">
                <a:moveTo>
                  <a:pt x="0" y="1524112"/>
                </a:moveTo>
                <a:lnTo>
                  <a:pt x="162073" y="1524112"/>
                </a:lnTo>
                <a:lnTo>
                  <a:pt x="162073" y="0"/>
                </a:lnTo>
                <a:lnTo>
                  <a:pt x="0" y="0"/>
                </a:lnTo>
                <a:lnTo>
                  <a:pt x="0" y="1524112"/>
                </a:lnTo>
                <a:close/>
              </a:path>
            </a:pathLst>
          </a:custGeom>
          <a:ln w="9514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2024014" y="4338763"/>
            <a:ext cx="172085" cy="1066800"/>
          </a:xfrm>
          <a:custGeom>
            <a:avLst/>
            <a:gdLst/>
            <a:ahLst/>
            <a:cxnLst/>
            <a:rect l="l" t="t" r="r" b="b"/>
            <a:pathLst>
              <a:path w="172085" h="1066800">
                <a:moveTo>
                  <a:pt x="0" y="1066802"/>
                </a:moveTo>
                <a:lnTo>
                  <a:pt x="171588" y="1066802"/>
                </a:lnTo>
                <a:lnTo>
                  <a:pt x="171588" y="0"/>
                </a:lnTo>
                <a:lnTo>
                  <a:pt x="0" y="0"/>
                </a:lnTo>
                <a:lnTo>
                  <a:pt x="0" y="1066802"/>
                </a:lnTo>
                <a:close/>
              </a:path>
            </a:pathLst>
          </a:custGeom>
          <a:solidFill>
            <a:srgbClr val="BAAC8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2024014" y="4338763"/>
            <a:ext cx="172085" cy="1066800"/>
          </a:xfrm>
          <a:custGeom>
            <a:avLst/>
            <a:gdLst/>
            <a:ahLst/>
            <a:cxnLst/>
            <a:rect l="l" t="t" r="r" b="b"/>
            <a:pathLst>
              <a:path w="172085" h="1066800">
                <a:moveTo>
                  <a:pt x="0" y="1066802"/>
                </a:moveTo>
                <a:lnTo>
                  <a:pt x="171588" y="1066802"/>
                </a:lnTo>
                <a:lnTo>
                  <a:pt x="171588" y="0"/>
                </a:lnTo>
                <a:lnTo>
                  <a:pt x="0" y="0"/>
                </a:lnTo>
                <a:lnTo>
                  <a:pt x="0" y="1066802"/>
                </a:lnTo>
                <a:close/>
              </a:path>
            </a:pathLst>
          </a:custGeom>
          <a:ln w="9514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4110352" y="4167142"/>
            <a:ext cx="161925" cy="1238885"/>
          </a:xfrm>
          <a:custGeom>
            <a:avLst/>
            <a:gdLst/>
            <a:ahLst/>
            <a:cxnLst/>
            <a:rect l="l" t="t" r="r" b="b"/>
            <a:pathLst>
              <a:path w="161925" h="1238885">
                <a:moveTo>
                  <a:pt x="0" y="1238428"/>
                </a:moveTo>
                <a:lnTo>
                  <a:pt x="161756" y="1238428"/>
                </a:lnTo>
                <a:lnTo>
                  <a:pt x="161756" y="0"/>
                </a:lnTo>
                <a:lnTo>
                  <a:pt x="0" y="0"/>
                </a:lnTo>
                <a:lnTo>
                  <a:pt x="0" y="1238428"/>
                </a:lnTo>
                <a:close/>
              </a:path>
            </a:pathLst>
          </a:custGeom>
          <a:solidFill>
            <a:srgbClr val="BAAC8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4110352" y="4167142"/>
            <a:ext cx="161925" cy="1238885"/>
          </a:xfrm>
          <a:custGeom>
            <a:avLst/>
            <a:gdLst/>
            <a:ahLst/>
            <a:cxnLst/>
            <a:rect l="l" t="t" r="r" b="b"/>
            <a:pathLst>
              <a:path w="161925" h="1238885">
                <a:moveTo>
                  <a:pt x="0" y="1238428"/>
                </a:moveTo>
                <a:lnTo>
                  <a:pt x="161756" y="1238428"/>
                </a:lnTo>
                <a:lnTo>
                  <a:pt x="161756" y="0"/>
                </a:lnTo>
                <a:lnTo>
                  <a:pt x="0" y="0"/>
                </a:lnTo>
                <a:lnTo>
                  <a:pt x="0" y="1238428"/>
                </a:lnTo>
                <a:close/>
              </a:path>
            </a:pathLst>
          </a:custGeom>
          <a:ln w="9514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6186918" y="4300765"/>
            <a:ext cx="171450" cy="1104900"/>
          </a:xfrm>
          <a:custGeom>
            <a:avLst/>
            <a:gdLst/>
            <a:ahLst/>
            <a:cxnLst/>
            <a:rect l="l" t="t" r="r" b="b"/>
            <a:pathLst>
              <a:path w="171450" h="1104900">
                <a:moveTo>
                  <a:pt x="0" y="1104800"/>
                </a:moveTo>
                <a:lnTo>
                  <a:pt x="171271" y="1104800"/>
                </a:lnTo>
                <a:lnTo>
                  <a:pt x="171271" y="0"/>
                </a:lnTo>
                <a:lnTo>
                  <a:pt x="0" y="0"/>
                </a:lnTo>
                <a:lnTo>
                  <a:pt x="0" y="1104800"/>
                </a:lnTo>
                <a:close/>
              </a:path>
            </a:pathLst>
          </a:custGeom>
          <a:solidFill>
            <a:srgbClr val="BAAC8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6186918" y="4300765"/>
            <a:ext cx="171450" cy="1104900"/>
          </a:xfrm>
          <a:custGeom>
            <a:avLst/>
            <a:gdLst/>
            <a:ahLst/>
            <a:cxnLst/>
            <a:rect l="l" t="t" r="r" b="b"/>
            <a:pathLst>
              <a:path w="171450" h="1104900">
                <a:moveTo>
                  <a:pt x="0" y="1104800"/>
                </a:moveTo>
                <a:lnTo>
                  <a:pt x="171271" y="1104800"/>
                </a:lnTo>
                <a:lnTo>
                  <a:pt x="171271" y="0"/>
                </a:lnTo>
                <a:lnTo>
                  <a:pt x="0" y="0"/>
                </a:lnTo>
                <a:lnTo>
                  <a:pt x="0" y="1104800"/>
                </a:lnTo>
                <a:close/>
              </a:path>
            </a:pathLst>
          </a:custGeom>
          <a:ln w="9514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8263359" y="4262454"/>
            <a:ext cx="172085" cy="1143635"/>
          </a:xfrm>
          <a:custGeom>
            <a:avLst/>
            <a:gdLst/>
            <a:ahLst/>
            <a:cxnLst/>
            <a:rect l="l" t="t" r="r" b="b"/>
            <a:pathLst>
              <a:path w="172084" h="1143635">
                <a:moveTo>
                  <a:pt x="0" y="1143115"/>
                </a:moveTo>
                <a:lnTo>
                  <a:pt x="171588" y="1143115"/>
                </a:lnTo>
                <a:lnTo>
                  <a:pt x="171588" y="0"/>
                </a:lnTo>
                <a:lnTo>
                  <a:pt x="0" y="0"/>
                </a:lnTo>
                <a:lnTo>
                  <a:pt x="0" y="1143115"/>
                </a:lnTo>
                <a:close/>
              </a:path>
            </a:pathLst>
          </a:custGeom>
          <a:solidFill>
            <a:srgbClr val="BAAC8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8263359" y="4262454"/>
            <a:ext cx="172085" cy="1143635"/>
          </a:xfrm>
          <a:custGeom>
            <a:avLst/>
            <a:gdLst/>
            <a:ahLst/>
            <a:cxnLst/>
            <a:rect l="l" t="t" r="r" b="b"/>
            <a:pathLst>
              <a:path w="172084" h="1143635">
                <a:moveTo>
                  <a:pt x="0" y="1143115"/>
                </a:moveTo>
                <a:lnTo>
                  <a:pt x="171588" y="1143115"/>
                </a:lnTo>
                <a:lnTo>
                  <a:pt x="171588" y="0"/>
                </a:lnTo>
                <a:lnTo>
                  <a:pt x="0" y="0"/>
                </a:lnTo>
                <a:lnTo>
                  <a:pt x="0" y="1143115"/>
                </a:lnTo>
                <a:close/>
              </a:path>
            </a:pathLst>
          </a:custGeom>
          <a:ln w="9514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2195667" y="4443580"/>
            <a:ext cx="162560" cy="962025"/>
          </a:xfrm>
          <a:custGeom>
            <a:avLst/>
            <a:gdLst/>
            <a:ahLst/>
            <a:cxnLst/>
            <a:rect l="l" t="t" r="r" b="b"/>
            <a:pathLst>
              <a:path w="162560" h="962025">
                <a:moveTo>
                  <a:pt x="0" y="961990"/>
                </a:moveTo>
                <a:lnTo>
                  <a:pt x="162073" y="961990"/>
                </a:lnTo>
                <a:lnTo>
                  <a:pt x="162073" y="0"/>
                </a:lnTo>
                <a:lnTo>
                  <a:pt x="0" y="0"/>
                </a:lnTo>
                <a:lnTo>
                  <a:pt x="0" y="961990"/>
                </a:lnTo>
                <a:close/>
              </a:path>
            </a:pathLst>
          </a:custGeom>
          <a:solidFill>
            <a:srgbClr val="D7CEB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2195667" y="4443580"/>
            <a:ext cx="162560" cy="962025"/>
          </a:xfrm>
          <a:custGeom>
            <a:avLst/>
            <a:gdLst/>
            <a:ahLst/>
            <a:cxnLst/>
            <a:rect l="l" t="t" r="r" b="b"/>
            <a:pathLst>
              <a:path w="162560" h="962025">
                <a:moveTo>
                  <a:pt x="0" y="961990"/>
                </a:moveTo>
                <a:lnTo>
                  <a:pt x="162073" y="961990"/>
                </a:lnTo>
                <a:lnTo>
                  <a:pt x="162073" y="0"/>
                </a:lnTo>
                <a:lnTo>
                  <a:pt x="0" y="0"/>
                </a:lnTo>
                <a:lnTo>
                  <a:pt x="0" y="961990"/>
                </a:lnTo>
                <a:close/>
              </a:path>
            </a:pathLst>
          </a:custGeom>
          <a:ln w="9514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4272106" y="4453075"/>
            <a:ext cx="172085" cy="952500"/>
          </a:xfrm>
          <a:custGeom>
            <a:avLst/>
            <a:gdLst/>
            <a:ahLst/>
            <a:cxnLst/>
            <a:rect l="l" t="t" r="r" b="b"/>
            <a:pathLst>
              <a:path w="172085" h="952500">
                <a:moveTo>
                  <a:pt x="0" y="952491"/>
                </a:moveTo>
                <a:lnTo>
                  <a:pt x="171588" y="952491"/>
                </a:lnTo>
                <a:lnTo>
                  <a:pt x="171588" y="0"/>
                </a:lnTo>
                <a:lnTo>
                  <a:pt x="0" y="0"/>
                </a:lnTo>
                <a:lnTo>
                  <a:pt x="0" y="952491"/>
                </a:lnTo>
                <a:close/>
              </a:path>
            </a:pathLst>
          </a:custGeom>
          <a:solidFill>
            <a:srgbClr val="D7CEB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4272106" y="4453075"/>
            <a:ext cx="172085" cy="952500"/>
          </a:xfrm>
          <a:custGeom>
            <a:avLst/>
            <a:gdLst/>
            <a:ahLst/>
            <a:cxnLst/>
            <a:rect l="l" t="t" r="r" b="b"/>
            <a:pathLst>
              <a:path w="172085" h="952500">
                <a:moveTo>
                  <a:pt x="0" y="952491"/>
                </a:moveTo>
                <a:lnTo>
                  <a:pt x="171588" y="952491"/>
                </a:lnTo>
                <a:lnTo>
                  <a:pt x="171588" y="0"/>
                </a:lnTo>
                <a:lnTo>
                  <a:pt x="0" y="0"/>
                </a:lnTo>
                <a:lnTo>
                  <a:pt x="0" y="952491"/>
                </a:lnTo>
                <a:close/>
              </a:path>
            </a:pathLst>
          </a:custGeom>
          <a:ln w="9514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6358189" y="4576890"/>
            <a:ext cx="162560" cy="828675"/>
          </a:xfrm>
          <a:custGeom>
            <a:avLst/>
            <a:gdLst/>
            <a:ahLst/>
            <a:cxnLst/>
            <a:rect l="l" t="t" r="r" b="b"/>
            <a:pathLst>
              <a:path w="162559" h="828675">
                <a:moveTo>
                  <a:pt x="0" y="828679"/>
                </a:moveTo>
                <a:lnTo>
                  <a:pt x="162073" y="828679"/>
                </a:lnTo>
                <a:lnTo>
                  <a:pt x="162073" y="0"/>
                </a:lnTo>
                <a:lnTo>
                  <a:pt x="0" y="0"/>
                </a:lnTo>
                <a:lnTo>
                  <a:pt x="0" y="828679"/>
                </a:lnTo>
                <a:close/>
              </a:path>
            </a:pathLst>
          </a:custGeom>
          <a:solidFill>
            <a:srgbClr val="D7CEB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6358189" y="4576890"/>
            <a:ext cx="162560" cy="828675"/>
          </a:xfrm>
          <a:custGeom>
            <a:avLst/>
            <a:gdLst/>
            <a:ahLst/>
            <a:cxnLst/>
            <a:rect l="l" t="t" r="r" b="b"/>
            <a:pathLst>
              <a:path w="162559" h="828675">
                <a:moveTo>
                  <a:pt x="0" y="828679"/>
                </a:moveTo>
                <a:lnTo>
                  <a:pt x="162073" y="828679"/>
                </a:lnTo>
                <a:lnTo>
                  <a:pt x="162073" y="0"/>
                </a:lnTo>
                <a:lnTo>
                  <a:pt x="0" y="0"/>
                </a:lnTo>
                <a:lnTo>
                  <a:pt x="0" y="828679"/>
                </a:lnTo>
                <a:close/>
              </a:path>
            </a:pathLst>
          </a:custGeom>
          <a:ln w="9514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8435010" y="4681698"/>
            <a:ext cx="161925" cy="723900"/>
          </a:xfrm>
          <a:custGeom>
            <a:avLst/>
            <a:gdLst/>
            <a:ahLst/>
            <a:cxnLst/>
            <a:rect l="l" t="t" r="r" b="b"/>
            <a:pathLst>
              <a:path w="161925" h="723900">
                <a:moveTo>
                  <a:pt x="0" y="723867"/>
                </a:moveTo>
                <a:lnTo>
                  <a:pt x="161756" y="723867"/>
                </a:lnTo>
                <a:lnTo>
                  <a:pt x="161756" y="0"/>
                </a:lnTo>
                <a:lnTo>
                  <a:pt x="0" y="0"/>
                </a:lnTo>
                <a:lnTo>
                  <a:pt x="0" y="723867"/>
                </a:lnTo>
                <a:close/>
              </a:path>
            </a:pathLst>
          </a:custGeom>
          <a:solidFill>
            <a:srgbClr val="D7CEB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8435010" y="4681698"/>
            <a:ext cx="161925" cy="723900"/>
          </a:xfrm>
          <a:custGeom>
            <a:avLst/>
            <a:gdLst/>
            <a:ahLst/>
            <a:cxnLst/>
            <a:rect l="l" t="t" r="r" b="b"/>
            <a:pathLst>
              <a:path w="161925" h="723900">
                <a:moveTo>
                  <a:pt x="0" y="723867"/>
                </a:moveTo>
                <a:lnTo>
                  <a:pt x="161756" y="723867"/>
                </a:lnTo>
                <a:lnTo>
                  <a:pt x="161756" y="0"/>
                </a:lnTo>
                <a:lnTo>
                  <a:pt x="0" y="0"/>
                </a:lnTo>
                <a:lnTo>
                  <a:pt x="0" y="723867"/>
                </a:lnTo>
                <a:close/>
              </a:path>
            </a:pathLst>
          </a:custGeom>
          <a:ln w="9514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2357675" y="4662699"/>
            <a:ext cx="161925" cy="742950"/>
          </a:xfrm>
          <a:custGeom>
            <a:avLst/>
            <a:gdLst/>
            <a:ahLst/>
            <a:cxnLst/>
            <a:rect l="l" t="t" r="r" b="b"/>
            <a:pathLst>
              <a:path w="161925" h="742950">
                <a:moveTo>
                  <a:pt x="0" y="742866"/>
                </a:moveTo>
                <a:lnTo>
                  <a:pt x="161756" y="742866"/>
                </a:lnTo>
                <a:lnTo>
                  <a:pt x="161756" y="0"/>
                </a:lnTo>
                <a:lnTo>
                  <a:pt x="0" y="0"/>
                </a:lnTo>
                <a:lnTo>
                  <a:pt x="0" y="742866"/>
                </a:lnTo>
                <a:close/>
              </a:path>
            </a:pathLst>
          </a:custGeom>
          <a:solidFill>
            <a:srgbClr val="80808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4443758" y="4653204"/>
            <a:ext cx="161925" cy="752475"/>
          </a:xfrm>
          <a:custGeom>
            <a:avLst/>
            <a:gdLst/>
            <a:ahLst/>
            <a:cxnLst/>
            <a:rect l="l" t="t" r="r" b="b"/>
            <a:pathLst>
              <a:path w="161925" h="752475">
                <a:moveTo>
                  <a:pt x="0" y="752366"/>
                </a:moveTo>
                <a:lnTo>
                  <a:pt x="161756" y="752366"/>
                </a:lnTo>
                <a:lnTo>
                  <a:pt x="161756" y="0"/>
                </a:lnTo>
                <a:lnTo>
                  <a:pt x="0" y="0"/>
                </a:lnTo>
                <a:lnTo>
                  <a:pt x="0" y="752366"/>
                </a:lnTo>
                <a:close/>
              </a:path>
            </a:pathLst>
          </a:custGeom>
          <a:solidFill>
            <a:srgbClr val="80808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6520200" y="4862507"/>
            <a:ext cx="161925" cy="543560"/>
          </a:xfrm>
          <a:custGeom>
            <a:avLst/>
            <a:gdLst/>
            <a:ahLst/>
            <a:cxnLst/>
            <a:rect l="l" t="t" r="r" b="b"/>
            <a:pathLst>
              <a:path w="161925" h="543560">
                <a:moveTo>
                  <a:pt x="0" y="543059"/>
                </a:moveTo>
                <a:lnTo>
                  <a:pt x="161756" y="543059"/>
                </a:lnTo>
                <a:lnTo>
                  <a:pt x="161756" y="0"/>
                </a:lnTo>
                <a:lnTo>
                  <a:pt x="0" y="0"/>
                </a:lnTo>
                <a:lnTo>
                  <a:pt x="0" y="543059"/>
                </a:lnTo>
                <a:close/>
              </a:path>
            </a:pathLst>
          </a:custGeom>
          <a:solidFill>
            <a:srgbClr val="80808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2519433" y="4796010"/>
            <a:ext cx="172085" cy="609600"/>
          </a:xfrm>
          <a:custGeom>
            <a:avLst/>
            <a:gdLst/>
            <a:ahLst/>
            <a:cxnLst/>
            <a:rect l="l" t="t" r="r" b="b"/>
            <a:pathLst>
              <a:path w="172085" h="609600">
                <a:moveTo>
                  <a:pt x="0" y="609556"/>
                </a:moveTo>
                <a:lnTo>
                  <a:pt x="171588" y="609556"/>
                </a:lnTo>
                <a:lnTo>
                  <a:pt x="171588" y="0"/>
                </a:lnTo>
                <a:lnTo>
                  <a:pt x="0" y="0"/>
                </a:lnTo>
                <a:lnTo>
                  <a:pt x="0" y="609556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2519433" y="4796010"/>
            <a:ext cx="172085" cy="609600"/>
          </a:xfrm>
          <a:custGeom>
            <a:avLst/>
            <a:gdLst/>
            <a:ahLst/>
            <a:cxnLst/>
            <a:rect l="l" t="t" r="r" b="b"/>
            <a:pathLst>
              <a:path w="172085" h="609600">
                <a:moveTo>
                  <a:pt x="0" y="609556"/>
                </a:moveTo>
                <a:lnTo>
                  <a:pt x="171588" y="609556"/>
                </a:lnTo>
                <a:lnTo>
                  <a:pt x="171588" y="0"/>
                </a:lnTo>
                <a:lnTo>
                  <a:pt x="0" y="0"/>
                </a:lnTo>
                <a:lnTo>
                  <a:pt x="0" y="609556"/>
                </a:lnTo>
                <a:close/>
              </a:path>
            </a:pathLst>
          </a:custGeom>
          <a:ln w="9513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4605515" y="4767515"/>
            <a:ext cx="172085" cy="638175"/>
          </a:xfrm>
          <a:custGeom>
            <a:avLst/>
            <a:gdLst/>
            <a:ahLst/>
            <a:cxnLst/>
            <a:rect l="l" t="t" r="r" b="b"/>
            <a:pathLst>
              <a:path w="172085" h="638175">
                <a:moveTo>
                  <a:pt x="0" y="638054"/>
                </a:moveTo>
                <a:lnTo>
                  <a:pt x="171588" y="638054"/>
                </a:lnTo>
                <a:lnTo>
                  <a:pt x="171588" y="0"/>
                </a:lnTo>
                <a:lnTo>
                  <a:pt x="0" y="0"/>
                </a:lnTo>
                <a:lnTo>
                  <a:pt x="0" y="638054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4605515" y="4767515"/>
            <a:ext cx="172085" cy="638175"/>
          </a:xfrm>
          <a:custGeom>
            <a:avLst/>
            <a:gdLst/>
            <a:ahLst/>
            <a:cxnLst/>
            <a:rect l="l" t="t" r="r" b="b"/>
            <a:pathLst>
              <a:path w="172085" h="638175">
                <a:moveTo>
                  <a:pt x="0" y="638054"/>
                </a:moveTo>
                <a:lnTo>
                  <a:pt x="171588" y="638054"/>
                </a:lnTo>
                <a:lnTo>
                  <a:pt x="171588" y="0"/>
                </a:lnTo>
                <a:lnTo>
                  <a:pt x="0" y="0"/>
                </a:lnTo>
                <a:lnTo>
                  <a:pt x="0" y="638054"/>
                </a:lnTo>
                <a:close/>
              </a:path>
            </a:pathLst>
          </a:custGeom>
          <a:ln w="9514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6681954" y="4986318"/>
            <a:ext cx="172085" cy="419734"/>
          </a:xfrm>
          <a:custGeom>
            <a:avLst/>
            <a:gdLst/>
            <a:ahLst/>
            <a:cxnLst/>
            <a:rect l="l" t="t" r="r" b="b"/>
            <a:pathLst>
              <a:path w="172084" h="419735">
                <a:moveTo>
                  <a:pt x="0" y="419248"/>
                </a:moveTo>
                <a:lnTo>
                  <a:pt x="171588" y="419248"/>
                </a:lnTo>
                <a:lnTo>
                  <a:pt x="171588" y="0"/>
                </a:lnTo>
                <a:lnTo>
                  <a:pt x="0" y="0"/>
                </a:lnTo>
                <a:lnTo>
                  <a:pt x="0" y="419248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6681954" y="4986318"/>
            <a:ext cx="172085" cy="419734"/>
          </a:xfrm>
          <a:custGeom>
            <a:avLst/>
            <a:gdLst/>
            <a:ahLst/>
            <a:cxnLst/>
            <a:rect l="l" t="t" r="r" b="b"/>
            <a:pathLst>
              <a:path w="172084" h="419735">
                <a:moveTo>
                  <a:pt x="0" y="419248"/>
                </a:moveTo>
                <a:lnTo>
                  <a:pt x="171588" y="419248"/>
                </a:lnTo>
                <a:lnTo>
                  <a:pt x="171588" y="0"/>
                </a:lnTo>
                <a:lnTo>
                  <a:pt x="0" y="0"/>
                </a:lnTo>
                <a:lnTo>
                  <a:pt x="0" y="419248"/>
                </a:lnTo>
                <a:close/>
              </a:path>
            </a:pathLst>
          </a:custGeom>
          <a:ln w="9512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8758777" y="4786514"/>
            <a:ext cx="171450" cy="619125"/>
          </a:xfrm>
          <a:custGeom>
            <a:avLst/>
            <a:gdLst/>
            <a:ahLst/>
            <a:cxnLst/>
            <a:rect l="l" t="t" r="r" b="b"/>
            <a:pathLst>
              <a:path w="171450" h="619125">
                <a:moveTo>
                  <a:pt x="0" y="619055"/>
                </a:moveTo>
                <a:lnTo>
                  <a:pt x="171271" y="619055"/>
                </a:lnTo>
                <a:lnTo>
                  <a:pt x="171271" y="0"/>
                </a:lnTo>
                <a:lnTo>
                  <a:pt x="0" y="0"/>
                </a:lnTo>
                <a:lnTo>
                  <a:pt x="0" y="619055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8758777" y="4786514"/>
            <a:ext cx="171450" cy="619125"/>
          </a:xfrm>
          <a:custGeom>
            <a:avLst/>
            <a:gdLst/>
            <a:ahLst/>
            <a:cxnLst/>
            <a:rect l="l" t="t" r="r" b="b"/>
            <a:pathLst>
              <a:path w="171450" h="619125">
                <a:moveTo>
                  <a:pt x="0" y="619055"/>
                </a:moveTo>
                <a:lnTo>
                  <a:pt x="171271" y="619055"/>
                </a:lnTo>
                <a:lnTo>
                  <a:pt x="171271" y="0"/>
                </a:lnTo>
                <a:lnTo>
                  <a:pt x="0" y="0"/>
                </a:lnTo>
                <a:lnTo>
                  <a:pt x="0" y="619055"/>
                </a:lnTo>
                <a:close/>
              </a:path>
            </a:pathLst>
          </a:custGeom>
          <a:ln w="9513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2691085" y="5224441"/>
            <a:ext cx="161925" cy="181610"/>
          </a:xfrm>
          <a:custGeom>
            <a:avLst/>
            <a:gdLst/>
            <a:ahLst/>
            <a:cxnLst/>
            <a:rect l="l" t="t" r="r" b="b"/>
            <a:pathLst>
              <a:path w="161925" h="181610">
                <a:moveTo>
                  <a:pt x="0" y="181125"/>
                </a:moveTo>
                <a:lnTo>
                  <a:pt x="161756" y="181125"/>
                </a:lnTo>
                <a:lnTo>
                  <a:pt x="161756" y="0"/>
                </a:lnTo>
                <a:lnTo>
                  <a:pt x="0" y="0"/>
                </a:lnTo>
                <a:lnTo>
                  <a:pt x="0" y="181125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2691085" y="5224441"/>
            <a:ext cx="161925" cy="181610"/>
          </a:xfrm>
          <a:custGeom>
            <a:avLst/>
            <a:gdLst/>
            <a:ahLst/>
            <a:cxnLst/>
            <a:rect l="l" t="t" r="r" b="b"/>
            <a:pathLst>
              <a:path w="161925" h="181610">
                <a:moveTo>
                  <a:pt x="0" y="181125"/>
                </a:moveTo>
                <a:lnTo>
                  <a:pt x="161756" y="181125"/>
                </a:lnTo>
                <a:lnTo>
                  <a:pt x="161756" y="0"/>
                </a:lnTo>
                <a:lnTo>
                  <a:pt x="0" y="0"/>
                </a:lnTo>
                <a:lnTo>
                  <a:pt x="0" y="181125"/>
                </a:lnTo>
                <a:close/>
              </a:path>
            </a:pathLst>
          </a:custGeom>
          <a:ln w="9508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4777041" y="5281759"/>
            <a:ext cx="161925" cy="123825"/>
          </a:xfrm>
          <a:custGeom>
            <a:avLst/>
            <a:gdLst/>
            <a:ahLst/>
            <a:cxnLst/>
            <a:rect l="l" t="t" r="r" b="b"/>
            <a:pathLst>
              <a:path w="161925" h="123825">
                <a:moveTo>
                  <a:pt x="0" y="123811"/>
                </a:moveTo>
                <a:lnTo>
                  <a:pt x="161756" y="123811"/>
                </a:lnTo>
                <a:lnTo>
                  <a:pt x="161756" y="0"/>
                </a:lnTo>
                <a:lnTo>
                  <a:pt x="0" y="0"/>
                </a:lnTo>
                <a:lnTo>
                  <a:pt x="0" y="123811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4777041" y="5281759"/>
            <a:ext cx="161925" cy="123825"/>
          </a:xfrm>
          <a:custGeom>
            <a:avLst/>
            <a:gdLst/>
            <a:ahLst/>
            <a:cxnLst/>
            <a:rect l="l" t="t" r="r" b="b"/>
            <a:pathLst>
              <a:path w="161925" h="123825">
                <a:moveTo>
                  <a:pt x="0" y="123811"/>
                </a:moveTo>
                <a:lnTo>
                  <a:pt x="161756" y="123811"/>
                </a:lnTo>
                <a:lnTo>
                  <a:pt x="161756" y="0"/>
                </a:lnTo>
                <a:lnTo>
                  <a:pt x="0" y="0"/>
                </a:lnTo>
                <a:lnTo>
                  <a:pt x="0" y="123811"/>
                </a:lnTo>
                <a:close/>
              </a:path>
            </a:pathLst>
          </a:custGeom>
          <a:ln w="9505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6853609" y="5272255"/>
            <a:ext cx="162560" cy="133350"/>
          </a:xfrm>
          <a:custGeom>
            <a:avLst/>
            <a:gdLst/>
            <a:ahLst/>
            <a:cxnLst/>
            <a:rect l="l" t="t" r="r" b="b"/>
            <a:pathLst>
              <a:path w="162559" h="133350">
                <a:moveTo>
                  <a:pt x="0" y="133310"/>
                </a:moveTo>
                <a:lnTo>
                  <a:pt x="162073" y="133310"/>
                </a:lnTo>
                <a:lnTo>
                  <a:pt x="162073" y="0"/>
                </a:lnTo>
                <a:lnTo>
                  <a:pt x="0" y="0"/>
                </a:lnTo>
                <a:lnTo>
                  <a:pt x="0" y="133310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6853609" y="5272255"/>
            <a:ext cx="162560" cy="133350"/>
          </a:xfrm>
          <a:custGeom>
            <a:avLst/>
            <a:gdLst/>
            <a:ahLst/>
            <a:cxnLst/>
            <a:rect l="l" t="t" r="r" b="b"/>
            <a:pathLst>
              <a:path w="162559" h="133350">
                <a:moveTo>
                  <a:pt x="0" y="133310"/>
                </a:moveTo>
                <a:lnTo>
                  <a:pt x="162073" y="133310"/>
                </a:lnTo>
                <a:lnTo>
                  <a:pt x="162073" y="0"/>
                </a:lnTo>
                <a:lnTo>
                  <a:pt x="0" y="0"/>
                </a:lnTo>
                <a:lnTo>
                  <a:pt x="0" y="133310"/>
                </a:lnTo>
                <a:close/>
              </a:path>
            </a:pathLst>
          </a:custGeom>
          <a:ln w="9505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8930049" y="4957823"/>
            <a:ext cx="162560" cy="448309"/>
          </a:xfrm>
          <a:custGeom>
            <a:avLst/>
            <a:gdLst/>
            <a:ahLst/>
            <a:cxnLst/>
            <a:rect l="l" t="t" r="r" b="b"/>
            <a:pathLst>
              <a:path w="162559" h="448310">
                <a:moveTo>
                  <a:pt x="0" y="447746"/>
                </a:moveTo>
                <a:lnTo>
                  <a:pt x="162073" y="447746"/>
                </a:lnTo>
                <a:lnTo>
                  <a:pt x="162073" y="0"/>
                </a:lnTo>
                <a:lnTo>
                  <a:pt x="0" y="0"/>
                </a:lnTo>
                <a:lnTo>
                  <a:pt x="0" y="447746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8930049" y="4957823"/>
            <a:ext cx="162560" cy="448309"/>
          </a:xfrm>
          <a:custGeom>
            <a:avLst/>
            <a:gdLst/>
            <a:ahLst/>
            <a:cxnLst/>
            <a:rect l="l" t="t" r="r" b="b"/>
            <a:pathLst>
              <a:path w="162559" h="448310">
                <a:moveTo>
                  <a:pt x="0" y="447746"/>
                </a:moveTo>
                <a:lnTo>
                  <a:pt x="162073" y="447746"/>
                </a:lnTo>
                <a:lnTo>
                  <a:pt x="162073" y="0"/>
                </a:lnTo>
                <a:lnTo>
                  <a:pt x="0" y="0"/>
                </a:lnTo>
                <a:lnTo>
                  <a:pt x="0" y="447746"/>
                </a:lnTo>
                <a:close/>
              </a:path>
            </a:pathLst>
          </a:custGeom>
          <a:ln w="9513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823847" y="2376467"/>
            <a:ext cx="0" cy="3020060"/>
          </a:xfrm>
          <a:custGeom>
            <a:avLst/>
            <a:gdLst/>
            <a:ahLst/>
            <a:cxnLst/>
            <a:rect l="l" t="t" r="r" b="b"/>
            <a:pathLst>
              <a:path h="3020060">
                <a:moveTo>
                  <a:pt x="0" y="0"/>
                </a:moveTo>
                <a:lnTo>
                  <a:pt x="0" y="3019599"/>
                </a:lnTo>
              </a:path>
            </a:pathLst>
          </a:custGeom>
          <a:ln w="9515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785786" y="5405566"/>
            <a:ext cx="28575" cy="0"/>
          </a:xfrm>
          <a:custGeom>
            <a:avLst/>
            <a:gdLst/>
            <a:ahLst/>
            <a:cxnLst/>
            <a:rect l="l" t="t" r="r" b="b"/>
            <a:pathLst>
              <a:path w="28575">
                <a:moveTo>
                  <a:pt x="0" y="0"/>
                </a:moveTo>
                <a:lnTo>
                  <a:pt x="28545" y="0"/>
                </a:lnTo>
              </a:path>
            </a:pathLst>
          </a:custGeom>
          <a:ln w="9499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785786" y="4796010"/>
            <a:ext cx="28575" cy="0"/>
          </a:xfrm>
          <a:custGeom>
            <a:avLst/>
            <a:gdLst/>
            <a:ahLst/>
            <a:cxnLst/>
            <a:rect l="l" t="t" r="r" b="b"/>
            <a:pathLst>
              <a:path w="28575">
                <a:moveTo>
                  <a:pt x="0" y="0"/>
                </a:moveTo>
                <a:lnTo>
                  <a:pt x="28545" y="0"/>
                </a:lnTo>
              </a:path>
            </a:pathLst>
          </a:custGeom>
          <a:ln w="9499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785786" y="4195953"/>
            <a:ext cx="28575" cy="0"/>
          </a:xfrm>
          <a:custGeom>
            <a:avLst/>
            <a:gdLst/>
            <a:ahLst/>
            <a:cxnLst/>
            <a:rect l="l" t="t" r="r" b="b"/>
            <a:pathLst>
              <a:path w="28575">
                <a:moveTo>
                  <a:pt x="0" y="0"/>
                </a:moveTo>
                <a:lnTo>
                  <a:pt x="28545" y="0"/>
                </a:lnTo>
              </a:path>
            </a:pathLst>
          </a:custGeom>
          <a:ln w="9499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785786" y="3586334"/>
            <a:ext cx="28575" cy="0"/>
          </a:xfrm>
          <a:custGeom>
            <a:avLst/>
            <a:gdLst/>
            <a:ahLst/>
            <a:cxnLst/>
            <a:rect l="l" t="t" r="r" b="b"/>
            <a:pathLst>
              <a:path w="28575">
                <a:moveTo>
                  <a:pt x="0" y="0"/>
                </a:moveTo>
                <a:lnTo>
                  <a:pt x="28545" y="0"/>
                </a:lnTo>
              </a:path>
            </a:pathLst>
          </a:custGeom>
          <a:ln w="9499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785786" y="2985960"/>
            <a:ext cx="28575" cy="0"/>
          </a:xfrm>
          <a:custGeom>
            <a:avLst/>
            <a:gdLst/>
            <a:ahLst/>
            <a:cxnLst/>
            <a:rect l="l" t="t" r="r" b="b"/>
            <a:pathLst>
              <a:path w="28575">
                <a:moveTo>
                  <a:pt x="0" y="0"/>
                </a:moveTo>
                <a:lnTo>
                  <a:pt x="28545" y="0"/>
                </a:lnTo>
              </a:path>
            </a:pathLst>
          </a:custGeom>
          <a:ln w="9499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785786" y="2376467"/>
            <a:ext cx="28575" cy="0"/>
          </a:xfrm>
          <a:custGeom>
            <a:avLst/>
            <a:gdLst/>
            <a:ahLst/>
            <a:cxnLst/>
            <a:rect l="l" t="t" r="r" b="b"/>
            <a:pathLst>
              <a:path w="28575">
                <a:moveTo>
                  <a:pt x="0" y="0"/>
                </a:moveTo>
                <a:lnTo>
                  <a:pt x="28545" y="0"/>
                </a:lnTo>
              </a:path>
            </a:pathLst>
          </a:custGeom>
          <a:ln w="9499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823848" y="5405566"/>
            <a:ext cx="8306435" cy="0"/>
          </a:xfrm>
          <a:custGeom>
            <a:avLst/>
            <a:gdLst/>
            <a:ahLst/>
            <a:cxnLst/>
            <a:rect l="l" t="t" r="r" b="b"/>
            <a:pathLst>
              <a:path w="8306434">
                <a:moveTo>
                  <a:pt x="0" y="0"/>
                </a:moveTo>
                <a:lnTo>
                  <a:pt x="8306397" y="0"/>
                </a:lnTo>
              </a:path>
            </a:pathLst>
          </a:custGeom>
          <a:ln w="9499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823847" y="5415070"/>
            <a:ext cx="0" cy="28575"/>
          </a:xfrm>
          <a:custGeom>
            <a:avLst/>
            <a:gdLst/>
            <a:ahLst/>
            <a:cxnLst/>
            <a:rect l="l" t="t" r="r" b="b"/>
            <a:pathLst>
              <a:path h="28575">
                <a:moveTo>
                  <a:pt x="0" y="28498"/>
                </a:moveTo>
                <a:lnTo>
                  <a:pt x="0" y="0"/>
                </a:lnTo>
              </a:path>
            </a:pathLst>
          </a:custGeom>
          <a:ln w="9515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2900414" y="5415070"/>
            <a:ext cx="0" cy="28575"/>
          </a:xfrm>
          <a:custGeom>
            <a:avLst/>
            <a:gdLst/>
            <a:ahLst/>
            <a:cxnLst/>
            <a:rect l="l" t="t" r="r" b="b"/>
            <a:pathLst>
              <a:path h="28575">
                <a:moveTo>
                  <a:pt x="0" y="28498"/>
                </a:moveTo>
                <a:lnTo>
                  <a:pt x="0" y="0"/>
                </a:lnTo>
              </a:path>
            </a:pathLst>
          </a:custGeom>
          <a:ln w="9515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4986624" y="5415070"/>
            <a:ext cx="0" cy="28575"/>
          </a:xfrm>
          <a:custGeom>
            <a:avLst/>
            <a:gdLst/>
            <a:ahLst/>
            <a:cxnLst/>
            <a:rect l="l" t="t" r="r" b="b"/>
            <a:pathLst>
              <a:path h="28575">
                <a:moveTo>
                  <a:pt x="0" y="28498"/>
                </a:moveTo>
                <a:lnTo>
                  <a:pt x="0" y="0"/>
                </a:lnTo>
              </a:path>
            </a:pathLst>
          </a:custGeom>
          <a:ln w="9515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7063193" y="5415070"/>
            <a:ext cx="0" cy="28575"/>
          </a:xfrm>
          <a:custGeom>
            <a:avLst/>
            <a:gdLst/>
            <a:ahLst/>
            <a:cxnLst/>
            <a:rect l="l" t="t" r="r" b="b"/>
            <a:pathLst>
              <a:path h="28575">
                <a:moveTo>
                  <a:pt x="0" y="28498"/>
                </a:moveTo>
                <a:lnTo>
                  <a:pt x="0" y="0"/>
                </a:lnTo>
              </a:path>
            </a:pathLst>
          </a:custGeom>
          <a:ln w="9515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9139759" y="5415070"/>
            <a:ext cx="0" cy="28575"/>
          </a:xfrm>
          <a:custGeom>
            <a:avLst/>
            <a:gdLst/>
            <a:ahLst/>
            <a:cxnLst/>
            <a:rect l="l" t="t" r="r" b="b"/>
            <a:pathLst>
              <a:path h="28575">
                <a:moveTo>
                  <a:pt x="0" y="28498"/>
                </a:moveTo>
                <a:lnTo>
                  <a:pt x="0" y="0"/>
                </a:lnTo>
              </a:path>
            </a:pathLst>
          </a:custGeom>
          <a:ln w="9515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101"/>
          <p:cNvSpPr txBox="1"/>
          <p:nvPr/>
        </p:nvSpPr>
        <p:spPr>
          <a:xfrm>
            <a:off x="3111636" y="4108489"/>
            <a:ext cx="158750" cy="1461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spc="-10" dirty="0">
                <a:latin typeface="Arial"/>
                <a:cs typeface="Arial"/>
              </a:rPr>
              <a:t>40</a:t>
            </a:r>
            <a:endParaRPr sz="950">
              <a:latin typeface="Arial"/>
              <a:cs typeface="Arial"/>
            </a:endParaRPr>
          </a:p>
        </p:txBody>
      </p:sp>
      <p:sp>
        <p:nvSpPr>
          <p:cNvPr id="102" name="object 102"/>
          <p:cNvSpPr txBox="1"/>
          <p:nvPr/>
        </p:nvSpPr>
        <p:spPr>
          <a:xfrm>
            <a:off x="5197592" y="3927744"/>
            <a:ext cx="158750" cy="1461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spc="-10" dirty="0">
                <a:latin typeface="Arial"/>
                <a:cs typeface="Arial"/>
              </a:rPr>
              <a:t>46</a:t>
            </a:r>
            <a:endParaRPr sz="950">
              <a:latin typeface="Arial"/>
              <a:cs typeface="Arial"/>
            </a:endParaRPr>
          </a:p>
        </p:txBody>
      </p:sp>
      <p:sp>
        <p:nvSpPr>
          <p:cNvPr id="103" name="object 103"/>
          <p:cNvSpPr txBox="1"/>
          <p:nvPr/>
        </p:nvSpPr>
        <p:spPr>
          <a:xfrm>
            <a:off x="1035070" y="4032241"/>
            <a:ext cx="320675" cy="2308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74625">
              <a:lnSpc>
                <a:spcPts val="910"/>
              </a:lnSpc>
            </a:pPr>
            <a:r>
              <a:rPr sz="950" spc="-10" dirty="0">
                <a:latin typeface="Arial"/>
                <a:cs typeface="Arial"/>
              </a:rPr>
              <a:t>43</a:t>
            </a:r>
            <a:endParaRPr sz="950">
              <a:latin typeface="Arial"/>
              <a:cs typeface="Arial"/>
            </a:endParaRPr>
          </a:p>
          <a:p>
            <a:pPr marL="12700">
              <a:lnSpc>
                <a:spcPts val="910"/>
              </a:lnSpc>
            </a:pPr>
            <a:r>
              <a:rPr sz="950" spc="-10" dirty="0">
                <a:latin typeface="Arial"/>
                <a:cs typeface="Arial"/>
              </a:rPr>
              <a:t>40</a:t>
            </a:r>
            <a:endParaRPr sz="950">
              <a:latin typeface="Arial"/>
              <a:cs typeface="Arial"/>
            </a:endParaRPr>
          </a:p>
        </p:txBody>
      </p:sp>
      <p:sp>
        <p:nvSpPr>
          <p:cNvPr id="104" name="object 104"/>
          <p:cNvSpPr txBox="1"/>
          <p:nvPr/>
        </p:nvSpPr>
        <p:spPr>
          <a:xfrm>
            <a:off x="5359601" y="4108489"/>
            <a:ext cx="158750" cy="1461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spc="-10" dirty="0">
                <a:latin typeface="Arial"/>
                <a:cs typeface="Arial"/>
              </a:rPr>
              <a:t>40</a:t>
            </a:r>
            <a:endParaRPr sz="950">
              <a:latin typeface="Arial"/>
              <a:cs typeface="Arial"/>
            </a:endParaRPr>
          </a:p>
        </p:txBody>
      </p:sp>
      <p:sp>
        <p:nvSpPr>
          <p:cNvPr id="105" name="object 105"/>
          <p:cNvSpPr txBox="1"/>
          <p:nvPr/>
        </p:nvSpPr>
        <p:spPr>
          <a:xfrm>
            <a:off x="7274415" y="4232363"/>
            <a:ext cx="320675" cy="2308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73990">
              <a:lnSpc>
                <a:spcPts val="910"/>
              </a:lnSpc>
            </a:pPr>
            <a:r>
              <a:rPr sz="950" spc="-10" dirty="0">
                <a:latin typeface="Arial"/>
                <a:cs typeface="Arial"/>
              </a:rPr>
              <a:t>36</a:t>
            </a:r>
            <a:endParaRPr sz="950">
              <a:latin typeface="Arial"/>
              <a:cs typeface="Arial"/>
            </a:endParaRPr>
          </a:p>
          <a:p>
            <a:pPr marL="12700">
              <a:lnSpc>
                <a:spcPts val="910"/>
              </a:lnSpc>
            </a:pPr>
            <a:r>
              <a:rPr sz="950" spc="-10" dirty="0">
                <a:latin typeface="Arial"/>
                <a:cs typeface="Arial"/>
              </a:rPr>
              <a:t>33</a:t>
            </a:r>
            <a:endParaRPr sz="950">
              <a:latin typeface="Arial"/>
              <a:cs typeface="Arial"/>
            </a:endParaRPr>
          </a:p>
        </p:txBody>
      </p:sp>
      <p:sp>
        <p:nvSpPr>
          <p:cNvPr id="106" name="object 106"/>
          <p:cNvSpPr txBox="1"/>
          <p:nvPr/>
        </p:nvSpPr>
        <p:spPr>
          <a:xfrm>
            <a:off x="1358897" y="4184866"/>
            <a:ext cx="158750" cy="1461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spc="-10" dirty="0">
                <a:latin typeface="Arial"/>
                <a:cs typeface="Arial"/>
              </a:rPr>
              <a:t>38</a:t>
            </a:r>
            <a:endParaRPr sz="950">
              <a:latin typeface="Arial"/>
              <a:cs typeface="Arial"/>
            </a:endParaRPr>
          </a:p>
        </p:txBody>
      </p:sp>
      <p:sp>
        <p:nvSpPr>
          <p:cNvPr id="107" name="object 107"/>
          <p:cNvSpPr txBox="1"/>
          <p:nvPr/>
        </p:nvSpPr>
        <p:spPr>
          <a:xfrm>
            <a:off x="3273645" y="4270362"/>
            <a:ext cx="330200" cy="1461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dirty="0">
                <a:latin typeface="Arial"/>
                <a:cs typeface="Arial"/>
              </a:rPr>
              <a:t>35</a:t>
            </a:r>
            <a:r>
              <a:rPr sz="950" spc="-70" dirty="0">
                <a:latin typeface="Arial"/>
                <a:cs typeface="Arial"/>
              </a:rPr>
              <a:t> </a:t>
            </a:r>
            <a:r>
              <a:rPr sz="950" spc="-10" dirty="0">
                <a:latin typeface="Arial"/>
                <a:cs typeface="Arial"/>
              </a:rPr>
              <a:t>35</a:t>
            </a:r>
            <a:endParaRPr sz="950">
              <a:latin typeface="Arial"/>
              <a:cs typeface="Arial"/>
            </a:endParaRPr>
          </a:p>
        </p:txBody>
      </p:sp>
      <p:sp>
        <p:nvSpPr>
          <p:cNvPr id="108" name="object 108"/>
          <p:cNvSpPr txBox="1"/>
          <p:nvPr/>
        </p:nvSpPr>
        <p:spPr>
          <a:xfrm>
            <a:off x="5521738" y="4194365"/>
            <a:ext cx="158750" cy="1461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spc="-10" dirty="0">
                <a:latin typeface="Arial"/>
                <a:cs typeface="Arial"/>
              </a:rPr>
              <a:t>37</a:t>
            </a:r>
            <a:endParaRPr sz="950">
              <a:latin typeface="Arial"/>
              <a:cs typeface="Arial"/>
            </a:endParaRPr>
          </a:p>
        </p:txBody>
      </p:sp>
      <p:sp>
        <p:nvSpPr>
          <p:cNvPr id="109" name="object 109"/>
          <p:cNvSpPr txBox="1"/>
          <p:nvPr/>
        </p:nvSpPr>
        <p:spPr>
          <a:xfrm>
            <a:off x="1530486" y="4470487"/>
            <a:ext cx="158750" cy="1461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spc="-10" dirty="0">
                <a:latin typeface="Arial"/>
                <a:cs typeface="Arial"/>
              </a:rPr>
              <a:t>28</a:t>
            </a:r>
            <a:endParaRPr sz="950">
              <a:latin typeface="Arial"/>
              <a:cs typeface="Arial"/>
            </a:endParaRPr>
          </a:p>
        </p:txBody>
      </p:sp>
      <p:sp>
        <p:nvSpPr>
          <p:cNvPr id="110" name="object 110"/>
          <p:cNvSpPr txBox="1"/>
          <p:nvPr/>
        </p:nvSpPr>
        <p:spPr>
          <a:xfrm>
            <a:off x="7598306" y="4527801"/>
            <a:ext cx="330200" cy="1461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dirty="0">
                <a:latin typeface="Arial"/>
                <a:cs typeface="Arial"/>
              </a:rPr>
              <a:t>26</a:t>
            </a:r>
            <a:r>
              <a:rPr sz="950" spc="-70" dirty="0">
                <a:latin typeface="Arial"/>
                <a:cs typeface="Arial"/>
              </a:rPr>
              <a:t> </a:t>
            </a:r>
            <a:r>
              <a:rPr sz="1425" spc="-15" baseline="-8771" dirty="0">
                <a:latin typeface="Arial"/>
                <a:cs typeface="Arial"/>
              </a:rPr>
              <a:t>26</a:t>
            </a:r>
            <a:endParaRPr sz="1425" baseline="-8771">
              <a:latin typeface="Arial"/>
              <a:cs typeface="Arial"/>
            </a:endParaRPr>
          </a:p>
        </p:txBody>
      </p:sp>
      <p:sp>
        <p:nvSpPr>
          <p:cNvPr id="111" name="object 111"/>
          <p:cNvSpPr txBox="1"/>
          <p:nvPr/>
        </p:nvSpPr>
        <p:spPr>
          <a:xfrm>
            <a:off x="1692242" y="4718109"/>
            <a:ext cx="158750" cy="1461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spc="-10" dirty="0">
                <a:latin typeface="Arial"/>
                <a:cs typeface="Arial"/>
              </a:rPr>
              <a:t>20</a:t>
            </a:r>
            <a:endParaRPr sz="950">
              <a:latin typeface="Arial"/>
              <a:cs typeface="Arial"/>
            </a:endParaRPr>
          </a:p>
        </p:txBody>
      </p:sp>
      <p:sp>
        <p:nvSpPr>
          <p:cNvPr id="112" name="object 112"/>
          <p:cNvSpPr txBox="1"/>
          <p:nvPr/>
        </p:nvSpPr>
        <p:spPr>
          <a:xfrm>
            <a:off x="3606929" y="4537300"/>
            <a:ext cx="330835" cy="1461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dirty="0">
                <a:latin typeface="Arial"/>
                <a:cs typeface="Arial"/>
              </a:rPr>
              <a:t>26</a:t>
            </a:r>
            <a:r>
              <a:rPr sz="950" spc="-65" dirty="0">
                <a:latin typeface="Arial"/>
                <a:cs typeface="Arial"/>
              </a:rPr>
              <a:t> </a:t>
            </a:r>
            <a:r>
              <a:rPr sz="950" spc="-10" dirty="0">
                <a:latin typeface="Arial"/>
                <a:cs typeface="Arial"/>
              </a:rPr>
              <a:t>26</a:t>
            </a:r>
            <a:endParaRPr sz="950">
              <a:latin typeface="Arial"/>
              <a:cs typeface="Arial"/>
            </a:endParaRPr>
          </a:p>
        </p:txBody>
      </p:sp>
      <p:sp>
        <p:nvSpPr>
          <p:cNvPr id="113" name="object 113"/>
          <p:cNvSpPr txBox="1"/>
          <p:nvPr/>
        </p:nvSpPr>
        <p:spPr>
          <a:xfrm>
            <a:off x="7931587" y="4613297"/>
            <a:ext cx="158750" cy="1461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spc="-10" dirty="0">
                <a:latin typeface="Arial"/>
                <a:cs typeface="Arial"/>
              </a:rPr>
              <a:t>23</a:t>
            </a:r>
            <a:endParaRPr sz="950">
              <a:latin typeface="Arial"/>
              <a:cs typeface="Arial"/>
            </a:endParaRPr>
          </a:p>
        </p:txBody>
      </p:sp>
      <p:sp>
        <p:nvSpPr>
          <p:cNvPr id="114" name="object 114"/>
          <p:cNvSpPr txBox="1"/>
          <p:nvPr/>
        </p:nvSpPr>
        <p:spPr>
          <a:xfrm>
            <a:off x="3940334" y="4632296"/>
            <a:ext cx="158750" cy="1461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spc="-10" dirty="0">
                <a:latin typeface="Arial"/>
                <a:cs typeface="Arial"/>
              </a:rPr>
              <a:t>23</a:t>
            </a:r>
            <a:endParaRPr sz="950">
              <a:latin typeface="Arial"/>
              <a:cs typeface="Arial"/>
            </a:endParaRPr>
          </a:p>
        </p:txBody>
      </p:sp>
      <p:sp>
        <p:nvSpPr>
          <p:cNvPr id="115" name="object 115"/>
          <p:cNvSpPr txBox="1"/>
          <p:nvPr/>
        </p:nvSpPr>
        <p:spPr>
          <a:xfrm>
            <a:off x="5693009" y="4470487"/>
            <a:ext cx="482600" cy="2564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019"/>
              </a:lnSpc>
            </a:pPr>
            <a:r>
              <a:rPr sz="950" spc="-10" dirty="0">
                <a:latin typeface="Arial"/>
                <a:cs typeface="Arial"/>
              </a:rPr>
              <a:t>28</a:t>
            </a:r>
            <a:endParaRPr sz="950">
              <a:latin typeface="Arial"/>
              <a:cs typeface="Arial"/>
            </a:endParaRPr>
          </a:p>
          <a:p>
            <a:pPr marL="174625">
              <a:lnSpc>
                <a:spcPts val="1019"/>
              </a:lnSpc>
            </a:pPr>
            <a:r>
              <a:rPr sz="950" dirty="0">
                <a:latin typeface="Arial"/>
                <a:cs typeface="Arial"/>
              </a:rPr>
              <a:t>24</a:t>
            </a:r>
            <a:r>
              <a:rPr sz="950" spc="-145" dirty="0">
                <a:latin typeface="Arial"/>
                <a:cs typeface="Arial"/>
              </a:rPr>
              <a:t> </a:t>
            </a:r>
            <a:r>
              <a:rPr sz="950" spc="-10" dirty="0">
                <a:latin typeface="Arial"/>
                <a:cs typeface="Arial"/>
              </a:rPr>
              <a:t>24</a:t>
            </a:r>
            <a:endParaRPr sz="950">
              <a:latin typeface="Arial"/>
              <a:cs typeface="Arial"/>
            </a:endParaRPr>
          </a:p>
        </p:txBody>
      </p:sp>
      <p:sp>
        <p:nvSpPr>
          <p:cNvPr id="116" name="object 116"/>
          <p:cNvSpPr txBox="1"/>
          <p:nvPr/>
        </p:nvSpPr>
        <p:spPr>
          <a:xfrm>
            <a:off x="8093343" y="4565799"/>
            <a:ext cx="158750" cy="1461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spc="-10" dirty="0">
                <a:latin typeface="Arial"/>
                <a:cs typeface="Arial"/>
              </a:rPr>
              <a:t>25</a:t>
            </a:r>
            <a:endParaRPr sz="950">
              <a:latin typeface="Arial"/>
              <a:cs typeface="Arial"/>
            </a:endParaRPr>
          </a:p>
        </p:txBody>
      </p:sp>
      <p:sp>
        <p:nvSpPr>
          <p:cNvPr id="117" name="object 117"/>
          <p:cNvSpPr txBox="1"/>
          <p:nvPr/>
        </p:nvSpPr>
        <p:spPr>
          <a:xfrm>
            <a:off x="4102471" y="4708609"/>
            <a:ext cx="158750" cy="1461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spc="-10" dirty="0">
                <a:latin typeface="Arial"/>
                <a:cs typeface="Arial"/>
              </a:rPr>
              <a:t>20</a:t>
            </a:r>
            <a:endParaRPr sz="950">
              <a:latin typeface="Arial"/>
              <a:cs typeface="Arial"/>
            </a:endParaRPr>
          </a:p>
        </p:txBody>
      </p:sp>
      <p:sp>
        <p:nvSpPr>
          <p:cNvPr id="118" name="object 118"/>
          <p:cNvSpPr txBox="1"/>
          <p:nvPr/>
        </p:nvSpPr>
        <p:spPr>
          <a:xfrm>
            <a:off x="6188427" y="4775423"/>
            <a:ext cx="158750" cy="1461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spc="-10" dirty="0">
                <a:latin typeface="Arial"/>
                <a:cs typeface="Arial"/>
              </a:rPr>
              <a:t>18</a:t>
            </a:r>
            <a:endParaRPr sz="950">
              <a:latin typeface="Arial"/>
              <a:cs typeface="Arial"/>
            </a:endParaRPr>
          </a:p>
        </p:txBody>
      </p:sp>
      <p:sp>
        <p:nvSpPr>
          <p:cNvPr id="119" name="object 119"/>
          <p:cNvSpPr txBox="1"/>
          <p:nvPr/>
        </p:nvSpPr>
        <p:spPr>
          <a:xfrm>
            <a:off x="8264868" y="4756424"/>
            <a:ext cx="158750" cy="1461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spc="-10" dirty="0">
                <a:latin typeface="Arial"/>
                <a:cs typeface="Arial"/>
              </a:rPr>
              <a:t>19</a:t>
            </a:r>
            <a:endParaRPr sz="950">
              <a:latin typeface="Arial"/>
              <a:cs typeface="Arial"/>
            </a:endParaRPr>
          </a:p>
        </p:txBody>
      </p:sp>
      <p:sp>
        <p:nvSpPr>
          <p:cNvPr id="120" name="object 120"/>
          <p:cNvSpPr txBox="1"/>
          <p:nvPr/>
        </p:nvSpPr>
        <p:spPr>
          <a:xfrm>
            <a:off x="1854251" y="4794421"/>
            <a:ext cx="492125" cy="1461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25" baseline="-11695" dirty="0">
                <a:latin typeface="Arial"/>
                <a:cs typeface="Arial"/>
              </a:rPr>
              <a:t>16 </a:t>
            </a:r>
            <a:r>
              <a:rPr sz="950" dirty="0">
                <a:latin typeface="Arial"/>
                <a:cs typeface="Arial"/>
              </a:rPr>
              <a:t>18</a:t>
            </a:r>
            <a:r>
              <a:rPr sz="950" spc="-114" dirty="0">
                <a:latin typeface="Arial"/>
                <a:cs typeface="Arial"/>
              </a:rPr>
              <a:t> </a:t>
            </a:r>
            <a:r>
              <a:rPr sz="1425" spc="-15" baseline="-20467" dirty="0">
                <a:latin typeface="Arial"/>
                <a:cs typeface="Arial"/>
              </a:rPr>
              <a:t>16</a:t>
            </a:r>
            <a:endParaRPr sz="1425" baseline="-20467">
              <a:latin typeface="Arial"/>
              <a:cs typeface="Arial"/>
            </a:endParaRPr>
          </a:p>
        </p:txBody>
      </p:sp>
      <p:sp>
        <p:nvSpPr>
          <p:cNvPr id="121" name="object 121"/>
          <p:cNvSpPr txBox="1"/>
          <p:nvPr/>
        </p:nvSpPr>
        <p:spPr>
          <a:xfrm>
            <a:off x="4273742" y="4851420"/>
            <a:ext cx="158750" cy="1461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spc="-10" dirty="0">
                <a:latin typeface="Arial"/>
                <a:cs typeface="Arial"/>
              </a:rPr>
              <a:t>16</a:t>
            </a:r>
            <a:endParaRPr sz="950">
              <a:latin typeface="Arial"/>
              <a:cs typeface="Arial"/>
            </a:endParaRPr>
          </a:p>
        </p:txBody>
      </p:sp>
      <p:sp>
        <p:nvSpPr>
          <p:cNvPr id="122" name="object 122"/>
          <p:cNvSpPr txBox="1"/>
          <p:nvPr/>
        </p:nvSpPr>
        <p:spPr>
          <a:xfrm>
            <a:off x="6350183" y="4908734"/>
            <a:ext cx="158750" cy="1461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spc="-10" dirty="0">
                <a:latin typeface="Arial"/>
                <a:cs typeface="Arial"/>
              </a:rPr>
              <a:t>14</a:t>
            </a:r>
            <a:endParaRPr sz="950">
              <a:latin typeface="Arial"/>
              <a:cs typeface="Arial"/>
            </a:endParaRPr>
          </a:p>
        </p:txBody>
      </p:sp>
      <p:sp>
        <p:nvSpPr>
          <p:cNvPr id="123" name="object 123"/>
          <p:cNvSpPr txBox="1"/>
          <p:nvPr/>
        </p:nvSpPr>
        <p:spPr>
          <a:xfrm>
            <a:off x="8427005" y="4965732"/>
            <a:ext cx="158750" cy="1461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spc="-10" dirty="0">
                <a:latin typeface="Arial"/>
                <a:cs typeface="Arial"/>
              </a:rPr>
              <a:t>12</a:t>
            </a:r>
            <a:endParaRPr sz="950">
              <a:latin typeface="Arial"/>
              <a:cs typeface="Arial"/>
            </a:endParaRPr>
          </a:p>
        </p:txBody>
      </p:sp>
      <p:sp>
        <p:nvSpPr>
          <p:cNvPr id="124" name="object 124"/>
          <p:cNvSpPr txBox="1"/>
          <p:nvPr/>
        </p:nvSpPr>
        <p:spPr>
          <a:xfrm>
            <a:off x="2349796" y="4956232"/>
            <a:ext cx="158750" cy="1461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spc="-10" dirty="0">
                <a:latin typeface="Arial"/>
                <a:cs typeface="Arial"/>
              </a:rPr>
              <a:t>12</a:t>
            </a:r>
            <a:endParaRPr sz="950">
              <a:latin typeface="Arial"/>
              <a:cs typeface="Arial"/>
            </a:endParaRPr>
          </a:p>
        </p:txBody>
      </p:sp>
      <p:sp>
        <p:nvSpPr>
          <p:cNvPr id="125" name="object 125"/>
          <p:cNvSpPr txBox="1"/>
          <p:nvPr/>
        </p:nvSpPr>
        <p:spPr>
          <a:xfrm>
            <a:off x="4435752" y="4946732"/>
            <a:ext cx="158750" cy="1461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spc="-10" dirty="0">
                <a:latin typeface="Arial"/>
                <a:cs typeface="Arial"/>
              </a:rPr>
              <a:t>12</a:t>
            </a:r>
            <a:endParaRPr sz="950">
              <a:latin typeface="Arial"/>
              <a:cs typeface="Arial"/>
            </a:endParaRPr>
          </a:p>
        </p:txBody>
      </p:sp>
      <p:sp>
        <p:nvSpPr>
          <p:cNvPr id="126" name="object 126"/>
          <p:cNvSpPr txBox="1"/>
          <p:nvPr/>
        </p:nvSpPr>
        <p:spPr>
          <a:xfrm>
            <a:off x="6550253" y="5051544"/>
            <a:ext cx="94616" cy="1461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spc="10" dirty="0">
                <a:latin typeface="Arial"/>
                <a:cs typeface="Arial"/>
              </a:rPr>
              <a:t>9</a:t>
            </a:r>
            <a:endParaRPr sz="950">
              <a:latin typeface="Arial"/>
              <a:cs typeface="Arial"/>
            </a:endParaRPr>
          </a:p>
        </p:txBody>
      </p:sp>
      <p:sp>
        <p:nvSpPr>
          <p:cNvPr id="127" name="object 127"/>
          <p:cNvSpPr txBox="1"/>
          <p:nvPr/>
        </p:nvSpPr>
        <p:spPr>
          <a:xfrm>
            <a:off x="8592009" y="4434079"/>
            <a:ext cx="172085" cy="569387"/>
          </a:xfrm>
          <a:prstGeom prst="rect">
            <a:avLst/>
          </a:prstGeom>
          <a:solidFill>
            <a:srgbClr val="808080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950">
              <a:latin typeface="Times New Roman"/>
              <a:cs typeface="Times New Roman"/>
            </a:endParaRPr>
          </a:p>
          <a:p>
            <a:pPr marL="8890">
              <a:lnSpc>
                <a:spcPct val="100000"/>
              </a:lnSpc>
              <a:spcBef>
                <a:spcPts val="5"/>
              </a:spcBef>
            </a:pPr>
            <a:r>
              <a:rPr sz="950" spc="-10" dirty="0">
                <a:latin typeface="Arial"/>
                <a:cs typeface="Arial"/>
              </a:rPr>
              <a:t>16</a:t>
            </a:r>
            <a:endParaRPr sz="950">
              <a:latin typeface="Arial"/>
              <a:cs typeface="Arial"/>
            </a:endParaRPr>
          </a:p>
        </p:txBody>
      </p:sp>
      <p:sp>
        <p:nvSpPr>
          <p:cNvPr id="128" name="object 128"/>
          <p:cNvSpPr txBox="1"/>
          <p:nvPr/>
        </p:nvSpPr>
        <p:spPr>
          <a:xfrm>
            <a:off x="2521067" y="5023045"/>
            <a:ext cx="158750" cy="1461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spc="-10" dirty="0">
                <a:latin typeface="Arial"/>
                <a:cs typeface="Arial"/>
              </a:rPr>
              <a:t>10</a:t>
            </a:r>
            <a:endParaRPr sz="950">
              <a:latin typeface="Arial"/>
              <a:cs typeface="Arial"/>
            </a:endParaRPr>
          </a:p>
        </p:txBody>
      </p:sp>
      <p:sp>
        <p:nvSpPr>
          <p:cNvPr id="129" name="object 129"/>
          <p:cNvSpPr txBox="1"/>
          <p:nvPr/>
        </p:nvSpPr>
        <p:spPr>
          <a:xfrm>
            <a:off x="4607023" y="5004046"/>
            <a:ext cx="158750" cy="1461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spc="-10" dirty="0">
                <a:latin typeface="Arial"/>
                <a:cs typeface="Arial"/>
              </a:rPr>
              <a:t>10</a:t>
            </a:r>
            <a:endParaRPr sz="950">
              <a:latin typeface="Arial"/>
              <a:cs typeface="Arial"/>
            </a:endParaRPr>
          </a:p>
        </p:txBody>
      </p:sp>
      <p:sp>
        <p:nvSpPr>
          <p:cNvPr id="130" name="object 130"/>
          <p:cNvSpPr txBox="1"/>
          <p:nvPr/>
        </p:nvSpPr>
        <p:spPr>
          <a:xfrm>
            <a:off x="6721906" y="5118358"/>
            <a:ext cx="94616" cy="1461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spc="10" dirty="0">
                <a:latin typeface="Arial"/>
                <a:cs typeface="Arial"/>
              </a:rPr>
              <a:t>7</a:t>
            </a:r>
            <a:endParaRPr sz="950">
              <a:latin typeface="Arial"/>
              <a:cs typeface="Arial"/>
            </a:endParaRPr>
          </a:p>
        </p:txBody>
      </p:sp>
      <p:sp>
        <p:nvSpPr>
          <p:cNvPr id="131" name="object 131"/>
          <p:cNvSpPr txBox="1"/>
          <p:nvPr/>
        </p:nvSpPr>
        <p:spPr>
          <a:xfrm>
            <a:off x="8760286" y="5013546"/>
            <a:ext cx="158750" cy="1461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spc="-10" dirty="0">
                <a:latin typeface="Arial"/>
                <a:cs typeface="Arial"/>
              </a:rPr>
              <a:t>10</a:t>
            </a:r>
            <a:endParaRPr sz="950">
              <a:latin typeface="Arial"/>
              <a:cs typeface="Arial"/>
            </a:endParaRPr>
          </a:p>
        </p:txBody>
      </p:sp>
      <p:sp>
        <p:nvSpPr>
          <p:cNvPr id="132" name="object 132"/>
          <p:cNvSpPr txBox="1"/>
          <p:nvPr/>
        </p:nvSpPr>
        <p:spPr>
          <a:xfrm>
            <a:off x="6883661" y="5261168"/>
            <a:ext cx="94616" cy="1461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spc="10" dirty="0">
                <a:latin typeface="Arial"/>
                <a:cs typeface="Arial"/>
              </a:rPr>
              <a:t>2</a:t>
            </a:r>
            <a:endParaRPr sz="950">
              <a:latin typeface="Arial"/>
              <a:cs typeface="Arial"/>
            </a:endParaRPr>
          </a:p>
        </p:txBody>
      </p:sp>
      <p:sp>
        <p:nvSpPr>
          <p:cNvPr id="133" name="object 133"/>
          <p:cNvSpPr txBox="1"/>
          <p:nvPr/>
        </p:nvSpPr>
        <p:spPr>
          <a:xfrm>
            <a:off x="4807220" y="5261168"/>
            <a:ext cx="94616" cy="1461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spc="10" dirty="0">
                <a:latin typeface="Arial"/>
                <a:cs typeface="Arial"/>
              </a:rPr>
              <a:t>2</a:t>
            </a:r>
            <a:endParaRPr sz="950">
              <a:latin typeface="Arial"/>
              <a:cs typeface="Arial"/>
            </a:endParaRPr>
          </a:p>
        </p:txBody>
      </p:sp>
      <p:sp>
        <p:nvSpPr>
          <p:cNvPr id="134" name="object 134"/>
          <p:cNvSpPr txBox="1"/>
          <p:nvPr/>
        </p:nvSpPr>
        <p:spPr>
          <a:xfrm>
            <a:off x="2721137" y="5232669"/>
            <a:ext cx="94616" cy="1461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spc="10" dirty="0">
                <a:latin typeface="Arial"/>
                <a:cs typeface="Arial"/>
              </a:rPr>
              <a:t>3</a:t>
            </a:r>
            <a:endParaRPr sz="950">
              <a:latin typeface="Arial"/>
              <a:cs typeface="Arial"/>
            </a:endParaRPr>
          </a:p>
        </p:txBody>
      </p:sp>
      <p:sp>
        <p:nvSpPr>
          <p:cNvPr id="135" name="object 135"/>
          <p:cNvSpPr txBox="1"/>
          <p:nvPr/>
        </p:nvSpPr>
        <p:spPr>
          <a:xfrm>
            <a:off x="8960102" y="5099042"/>
            <a:ext cx="94616" cy="1461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spc="10" dirty="0">
                <a:latin typeface="Arial"/>
                <a:cs typeface="Arial"/>
              </a:rPr>
              <a:t>7</a:t>
            </a:r>
            <a:endParaRPr sz="950">
              <a:latin typeface="Arial"/>
              <a:cs typeface="Arial"/>
            </a:endParaRPr>
          </a:p>
        </p:txBody>
      </p:sp>
      <p:sp>
        <p:nvSpPr>
          <p:cNvPr id="136" name="object 136"/>
          <p:cNvSpPr txBox="1"/>
          <p:nvPr/>
        </p:nvSpPr>
        <p:spPr>
          <a:xfrm>
            <a:off x="644633" y="5327665"/>
            <a:ext cx="94616" cy="1461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spc="10" dirty="0">
                <a:latin typeface="Arial"/>
                <a:cs typeface="Arial"/>
              </a:rPr>
              <a:t>0</a:t>
            </a:r>
            <a:endParaRPr sz="950">
              <a:latin typeface="Arial"/>
              <a:cs typeface="Arial"/>
            </a:endParaRPr>
          </a:p>
        </p:txBody>
      </p:sp>
      <p:sp>
        <p:nvSpPr>
          <p:cNvPr id="137" name="object 137"/>
          <p:cNvSpPr txBox="1"/>
          <p:nvPr/>
        </p:nvSpPr>
        <p:spPr>
          <a:xfrm>
            <a:off x="577710" y="4718109"/>
            <a:ext cx="158750" cy="1461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spc="-10" dirty="0">
                <a:latin typeface="Arial"/>
                <a:cs typeface="Arial"/>
              </a:rPr>
              <a:t>10</a:t>
            </a:r>
            <a:endParaRPr sz="950">
              <a:latin typeface="Arial"/>
              <a:cs typeface="Arial"/>
            </a:endParaRPr>
          </a:p>
        </p:txBody>
      </p:sp>
      <p:sp>
        <p:nvSpPr>
          <p:cNvPr id="138" name="object 138"/>
          <p:cNvSpPr txBox="1"/>
          <p:nvPr/>
        </p:nvSpPr>
        <p:spPr>
          <a:xfrm>
            <a:off x="577710" y="4117989"/>
            <a:ext cx="158750" cy="1461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spc="-10" dirty="0">
                <a:latin typeface="Arial"/>
                <a:cs typeface="Arial"/>
              </a:rPr>
              <a:t>20</a:t>
            </a:r>
            <a:endParaRPr sz="950">
              <a:latin typeface="Arial"/>
              <a:cs typeface="Arial"/>
            </a:endParaRPr>
          </a:p>
        </p:txBody>
      </p:sp>
      <p:sp>
        <p:nvSpPr>
          <p:cNvPr id="139" name="object 139"/>
          <p:cNvSpPr txBox="1"/>
          <p:nvPr/>
        </p:nvSpPr>
        <p:spPr>
          <a:xfrm>
            <a:off x="577710" y="3508496"/>
            <a:ext cx="158750" cy="1461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spc="-10" dirty="0">
                <a:latin typeface="Arial"/>
                <a:cs typeface="Arial"/>
              </a:rPr>
              <a:t>30</a:t>
            </a:r>
            <a:endParaRPr sz="950">
              <a:latin typeface="Arial"/>
              <a:cs typeface="Arial"/>
            </a:endParaRPr>
          </a:p>
        </p:txBody>
      </p:sp>
      <p:sp>
        <p:nvSpPr>
          <p:cNvPr id="140" name="object 140"/>
          <p:cNvSpPr txBox="1"/>
          <p:nvPr/>
        </p:nvSpPr>
        <p:spPr>
          <a:xfrm>
            <a:off x="577710" y="2908376"/>
            <a:ext cx="158750" cy="1461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spc="-10" dirty="0">
                <a:latin typeface="Arial"/>
                <a:cs typeface="Arial"/>
              </a:rPr>
              <a:t>40</a:t>
            </a:r>
            <a:endParaRPr sz="950">
              <a:latin typeface="Arial"/>
              <a:cs typeface="Arial"/>
            </a:endParaRPr>
          </a:p>
        </p:txBody>
      </p:sp>
      <p:sp>
        <p:nvSpPr>
          <p:cNvPr id="141" name="object 141"/>
          <p:cNvSpPr txBox="1"/>
          <p:nvPr/>
        </p:nvSpPr>
        <p:spPr>
          <a:xfrm>
            <a:off x="577710" y="2298883"/>
            <a:ext cx="158750" cy="1461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spc="-10" dirty="0">
                <a:latin typeface="Arial"/>
                <a:cs typeface="Arial"/>
              </a:rPr>
              <a:t>50</a:t>
            </a:r>
            <a:endParaRPr sz="950">
              <a:latin typeface="Arial"/>
              <a:cs typeface="Arial"/>
            </a:endParaRPr>
          </a:p>
        </p:txBody>
      </p:sp>
      <p:sp>
        <p:nvSpPr>
          <p:cNvPr id="145" name="object 145"/>
          <p:cNvSpPr txBox="1"/>
          <p:nvPr/>
        </p:nvSpPr>
        <p:spPr>
          <a:xfrm>
            <a:off x="565199" y="2007108"/>
            <a:ext cx="1041401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5" dirty="0">
                <a:latin typeface="Arial"/>
                <a:cs typeface="Arial"/>
              </a:rPr>
              <a:t>%</a:t>
            </a:r>
            <a:r>
              <a:rPr sz="1200" spc="-75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respondents</a:t>
            </a:r>
            <a:endParaRPr sz="1200">
              <a:latin typeface="Arial"/>
              <a:cs typeface="Arial"/>
            </a:endParaRPr>
          </a:p>
        </p:txBody>
      </p:sp>
      <p:sp>
        <p:nvSpPr>
          <p:cNvPr id="146" name="object 146"/>
          <p:cNvSpPr txBox="1"/>
          <p:nvPr/>
        </p:nvSpPr>
        <p:spPr>
          <a:xfrm>
            <a:off x="1539366" y="5516069"/>
            <a:ext cx="636905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5" dirty="0">
                <a:latin typeface="Arial"/>
                <a:cs typeface="Arial"/>
              </a:rPr>
              <a:t>Gr</a:t>
            </a:r>
            <a:r>
              <a:rPr sz="1000" spc="-10" dirty="0">
                <a:latin typeface="Arial"/>
                <a:cs typeface="Arial"/>
              </a:rPr>
              <a:t>and</a:t>
            </a:r>
            <a:r>
              <a:rPr sz="1000" spc="-5" dirty="0">
                <a:latin typeface="Arial"/>
                <a:cs typeface="Arial"/>
              </a:rPr>
              <a:t>c</a:t>
            </a:r>
            <a:r>
              <a:rPr sz="1000" spc="-10" dirty="0">
                <a:latin typeface="Arial"/>
                <a:cs typeface="Arial"/>
              </a:rPr>
              <a:t>h</a:t>
            </a:r>
            <a:r>
              <a:rPr sz="1000" spc="-15" dirty="0">
                <a:latin typeface="Arial"/>
                <a:cs typeface="Arial"/>
              </a:rPr>
              <a:t>il</a:t>
            </a:r>
            <a:r>
              <a:rPr sz="1000" spc="-5" dirty="0">
                <a:latin typeface="Arial"/>
                <a:cs typeface="Arial"/>
              </a:rPr>
              <a:t>d</a:t>
            </a:r>
            <a:endParaRPr sz="1000">
              <a:latin typeface="Arial"/>
              <a:cs typeface="Arial"/>
            </a:endParaRPr>
          </a:p>
        </p:txBody>
      </p:sp>
      <p:sp>
        <p:nvSpPr>
          <p:cNvPr id="147" name="object 147"/>
          <p:cNvSpPr txBox="1"/>
          <p:nvPr/>
        </p:nvSpPr>
        <p:spPr>
          <a:xfrm>
            <a:off x="3112772" y="5516069"/>
            <a:ext cx="1654175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5" dirty="0">
                <a:latin typeface="Arial"/>
                <a:cs typeface="Arial"/>
              </a:rPr>
              <a:t>Other- </a:t>
            </a:r>
            <a:r>
              <a:rPr sz="1000" spc="-10" dirty="0">
                <a:latin typeface="Arial"/>
                <a:cs typeface="Arial"/>
              </a:rPr>
              <a:t>relative </a:t>
            </a:r>
            <a:r>
              <a:rPr sz="1000" spc="-5" dirty="0">
                <a:latin typeface="Arial"/>
                <a:cs typeface="Arial"/>
              </a:rPr>
              <a:t>or close</a:t>
            </a:r>
            <a:r>
              <a:rPr sz="1000" spc="-4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friend</a:t>
            </a:r>
            <a:endParaRPr sz="1000">
              <a:latin typeface="Arial"/>
              <a:cs typeface="Arial"/>
            </a:endParaRPr>
          </a:p>
        </p:txBody>
      </p:sp>
      <p:sp>
        <p:nvSpPr>
          <p:cNvPr id="148" name="object 148"/>
          <p:cNvSpPr txBox="1"/>
          <p:nvPr/>
        </p:nvSpPr>
        <p:spPr>
          <a:xfrm>
            <a:off x="5513959" y="5516069"/>
            <a:ext cx="1013460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10" dirty="0">
                <a:latin typeface="Arial"/>
                <a:cs typeface="Arial"/>
              </a:rPr>
              <a:t>Child/</a:t>
            </a:r>
            <a:r>
              <a:rPr sz="1000" spc="-3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child-in-law</a:t>
            </a:r>
            <a:endParaRPr sz="1000">
              <a:latin typeface="Arial"/>
              <a:cs typeface="Arial"/>
            </a:endParaRPr>
          </a:p>
        </p:txBody>
      </p:sp>
      <p:sp>
        <p:nvSpPr>
          <p:cNvPr id="149" name="object 149"/>
          <p:cNvSpPr txBox="1"/>
          <p:nvPr/>
        </p:nvSpPr>
        <p:spPr>
          <a:xfrm>
            <a:off x="7871208" y="5516069"/>
            <a:ext cx="454025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10" dirty="0">
                <a:latin typeface="Arial"/>
                <a:cs typeface="Arial"/>
              </a:rPr>
              <a:t>Spouse</a:t>
            </a:r>
            <a:endParaRPr sz="1000">
              <a:latin typeface="Arial"/>
              <a:cs typeface="Arial"/>
            </a:endParaRPr>
          </a:p>
        </p:txBody>
      </p:sp>
      <p:sp>
        <p:nvSpPr>
          <p:cNvPr id="153" name="object 153"/>
          <p:cNvSpPr/>
          <p:nvPr/>
        </p:nvSpPr>
        <p:spPr>
          <a:xfrm>
            <a:off x="1595376" y="6008687"/>
            <a:ext cx="160655" cy="120650"/>
          </a:xfrm>
          <a:custGeom>
            <a:avLst/>
            <a:gdLst/>
            <a:ahLst/>
            <a:cxnLst/>
            <a:rect l="l" t="t" r="r" b="b"/>
            <a:pathLst>
              <a:path w="160655" h="120650">
                <a:moveTo>
                  <a:pt x="0" y="120650"/>
                </a:moveTo>
                <a:lnTo>
                  <a:pt x="160337" y="120650"/>
                </a:lnTo>
                <a:lnTo>
                  <a:pt x="160337" y="0"/>
                </a:lnTo>
                <a:lnTo>
                  <a:pt x="0" y="0"/>
                </a:lnTo>
                <a:lnTo>
                  <a:pt x="0" y="120650"/>
                </a:lnTo>
                <a:close/>
              </a:path>
            </a:pathLst>
          </a:custGeom>
          <a:solidFill>
            <a:srgbClr val="BBDE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4" name="object 154"/>
          <p:cNvSpPr/>
          <p:nvPr/>
        </p:nvSpPr>
        <p:spPr>
          <a:xfrm>
            <a:off x="1595376" y="6008687"/>
            <a:ext cx="160655" cy="120650"/>
          </a:xfrm>
          <a:custGeom>
            <a:avLst/>
            <a:gdLst/>
            <a:ahLst/>
            <a:cxnLst/>
            <a:rect l="l" t="t" r="r" b="b"/>
            <a:pathLst>
              <a:path w="160655" h="120650">
                <a:moveTo>
                  <a:pt x="0" y="120650"/>
                </a:moveTo>
                <a:lnTo>
                  <a:pt x="160337" y="120650"/>
                </a:lnTo>
                <a:lnTo>
                  <a:pt x="160337" y="0"/>
                </a:lnTo>
                <a:lnTo>
                  <a:pt x="0" y="0"/>
                </a:lnTo>
                <a:lnTo>
                  <a:pt x="0" y="120650"/>
                </a:lnTo>
                <a:close/>
              </a:path>
            </a:pathLst>
          </a:custGeom>
          <a:ln w="9525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5" name="object 155"/>
          <p:cNvSpPr/>
          <p:nvPr/>
        </p:nvSpPr>
        <p:spPr>
          <a:xfrm>
            <a:off x="1595376" y="6196012"/>
            <a:ext cx="160655" cy="120650"/>
          </a:xfrm>
          <a:custGeom>
            <a:avLst/>
            <a:gdLst/>
            <a:ahLst/>
            <a:cxnLst/>
            <a:rect l="l" t="t" r="r" b="b"/>
            <a:pathLst>
              <a:path w="160655" h="120650">
                <a:moveTo>
                  <a:pt x="0" y="120650"/>
                </a:moveTo>
                <a:lnTo>
                  <a:pt x="160337" y="120650"/>
                </a:lnTo>
                <a:lnTo>
                  <a:pt x="160337" y="0"/>
                </a:lnTo>
                <a:lnTo>
                  <a:pt x="0" y="0"/>
                </a:lnTo>
                <a:lnTo>
                  <a:pt x="0" y="120650"/>
                </a:lnTo>
                <a:close/>
              </a:path>
            </a:pathLst>
          </a:custGeom>
          <a:solidFill>
            <a:srgbClr val="79A1B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6" name="object 156"/>
          <p:cNvSpPr/>
          <p:nvPr/>
        </p:nvSpPr>
        <p:spPr>
          <a:xfrm>
            <a:off x="1595376" y="6196012"/>
            <a:ext cx="160655" cy="120650"/>
          </a:xfrm>
          <a:custGeom>
            <a:avLst/>
            <a:gdLst/>
            <a:ahLst/>
            <a:cxnLst/>
            <a:rect l="l" t="t" r="r" b="b"/>
            <a:pathLst>
              <a:path w="160655" h="120650">
                <a:moveTo>
                  <a:pt x="0" y="120650"/>
                </a:moveTo>
                <a:lnTo>
                  <a:pt x="160337" y="120650"/>
                </a:lnTo>
                <a:lnTo>
                  <a:pt x="160337" y="0"/>
                </a:lnTo>
                <a:lnTo>
                  <a:pt x="0" y="0"/>
                </a:lnTo>
                <a:lnTo>
                  <a:pt x="0" y="120650"/>
                </a:lnTo>
                <a:close/>
              </a:path>
            </a:pathLst>
          </a:custGeom>
          <a:ln w="9525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7" name="object 157"/>
          <p:cNvSpPr/>
          <p:nvPr/>
        </p:nvSpPr>
        <p:spPr>
          <a:xfrm>
            <a:off x="1595376" y="6383337"/>
            <a:ext cx="160655" cy="120650"/>
          </a:xfrm>
          <a:custGeom>
            <a:avLst/>
            <a:gdLst/>
            <a:ahLst/>
            <a:cxnLst/>
            <a:rect l="l" t="t" r="r" b="b"/>
            <a:pathLst>
              <a:path w="160655" h="120650">
                <a:moveTo>
                  <a:pt x="0" y="120650"/>
                </a:moveTo>
                <a:lnTo>
                  <a:pt x="160337" y="120650"/>
                </a:lnTo>
                <a:lnTo>
                  <a:pt x="160337" y="0"/>
                </a:lnTo>
                <a:lnTo>
                  <a:pt x="0" y="0"/>
                </a:lnTo>
                <a:lnTo>
                  <a:pt x="0" y="120650"/>
                </a:lnTo>
                <a:close/>
              </a:path>
            </a:pathLst>
          </a:custGeom>
          <a:solidFill>
            <a:srgbClr val="ACC5D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8" name="object 158"/>
          <p:cNvSpPr/>
          <p:nvPr/>
        </p:nvSpPr>
        <p:spPr>
          <a:xfrm>
            <a:off x="1595376" y="6383337"/>
            <a:ext cx="160655" cy="120650"/>
          </a:xfrm>
          <a:custGeom>
            <a:avLst/>
            <a:gdLst/>
            <a:ahLst/>
            <a:cxnLst/>
            <a:rect l="l" t="t" r="r" b="b"/>
            <a:pathLst>
              <a:path w="160655" h="120650">
                <a:moveTo>
                  <a:pt x="0" y="120650"/>
                </a:moveTo>
                <a:lnTo>
                  <a:pt x="160337" y="120650"/>
                </a:lnTo>
                <a:lnTo>
                  <a:pt x="160337" y="0"/>
                </a:lnTo>
                <a:lnTo>
                  <a:pt x="0" y="0"/>
                </a:lnTo>
                <a:lnTo>
                  <a:pt x="0" y="120650"/>
                </a:lnTo>
                <a:close/>
              </a:path>
            </a:pathLst>
          </a:custGeom>
          <a:ln w="9525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9" name="object 159"/>
          <p:cNvSpPr/>
          <p:nvPr/>
        </p:nvSpPr>
        <p:spPr>
          <a:xfrm>
            <a:off x="4092577" y="5821362"/>
            <a:ext cx="160655" cy="120650"/>
          </a:xfrm>
          <a:custGeom>
            <a:avLst/>
            <a:gdLst/>
            <a:ahLst/>
            <a:cxnLst/>
            <a:rect l="l" t="t" r="r" b="b"/>
            <a:pathLst>
              <a:path w="160654" h="120650">
                <a:moveTo>
                  <a:pt x="0" y="120650"/>
                </a:moveTo>
                <a:lnTo>
                  <a:pt x="160337" y="120650"/>
                </a:lnTo>
                <a:lnTo>
                  <a:pt x="160337" y="0"/>
                </a:lnTo>
                <a:lnTo>
                  <a:pt x="0" y="0"/>
                </a:lnTo>
                <a:lnTo>
                  <a:pt x="0" y="120650"/>
                </a:lnTo>
                <a:close/>
              </a:path>
            </a:pathLst>
          </a:custGeom>
          <a:solidFill>
            <a:srgbClr val="D2DF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0" name="object 160"/>
          <p:cNvSpPr/>
          <p:nvPr/>
        </p:nvSpPr>
        <p:spPr>
          <a:xfrm>
            <a:off x="4092577" y="5821362"/>
            <a:ext cx="160655" cy="120650"/>
          </a:xfrm>
          <a:custGeom>
            <a:avLst/>
            <a:gdLst/>
            <a:ahLst/>
            <a:cxnLst/>
            <a:rect l="l" t="t" r="r" b="b"/>
            <a:pathLst>
              <a:path w="160654" h="120650">
                <a:moveTo>
                  <a:pt x="0" y="120650"/>
                </a:moveTo>
                <a:lnTo>
                  <a:pt x="160337" y="120650"/>
                </a:lnTo>
                <a:lnTo>
                  <a:pt x="160337" y="0"/>
                </a:lnTo>
                <a:lnTo>
                  <a:pt x="0" y="0"/>
                </a:lnTo>
                <a:lnTo>
                  <a:pt x="0" y="120650"/>
                </a:lnTo>
                <a:close/>
              </a:path>
            </a:pathLst>
          </a:custGeom>
          <a:ln w="9525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1" name="object 161"/>
          <p:cNvSpPr/>
          <p:nvPr/>
        </p:nvSpPr>
        <p:spPr>
          <a:xfrm>
            <a:off x="4092577" y="6008687"/>
            <a:ext cx="160655" cy="120650"/>
          </a:xfrm>
          <a:custGeom>
            <a:avLst/>
            <a:gdLst/>
            <a:ahLst/>
            <a:cxnLst/>
            <a:rect l="l" t="t" r="r" b="b"/>
            <a:pathLst>
              <a:path w="160654" h="120650">
                <a:moveTo>
                  <a:pt x="0" y="120650"/>
                </a:moveTo>
                <a:lnTo>
                  <a:pt x="160337" y="120650"/>
                </a:lnTo>
                <a:lnTo>
                  <a:pt x="160337" y="0"/>
                </a:lnTo>
                <a:lnTo>
                  <a:pt x="0" y="0"/>
                </a:lnTo>
                <a:lnTo>
                  <a:pt x="0" y="120650"/>
                </a:lnTo>
                <a:close/>
              </a:path>
            </a:pathLst>
          </a:custGeom>
          <a:solidFill>
            <a:srgbClr val="90805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2" name="object 162"/>
          <p:cNvSpPr/>
          <p:nvPr/>
        </p:nvSpPr>
        <p:spPr>
          <a:xfrm>
            <a:off x="4092577" y="6008687"/>
            <a:ext cx="160655" cy="120650"/>
          </a:xfrm>
          <a:custGeom>
            <a:avLst/>
            <a:gdLst/>
            <a:ahLst/>
            <a:cxnLst/>
            <a:rect l="l" t="t" r="r" b="b"/>
            <a:pathLst>
              <a:path w="160654" h="120650">
                <a:moveTo>
                  <a:pt x="0" y="120650"/>
                </a:moveTo>
                <a:lnTo>
                  <a:pt x="160337" y="120650"/>
                </a:lnTo>
                <a:lnTo>
                  <a:pt x="160337" y="0"/>
                </a:lnTo>
                <a:lnTo>
                  <a:pt x="0" y="0"/>
                </a:lnTo>
                <a:lnTo>
                  <a:pt x="0" y="120650"/>
                </a:lnTo>
                <a:close/>
              </a:path>
            </a:pathLst>
          </a:custGeom>
          <a:ln w="9525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3" name="object 163"/>
          <p:cNvSpPr/>
          <p:nvPr/>
        </p:nvSpPr>
        <p:spPr>
          <a:xfrm>
            <a:off x="4092577" y="6196012"/>
            <a:ext cx="160655" cy="120650"/>
          </a:xfrm>
          <a:custGeom>
            <a:avLst/>
            <a:gdLst/>
            <a:ahLst/>
            <a:cxnLst/>
            <a:rect l="l" t="t" r="r" b="b"/>
            <a:pathLst>
              <a:path w="160654" h="120650">
                <a:moveTo>
                  <a:pt x="0" y="120650"/>
                </a:moveTo>
                <a:lnTo>
                  <a:pt x="160337" y="120650"/>
                </a:lnTo>
                <a:lnTo>
                  <a:pt x="160337" y="0"/>
                </a:lnTo>
                <a:lnTo>
                  <a:pt x="0" y="0"/>
                </a:lnTo>
                <a:lnTo>
                  <a:pt x="0" y="120650"/>
                </a:lnTo>
                <a:close/>
              </a:path>
            </a:pathLst>
          </a:custGeom>
          <a:solidFill>
            <a:srgbClr val="BAAC8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4" name="object 164"/>
          <p:cNvSpPr/>
          <p:nvPr/>
        </p:nvSpPr>
        <p:spPr>
          <a:xfrm>
            <a:off x="4092577" y="6196012"/>
            <a:ext cx="160655" cy="120650"/>
          </a:xfrm>
          <a:custGeom>
            <a:avLst/>
            <a:gdLst/>
            <a:ahLst/>
            <a:cxnLst/>
            <a:rect l="l" t="t" r="r" b="b"/>
            <a:pathLst>
              <a:path w="160654" h="120650">
                <a:moveTo>
                  <a:pt x="0" y="120650"/>
                </a:moveTo>
                <a:lnTo>
                  <a:pt x="160337" y="120650"/>
                </a:lnTo>
                <a:lnTo>
                  <a:pt x="160337" y="0"/>
                </a:lnTo>
                <a:lnTo>
                  <a:pt x="0" y="0"/>
                </a:lnTo>
                <a:lnTo>
                  <a:pt x="0" y="120650"/>
                </a:lnTo>
                <a:close/>
              </a:path>
            </a:pathLst>
          </a:custGeom>
          <a:ln w="9525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5" name="object 165"/>
          <p:cNvSpPr/>
          <p:nvPr/>
        </p:nvSpPr>
        <p:spPr>
          <a:xfrm>
            <a:off x="4092577" y="6383337"/>
            <a:ext cx="160655" cy="120650"/>
          </a:xfrm>
          <a:custGeom>
            <a:avLst/>
            <a:gdLst/>
            <a:ahLst/>
            <a:cxnLst/>
            <a:rect l="l" t="t" r="r" b="b"/>
            <a:pathLst>
              <a:path w="160654" h="120650">
                <a:moveTo>
                  <a:pt x="0" y="120650"/>
                </a:moveTo>
                <a:lnTo>
                  <a:pt x="160337" y="120650"/>
                </a:lnTo>
                <a:lnTo>
                  <a:pt x="160337" y="0"/>
                </a:lnTo>
                <a:lnTo>
                  <a:pt x="0" y="0"/>
                </a:lnTo>
                <a:lnTo>
                  <a:pt x="0" y="120650"/>
                </a:lnTo>
                <a:close/>
              </a:path>
            </a:pathLst>
          </a:custGeom>
          <a:solidFill>
            <a:srgbClr val="D7CEB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6" name="object 166"/>
          <p:cNvSpPr/>
          <p:nvPr/>
        </p:nvSpPr>
        <p:spPr>
          <a:xfrm>
            <a:off x="4092577" y="6383337"/>
            <a:ext cx="160655" cy="120650"/>
          </a:xfrm>
          <a:custGeom>
            <a:avLst/>
            <a:gdLst/>
            <a:ahLst/>
            <a:cxnLst/>
            <a:rect l="l" t="t" r="r" b="b"/>
            <a:pathLst>
              <a:path w="160654" h="120650">
                <a:moveTo>
                  <a:pt x="0" y="120650"/>
                </a:moveTo>
                <a:lnTo>
                  <a:pt x="160337" y="120650"/>
                </a:lnTo>
                <a:lnTo>
                  <a:pt x="160337" y="0"/>
                </a:lnTo>
                <a:lnTo>
                  <a:pt x="0" y="0"/>
                </a:lnTo>
                <a:lnTo>
                  <a:pt x="0" y="120650"/>
                </a:lnTo>
                <a:close/>
              </a:path>
            </a:pathLst>
          </a:custGeom>
          <a:ln w="9525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7" name="object 167"/>
          <p:cNvSpPr/>
          <p:nvPr/>
        </p:nvSpPr>
        <p:spPr>
          <a:xfrm>
            <a:off x="6500750" y="5821362"/>
            <a:ext cx="160655" cy="120650"/>
          </a:xfrm>
          <a:custGeom>
            <a:avLst/>
            <a:gdLst/>
            <a:ahLst/>
            <a:cxnLst/>
            <a:rect l="l" t="t" r="r" b="b"/>
            <a:pathLst>
              <a:path w="160654" h="120650">
                <a:moveTo>
                  <a:pt x="0" y="120650"/>
                </a:moveTo>
                <a:lnTo>
                  <a:pt x="160337" y="120650"/>
                </a:lnTo>
                <a:lnTo>
                  <a:pt x="160337" y="0"/>
                </a:lnTo>
                <a:lnTo>
                  <a:pt x="0" y="0"/>
                </a:lnTo>
                <a:lnTo>
                  <a:pt x="0" y="120650"/>
                </a:lnTo>
                <a:close/>
              </a:path>
            </a:pathLst>
          </a:custGeom>
          <a:solidFill>
            <a:srgbClr val="80808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8" name="object 168"/>
          <p:cNvSpPr/>
          <p:nvPr/>
        </p:nvSpPr>
        <p:spPr>
          <a:xfrm>
            <a:off x="6500750" y="5821362"/>
            <a:ext cx="160655" cy="120650"/>
          </a:xfrm>
          <a:custGeom>
            <a:avLst/>
            <a:gdLst/>
            <a:ahLst/>
            <a:cxnLst/>
            <a:rect l="l" t="t" r="r" b="b"/>
            <a:pathLst>
              <a:path w="160654" h="120650">
                <a:moveTo>
                  <a:pt x="0" y="120650"/>
                </a:moveTo>
                <a:lnTo>
                  <a:pt x="160337" y="120650"/>
                </a:lnTo>
                <a:lnTo>
                  <a:pt x="160337" y="0"/>
                </a:lnTo>
                <a:lnTo>
                  <a:pt x="0" y="0"/>
                </a:lnTo>
                <a:lnTo>
                  <a:pt x="0" y="120650"/>
                </a:lnTo>
                <a:close/>
              </a:path>
            </a:pathLst>
          </a:custGeom>
          <a:ln w="9525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9" name="object 169"/>
          <p:cNvSpPr/>
          <p:nvPr/>
        </p:nvSpPr>
        <p:spPr>
          <a:xfrm>
            <a:off x="6500750" y="6008687"/>
            <a:ext cx="160655" cy="120650"/>
          </a:xfrm>
          <a:custGeom>
            <a:avLst/>
            <a:gdLst/>
            <a:ahLst/>
            <a:cxnLst/>
            <a:rect l="l" t="t" r="r" b="b"/>
            <a:pathLst>
              <a:path w="160654" h="120650">
                <a:moveTo>
                  <a:pt x="0" y="120650"/>
                </a:moveTo>
                <a:lnTo>
                  <a:pt x="160337" y="120650"/>
                </a:lnTo>
                <a:lnTo>
                  <a:pt x="160337" y="0"/>
                </a:lnTo>
                <a:lnTo>
                  <a:pt x="0" y="0"/>
                </a:lnTo>
                <a:lnTo>
                  <a:pt x="0" y="12065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0" name="object 170"/>
          <p:cNvSpPr/>
          <p:nvPr/>
        </p:nvSpPr>
        <p:spPr>
          <a:xfrm>
            <a:off x="6500750" y="6008687"/>
            <a:ext cx="160655" cy="120650"/>
          </a:xfrm>
          <a:custGeom>
            <a:avLst/>
            <a:gdLst/>
            <a:ahLst/>
            <a:cxnLst/>
            <a:rect l="l" t="t" r="r" b="b"/>
            <a:pathLst>
              <a:path w="160654" h="120650">
                <a:moveTo>
                  <a:pt x="0" y="120650"/>
                </a:moveTo>
                <a:lnTo>
                  <a:pt x="160337" y="120650"/>
                </a:lnTo>
                <a:lnTo>
                  <a:pt x="160337" y="0"/>
                </a:lnTo>
                <a:lnTo>
                  <a:pt x="0" y="0"/>
                </a:lnTo>
                <a:lnTo>
                  <a:pt x="0" y="120650"/>
                </a:lnTo>
                <a:close/>
              </a:path>
            </a:pathLst>
          </a:custGeom>
          <a:ln w="9525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1" name="object 171"/>
          <p:cNvSpPr/>
          <p:nvPr/>
        </p:nvSpPr>
        <p:spPr>
          <a:xfrm>
            <a:off x="6500750" y="6196012"/>
            <a:ext cx="160655" cy="120650"/>
          </a:xfrm>
          <a:custGeom>
            <a:avLst/>
            <a:gdLst/>
            <a:ahLst/>
            <a:cxnLst/>
            <a:rect l="l" t="t" r="r" b="b"/>
            <a:pathLst>
              <a:path w="160654" h="120650">
                <a:moveTo>
                  <a:pt x="0" y="120650"/>
                </a:moveTo>
                <a:lnTo>
                  <a:pt x="160337" y="120650"/>
                </a:lnTo>
                <a:lnTo>
                  <a:pt x="160337" y="0"/>
                </a:lnTo>
                <a:lnTo>
                  <a:pt x="0" y="0"/>
                </a:lnTo>
                <a:lnTo>
                  <a:pt x="0" y="120650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2" name="object 172"/>
          <p:cNvSpPr/>
          <p:nvPr/>
        </p:nvSpPr>
        <p:spPr>
          <a:xfrm>
            <a:off x="6500750" y="6196012"/>
            <a:ext cx="160655" cy="120650"/>
          </a:xfrm>
          <a:custGeom>
            <a:avLst/>
            <a:gdLst/>
            <a:ahLst/>
            <a:cxnLst/>
            <a:rect l="l" t="t" r="r" b="b"/>
            <a:pathLst>
              <a:path w="160654" h="120650">
                <a:moveTo>
                  <a:pt x="0" y="120650"/>
                </a:moveTo>
                <a:lnTo>
                  <a:pt x="160337" y="120650"/>
                </a:lnTo>
                <a:lnTo>
                  <a:pt x="160337" y="0"/>
                </a:lnTo>
                <a:lnTo>
                  <a:pt x="0" y="0"/>
                </a:lnTo>
                <a:lnTo>
                  <a:pt x="0" y="120650"/>
                </a:lnTo>
                <a:close/>
              </a:path>
            </a:pathLst>
          </a:custGeom>
          <a:ln w="9525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3" name="object 173"/>
          <p:cNvSpPr/>
          <p:nvPr/>
        </p:nvSpPr>
        <p:spPr>
          <a:xfrm>
            <a:off x="1595376" y="5821362"/>
            <a:ext cx="160655" cy="120650"/>
          </a:xfrm>
          <a:custGeom>
            <a:avLst/>
            <a:gdLst/>
            <a:ahLst/>
            <a:cxnLst/>
            <a:rect l="l" t="t" r="r" b="b"/>
            <a:pathLst>
              <a:path w="160655" h="120650">
                <a:moveTo>
                  <a:pt x="0" y="120650"/>
                </a:moveTo>
                <a:lnTo>
                  <a:pt x="160337" y="120650"/>
                </a:lnTo>
                <a:lnTo>
                  <a:pt x="160337" y="0"/>
                </a:lnTo>
                <a:lnTo>
                  <a:pt x="0" y="0"/>
                </a:lnTo>
                <a:lnTo>
                  <a:pt x="0" y="120650"/>
                </a:lnTo>
                <a:close/>
              </a:path>
            </a:pathLst>
          </a:custGeom>
          <a:solidFill>
            <a:srgbClr val="8EC5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4" name="object 174"/>
          <p:cNvSpPr/>
          <p:nvPr/>
        </p:nvSpPr>
        <p:spPr>
          <a:xfrm>
            <a:off x="1595376" y="5821362"/>
            <a:ext cx="160655" cy="120650"/>
          </a:xfrm>
          <a:custGeom>
            <a:avLst/>
            <a:gdLst/>
            <a:ahLst/>
            <a:cxnLst/>
            <a:rect l="l" t="t" r="r" b="b"/>
            <a:pathLst>
              <a:path w="160655" h="120650">
                <a:moveTo>
                  <a:pt x="0" y="120650"/>
                </a:moveTo>
                <a:lnTo>
                  <a:pt x="160337" y="120650"/>
                </a:lnTo>
                <a:lnTo>
                  <a:pt x="160337" y="0"/>
                </a:lnTo>
                <a:lnTo>
                  <a:pt x="0" y="0"/>
                </a:lnTo>
                <a:lnTo>
                  <a:pt x="0" y="120650"/>
                </a:lnTo>
                <a:close/>
              </a:path>
            </a:pathLst>
          </a:custGeom>
          <a:ln w="9525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5" name="object 175"/>
          <p:cNvSpPr txBox="1"/>
          <p:nvPr/>
        </p:nvSpPr>
        <p:spPr>
          <a:xfrm>
            <a:off x="6700519" y="5765855"/>
            <a:ext cx="1376680" cy="5740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36700"/>
              </a:lnSpc>
            </a:pPr>
            <a:r>
              <a:rPr sz="900" dirty="0">
                <a:latin typeface="Arial"/>
                <a:cs typeface="Arial"/>
              </a:rPr>
              <a:t>Connection to clinical</a:t>
            </a:r>
            <a:r>
              <a:rPr sz="900" spc="-16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trials  </a:t>
            </a:r>
            <a:r>
              <a:rPr sz="900" spc="-5" dirty="0">
                <a:latin typeface="Arial"/>
                <a:cs typeface="Arial"/>
              </a:rPr>
              <a:t>Going </a:t>
            </a:r>
            <a:r>
              <a:rPr sz="900" dirty="0">
                <a:latin typeface="Arial"/>
                <a:cs typeface="Arial"/>
              </a:rPr>
              <a:t>to social </a:t>
            </a:r>
            <a:r>
              <a:rPr sz="900" spc="-5" dirty="0">
                <a:latin typeface="Arial"/>
                <a:cs typeface="Arial"/>
              </a:rPr>
              <a:t>events  None </a:t>
            </a:r>
            <a:r>
              <a:rPr sz="900" dirty="0">
                <a:latin typeface="Arial"/>
                <a:cs typeface="Arial"/>
              </a:rPr>
              <a:t>of</a:t>
            </a:r>
            <a:r>
              <a:rPr sz="900" spc="-10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these</a:t>
            </a:r>
            <a:endParaRPr sz="900">
              <a:latin typeface="Arial"/>
              <a:cs typeface="Arial"/>
            </a:endParaRPr>
          </a:p>
        </p:txBody>
      </p:sp>
      <p:sp>
        <p:nvSpPr>
          <p:cNvPr id="176" name="object 176"/>
          <p:cNvSpPr txBox="1"/>
          <p:nvPr/>
        </p:nvSpPr>
        <p:spPr>
          <a:xfrm>
            <a:off x="4291712" y="5765858"/>
            <a:ext cx="2119630" cy="75905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494665">
              <a:lnSpc>
                <a:spcPct val="136700"/>
              </a:lnSpc>
            </a:pPr>
            <a:r>
              <a:rPr sz="900" dirty="0">
                <a:latin typeface="Arial"/>
                <a:cs typeface="Arial"/>
              </a:rPr>
              <a:t>Connection to professional</a:t>
            </a:r>
            <a:r>
              <a:rPr sz="900" spc="-17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care  Emotional</a:t>
            </a:r>
            <a:r>
              <a:rPr sz="900" spc="-13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support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95"/>
              </a:spcBef>
            </a:pPr>
            <a:r>
              <a:rPr sz="900" dirty="0">
                <a:latin typeface="Arial"/>
                <a:cs typeface="Arial"/>
              </a:rPr>
              <a:t>Connection to peers </a:t>
            </a:r>
            <a:r>
              <a:rPr sz="900" spc="-10" dirty="0">
                <a:latin typeface="Arial"/>
                <a:cs typeface="Arial"/>
              </a:rPr>
              <a:t>who </a:t>
            </a:r>
            <a:r>
              <a:rPr sz="900" dirty="0">
                <a:latin typeface="Arial"/>
                <a:cs typeface="Arial"/>
              </a:rPr>
              <a:t>are</a:t>
            </a:r>
            <a:r>
              <a:rPr sz="900" spc="-135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CGs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90"/>
              </a:spcBef>
            </a:pPr>
            <a:r>
              <a:rPr sz="900" dirty="0">
                <a:latin typeface="Arial"/>
                <a:cs typeface="Arial"/>
              </a:rPr>
              <a:t>Ways to discuss</a:t>
            </a:r>
            <a:r>
              <a:rPr sz="900" spc="-18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the diagnosis </a:t>
            </a:r>
            <a:r>
              <a:rPr sz="900" spc="-5" dirty="0">
                <a:latin typeface="Arial"/>
                <a:cs typeface="Arial"/>
              </a:rPr>
              <a:t>with </a:t>
            </a:r>
            <a:r>
              <a:rPr sz="900" dirty="0">
                <a:latin typeface="Arial"/>
                <a:cs typeface="Arial"/>
              </a:rPr>
              <a:t>family</a:t>
            </a:r>
            <a:endParaRPr sz="900">
              <a:latin typeface="Arial"/>
              <a:cs typeface="Arial"/>
            </a:endParaRPr>
          </a:p>
        </p:txBody>
      </p:sp>
      <p:sp>
        <p:nvSpPr>
          <p:cNvPr id="177" name="object 177"/>
          <p:cNvSpPr txBox="1"/>
          <p:nvPr/>
        </p:nvSpPr>
        <p:spPr>
          <a:xfrm>
            <a:off x="1794131" y="5765859"/>
            <a:ext cx="2207895" cy="75623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479425">
              <a:lnSpc>
                <a:spcPct val="136700"/>
              </a:lnSpc>
            </a:pPr>
            <a:r>
              <a:rPr sz="900" dirty="0">
                <a:latin typeface="Arial"/>
                <a:cs typeface="Arial"/>
              </a:rPr>
              <a:t>Ways</a:t>
            </a:r>
            <a:r>
              <a:rPr sz="900" spc="-6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for</a:t>
            </a:r>
            <a:r>
              <a:rPr sz="900" spc="-1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the</a:t>
            </a:r>
            <a:r>
              <a:rPr sz="900" spc="-25" dirty="0">
                <a:latin typeface="Arial"/>
                <a:cs typeface="Arial"/>
              </a:rPr>
              <a:t> </a:t>
            </a:r>
            <a:r>
              <a:rPr sz="900" spc="10" dirty="0">
                <a:latin typeface="Arial"/>
                <a:cs typeface="Arial"/>
              </a:rPr>
              <a:t>PWD</a:t>
            </a:r>
            <a:r>
              <a:rPr sz="900" spc="-6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to</a:t>
            </a:r>
            <a:r>
              <a:rPr sz="900" spc="-1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stay</a:t>
            </a:r>
            <a:r>
              <a:rPr sz="900" spc="-3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healthy  Basic info about the</a:t>
            </a:r>
            <a:r>
              <a:rPr sz="900" spc="-16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disease</a:t>
            </a:r>
            <a:endParaRPr sz="900">
              <a:latin typeface="Arial"/>
              <a:cs typeface="Arial"/>
            </a:endParaRPr>
          </a:p>
          <a:p>
            <a:pPr marL="12700" marR="5080">
              <a:lnSpc>
                <a:spcPct val="136400"/>
              </a:lnSpc>
            </a:pPr>
            <a:r>
              <a:rPr sz="900" dirty="0">
                <a:latin typeface="Arial"/>
                <a:cs typeface="Arial"/>
              </a:rPr>
              <a:t>Future </a:t>
            </a:r>
            <a:r>
              <a:rPr sz="900" spc="-5" dirty="0">
                <a:latin typeface="Arial"/>
                <a:cs typeface="Arial"/>
              </a:rPr>
              <a:t>planning (legal and </a:t>
            </a:r>
            <a:r>
              <a:rPr sz="900" dirty="0">
                <a:latin typeface="Arial"/>
                <a:cs typeface="Arial"/>
              </a:rPr>
              <a:t>financial </a:t>
            </a:r>
            <a:r>
              <a:rPr sz="900" spc="-5" dirty="0">
                <a:latin typeface="Arial"/>
                <a:cs typeface="Arial"/>
              </a:rPr>
              <a:t>help)  </a:t>
            </a:r>
            <a:r>
              <a:rPr sz="900" dirty="0">
                <a:latin typeface="Arial"/>
                <a:cs typeface="Arial"/>
              </a:rPr>
              <a:t>Practical</a:t>
            </a:r>
            <a:r>
              <a:rPr sz="900" spc="-5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adjustments</a:t>
            </a:r>
            <a:r>
              <a:rPr sz="900" spc="-5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to</a:t>
            </a:r>
            <a:r>
              <a:rPr sz="900" spc="-1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make</a:t>
            </a:r>
            <a:r>
              <a:rPr sz="900" spc="-3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to</a:t>
            </a:r>
            <a:r>
              <a:rPr sz="900" spc="-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the</a:t>
            </a:r>
            <a:r>
              <a:rPr sz="900" spc="-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house</a:t>
            </a:r>
            <a:endParaRPr sz="900">
              <a:latin typeface="Arial"/>
              <a:cs typeface="Arial"/>
            </a:endParaRPr>
          </a:p>
        </p:txBody>
      </p:sp>
      <p:sp>
        <p:nvSpPr>
          <p:cNvPr id="179" name="object 179"/>
          <p:cNvSpPr/>
          <p:nvPr/>
        </p:nvSpPr>
        <p:spPr>
          <a:xfrm>
            <a:off x="909573" y="1298194"/>
            <a:ext cx="8134984" cy="615950"/>
          </a:xfrm>
          <a:custGeom>
            <a:avLst/>
            <a:gdLst/>
            <a:ahLst/>
            <a:cxnLst/>
            <a:rect l="l" t="t" r="r" b="b"/>
            <a:pathLst>
              <a:path w="8134984" h="615950">
                <a:moveTo>
                  <a:pt x="0" y="615556"/>
                </a:moveTo>
                <a:lnTo>
                  <a:pt x="8134984" y="615556"/>
                </a:lnTo>
                <a:lnTo>
                  <a:pt x="8134984" y="0"/>
                </a:lnTo>
                <a:lnTo>
                  <a:pt x="0" y="0"/>
                </a:lnTo>
                <a:lnTo>
                  <a:pt x="0" y="61555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0" name="object 180"/>
          <p:cNvSpPr txBox="1"/>
          <p:nvPr/>
        </p:nvSpPr>
        <p:spPr>
          <a:xfrm>
            <a:off x="791627" y="1390725"/>
            <a:ext cx="7788909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1400" b="1" spc="-5" dirty="0">
                <a:latin typeface="Arial"/>
                <a:cs typeface="Arial"/>
              </a:rPr>
              <a:t>Question: "What do </a:t>
            </a:r>
            <a:r>
              <a:rPr sz="1400" b="1" spc="-20" dirty="0">
                <a:latin typeface="Arial"/>
                <a:cs typeface="Arial"/>
              </a:rPr>
              <a:t>you </a:t>
            </a:r>
            <a:r>
              <a:rPr sz="1400" b="1" spc="-5" dirty="0">
                <a:latin typeface="Arial"/>
                <a:cs typeface="Arial"/>
              </a:rPr>
              <a:t>think </a:t>
            </a:r>
            <a:r>
              <a:rPr sz="1400" b="1" dirty="0">
                <a:latin typeface="Arial"/>
                <a:cs typeface="Arial"/>
              </a:rPr>
              <a:t>would </a:t>
            </a:r>
            <a:r>
              <a:rPr sz="1400" b="1" spc="-5" dirty="0">
                <a:latin typeface="Arial"/>
                <a:cs typeface="Arial"/>
              </a:rPr>
              <a:t>have </a:t>
            </a:r>
            <a:r>
              <a:rPr sz="1400" b="1" dirty="0">
                <a:latin typeface="Arial"/>
                <a:cs typeface="Arial"/>
              </a:rPr>
              <a:t>been most </a:t>
            </a:r>
            <a:r>
              <a:rPr sz="1400" b="1" spc="-5" dirty="0">
                <a:latin typeface="Arial"/>
                <a:cs typeface="Arial"/>
              </a:rPr>
              <a:t>helpful for </a:t>
            </a:r>
            <a:r>
              <a:rPr sz="1400" b="1" spc="-20" dirty="0">
                <a:latin typeface="Arial"/>
                <a:cs typeface="Arial"/>
              </a:rPr>
              <a:t>you </a:t>
            </a:r>
            <a:r>
              <a:rPr sz="1400" b="1" dirty="0">
                <a:latin typeface="Arial"/>
                <a:cs typeface="Arial"/>
              </a:rPr>
              <a:t>shortly after </a:t>
            </a:r>
            <a:r>
              <a:rPr sz="1400" b="1" spc="-5" dirty="0">
                <a:latin typeface="Arial"/>
                <a:cs typeface="Arial"/>
              </a:rPr>
              <a:t>receiving</a:t>
            </a:r>
            <a:r>
              <a:rPr sz="1400" b="1" spc="-125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a</a:t>
            </a:r>
            <a:endParaRPr sz="1400" dirty="0">
              <a:latin typeface="Arial"/>
              <a:cs typeface="Arial"/>
            </a:endParaRPr>
          </a:p>
          <a:p>
            <a:pPr marL="5080" algn="ctr">
              <a:lnSpc>
                <a:spcPct val="100000"/>
              </a:lnSpc>
            </a:pPr>
            <a:r>
              <a:rPr sz="1400" b="1" spc="-5" dirty="0">
                <a:latin typeface="Arial"/>
                <a:cs typeface="Arial"/>
              </a:rPr>
              <a:t>diagnosis? Check up </a:t>
            </a:r>
            <a:r>
              <a:rPr sz="1400" b="1" dirty="0">
                <a:latin typeface="Arial"/>
                <a:cs typeface="Arial"/>
              </a:rPr>
              <a:t>to </a:t>
            </a:r>
            <a:r>
              <a:rPr sz="1400" b="1" spc="-5" dirty="0">
                <a:latin typeface="Arial"/>
                <a:cs typeface="Arial"/>
              </a:rPr>
              <a:t>three"...by PWD</a:t>
            </a:r>
            <a:r>
              <a:rPr sz="1400" b="1" spc="-60" dirty="0">
                <a:latin typeface="Arial"/>
                <a:cs typeface="Arial"/>
              </a:rPr>
              <a:t> </a:t>
            </a:r>
            <a:r>
              <a:rPr sz="1400" b="1" spc="-5" dirty="0">
                <a:latin typeface="Arial"/>
                <a:cs typeface="Arial"/>
              </a:rPr>
              <a:t>relationship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190" name="object 190"/>
          <p:cNvSpPr txBox="1">
            <a:spLocks noGrp="1"/>
          </p:cNvSpPr>
          <p:nvPr>
            <p:ph type="sldNum" sz="quarter" idx="7"/>
          </p:nvPr>
        </p:nvSpPr>
        <p:spPr>
          <a:xfrm>
            <a:off x="8935973" y="6683491"/>
            <a:ext cx="243204" cy="1282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8900">
              <a:lnSpc>
                <a:spcPts val="1010"/>
              </a:lnSpc>
            </a:pPr>
            <a:fld id="{81D60167-4931-47E6-BA6A-407CBD079E47}" type="slidenum">
              <a:rPr spc="-5" dirty="0"/>
              <a:t>11</a:t>
            </a:fld>
            <a:endParaRPr spc="-5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444502" y="574802"/>
            <a:ext cx="7827645" cy="3693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b="1" spc="-5" dirty="0">
                <a:solidFill>
                  <a:srgbClr val="4A0D66"/>
                </a:solidFill>
                <a:latin typeface="Arial"/>
                <a:cs typeface="Arial"/>
              </a:rPr>
              <a:t>Large number </a:t>
            </a:r>
            <a:r>
              <a:rPr sz="2400" b="1" dirty="0">
                <a:solidFill>
                  <a:srgbClr val="4A0D66"/>
                </a:solidFill>
                <a:latin typeface="Arial"/>
                <a:cs typeface="Arial"/>
              </a:rPr>
              <a:t>of websites </a:t>
            </a:r>
            <a:r>
              <a:rPr sz="2400" b="1" spc="-5" dirty="0">
                <a:solidFill>
                  <a:srgbClr val="4A0D66"/>
                </a:solidFill>
                <a:latin typeface="Arial"/>
                <a:cs typeface="Arial"/>
              </a:rPr>
              <a:t>makes getting help</a:t>
            </a:r>
            <a:r>
              <a:rPr sz="2400" b="1" spc="-35" dirty="0">
                <a:solidFill>
                  <a:srgbClr val="4A0D66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4A0D66"/>
                </a:solidFill>
                <a:latin typeface="Arial"/>
                <a:cs typeface="Arial"/>
              </a:rPr>
              <a:t>difficult</a:t>
            </a:r>
            <a:endParaRPr sz="2400" dirty="0">
              <a:solidFill>
                <a:srgbClr val="4A0D66"/>
              </a:solidFill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385834" y="3910100"/>
            <a:ext cx="438785" cy="1419860"/>
          </a:xfrm>
          <a:custGeom>
            <a:avLst/>
            <a:gdLst/>
            <a:ahLst/>
            <a:cxnLst/>
            <a:rect l="l" t="t" r="r" b="b"/>
            <a:pathLst>
              <a:path w="438785" h="1419860">
                <a:moveTo>
                  <a:pt x="0" y="1419355"/>
                </a:moveTo>
                <a:lnTo>
                  <a:pt x="438233" y="1419355"/>
                </a:lnTo>
                <a:lnTo>
                  <a:pt x="438233" y="0"/>
                </a:lnTo>
                <a:lnTo>
                  <a:pt x="0" y="0"/>
                </a:lnTo>
                <a:lnTo>
                  <a:pt x="0" y="1419355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385834" y="3910100"/>
            <a:ext cx="438785" cy="1419860"/>
          </a:xfrm>
          <a:custGeom>
            <a:avLst/>
            <a:gdLst/>
            <a:ahLst/>
            <a:cxnLst/>
            <a:rect l="l" t="t" r="r" b="b"/>
            <a:pathLst>
              <a:path w="438785" h="1419860">
                <a:moveTo>
                  <a:pt x="0" y="1419355"/>
                </a:moveTo>
                <a:lnTo>
                  <a:pt x="438233" y="1419355"/>
                </a:lnTo>
                <a:lnTo>
                  <a:pt x="438233" y="0"/>
                </a:lnTo>
                <a:lnTo>
                  <a:pt x="0" y="0"/>
                </a:lnTo>
                <a:lnTo>
                  <a:pt x="0" y="1419355"/>
                </a:lnTo>
                <a:close/>
              </a:path>
            </a:pathLst>
          </a:custGeom>
          <a:ln w="9511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090747" y="4005340"/>
            <a:ext cx="438785" cy="1324610"/>
          </a:xfrm>
          <a:custGeom>
            <a:avLst/>
            <a:gdLst/>
            <a:ahLst/>
            <a:cxnLst/>
            <a:rect l="l" t="t" r="r" b="b"/>
            <a:pathLst>
              <a:path w="438785" h="1324610">
                <a:moveTo>
                  <a:pt x="0" y="1324115"/>
                </a:moveTo>
                <a:lnTo>
                  <a:pt x="438233" y="1324115"/>
                </a:lnTo>
                <a:lnTo>
                  <a:pt x="438233" y="0"/>
                </a:lnTo>
                <a:lnTo>
                  <a:pt x="0" y="0"/>
                </a:lnTo>
                <a:lnTo>
                  <a:pt x="0" y="1324115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090747" y="4005340"/>
            <a:ext cx="438785" cy="1324610"/>
          </a:xfrm>
          <a:custGeom>
            <a:avLst/>
            <a:gdLst/>
            <a:ahLst/>
            <a:cxnLst/>
            <a:rect l="l" t="t" r="r" b="b"/>
            <a:pathLst>
              <a:path w="438785" h="1324610">
                <a:moveTo>
                  <a:pt x="0" y="1324115"/>
                </a:moveTo>
                <a:lnTo>
                  <a:pt x="438233" y="1324115"/>
                </a:lnTo>
                <a:lnTo>
                  <a:pt x="438233" y="0"/>
                </a:lnTo>
                <a:lnTo>
                  <a:pt x="0" y="0"/>
                </a:lnTo>
                <a:lnTo>
                  <a:pt x="0" y="1324115"/>
                </a:lnTo>
                <a:close/>
              </a:path>
            </a:pathLst>
          </a:custGeom>
          <a:ln w="9511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795728" y="4100644"/>
            <a:ext cx="448309" cy="1229360"/>
          </a:xfrm>
          <a:custGeom>
            <a:avLst/>
            <a:gdLst/>
            <a:ahLst/>
            <a:cxnLst/>
            <a:rect l="l" t="t" r="r" b="b"/>
            <a:pathLst>
              <a:path w="448310" h="1229360">
                <a:moveTo>
                  <a:pt x="0" y="1228811"/>
                </a:moveTo>
                <a:lnTo>
                  <a:pt x="447746" y="1228811"/>
                </a:lnTo>
                <a:lnTo>
                  <a:pt x="447746" y="0"/>
                </a:lnTo>
                <a:lnTo>
                  <a:pt x="0" y="0"/>
                </a:lnTo>
                <a:lnTo>
                  <a:pt x="0" y="1228811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795728" y="4100644"/>
            <a:ext cx="448309" cy="1229360"/>
          </a:xfrm>
          <a:custGeom>
            <a:avLst/>
            <a:gdLst/>
            <a:ahLst/>
            <a:cxnLst/>
            <a:rect l="l" t="t" r="r" b="b"/>
            <a:pathLst>
              <a:path w="448310" h="1229360">
                <a:moveTo>
                  <a:pt x="0" y="1228811"/>
                </a:moveTo>
                <a:lnTo>
                  <a:pt x="447746" y="1228811"/>
                </a:lnTo>
                <a:lnTo>
                  <a:pt x="447746" y="0"/>
                </a:lnTo>
                <a:lnTo>
                  <a:pt x="0" y="0"/>
                </a:lnTo>
                <a:lnTo>
                  <a:pt x="0" y="1228811"/>
                </a:lnTo>
                <a:close/>
              </a:path>
            </a:pathLst>
          </a:custGeom>
          <a:ln w="9511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510091" y="4624654"/>
            <a:ext cx="438150" cy="704850"/>
          </a:xfrm>
          <a:custGeom>
            <a:avLst/>
            <a:gdLst/>
            <a:ahLst/>
            <a:cxnLst/>
            <a:rect l="l" t="t" r="r" b="b"/>
            <a:pathLst>
              <a:path w="438150" h="704850">
                <a:moveTo>
                  <a:pt x="0" y="704801"/>
                </a:moveTo>
                <a:lnTo>
                  <a:pt x="437916" y="704801"/>
                </a:lnTo>
                <a:lnTo>
                  <a:pt x="437916" y="0"/>
                </a:lnTo>
                <a:lnTo>
                  <a:pt x="0" y="0"/>
                </a:lnTo>
                <a:lnTo>
                  <a:pt x="0" y="704801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510091" y="4624654"/>
            <a:ext cx="438150" cy="704850"/>
          </a:xfrm>
          <a:custGeom>
            <a:avLst/>
            <a:gdLst/>
            <a:ahLst/>
            <a:cxnLst/>
            <a:rect l="l" t="t" r="r" b="b"/>
            <a:pathLst>
              <a:path w="438150" h="704850">
                <a:moveTo>
                  <a:pt x="0" y="704801"/>
                </a:moveTo>
                <a:lnTo>
                  <a:pt x="437916" y="704801"/>
                </a:lnTo>
                <a:lnTo>
                  <a:pt x="437916" y="0"/>
                </a:lnTo>
                <a:lnTo>
                  <a:pt x="0" y="0"/>
                </a:lnTo>
                <a:lnTo>
                  <a:pt x="0" y="704801"/>
                </a:lnTo>
                <a:close/>
              </a:path>
            </a:pathLst>
          </a:custGeom>
          <a:ln w="9509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4214688" y="4719644"/>
            <a:ext cx="438785" cy="610235"/>
          </a:xfrm>
          <a:custGeom>
            <a:avLst/>
            <a:gdLst/>
            <a:ahLst/>
            <a:cxnLst/>
            <a:rect l="l" t="t" r="r" b="b"/>
            <a:pathLst>
              <a:path w="438785" h="610235">
                <a:moveTo>
                  <a:pt x="0" y="609814"/>
                </a:moveTo>
                <a:lnTo>
                  <a:pt x="438233" y="609814"/>
                </a:lnTo>
                <a:lnTo>
                  <a:pt x="438233" y="0"/>
                </a:lnTo>
                <a:lnTo>
                  <a:pt x="0" y="0"/>
                </a:lnTo>
                <a:lnTo>
                  <a:pt x="0" y="609814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4214688" y="4719644"/>
            <a:ext cx="438785" cy="610235"/>
          </a:xfrm>
          <a:custGeom>
            <a:avLst/>
            <a:gdLst/>
            <a:ahLst/>
            <a:cxnLst/>
            <a:rect l="l" t="t" r="r" b="b"/>
            <a:pathLst>
              <a:path w="438785" h="610235">
                <a:moveTo>
                  <a:pt x="0" y="609814"/>
                </a:moveTo>
                <a:lnTo>
                  <a:pt x="438233" y="609814"/>
                </a:lnTo>
                <a:lnTo>
                  <a:pt x="438233" y="0"/>
                </a:lnTo>
                <a:lnTo>
                  <a:pt x="0" y="0"/>
                </a:lnTo>
                <a:lnTo>
                  <a:pt x="0" y="609814"/>
                </a:lnTo>
                <a:close/>
              </a:path>
            </a:pathLst>
          </a:custGeom>
          <a:ln w="9508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4919541" y="4767450"/>
            <a:ext cx="438785" cy="562610"/>
          </a:xfrm>
          <a:custGeom>
            <a:avLst/>
            <a:gdLst/>
            <a:ahLst/>
            <a:cxnLst/>
            <a:rect l="l" t="t" r="r" b="b"/>
            <a:pathLst>
              <a:path w="438785" h="562610">
                <a:moveTo>
                  <a:pt x="0" y="562004"/>
                </a:moveTo>
                <a:lnTo>
                  <a:pt x="438233" y="562004"/>
                </a:lnTo>
                <a:lnTo>
                  <a:pt x="438233" y="0"/>
                </a:lnTo>
                <a:lnTo>
                  <a:pt x="0" y="0"/>
                </a:lnTo>
                <a:lnTo>
                  <a:pt x="0" y="562004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919541" y="4767450"/>
            <a:ext cx="438785" cy="562610"/>
          </a:xfrm>
          <a:custGeom>
            <a:avLst/>
            <a:gdLst/>
            <a:ahLst/>
            <a:cxnLst/>
            <a:rect l="l" t="t" r="r" b="b"/>
            <a:pathLst>
              <a:path w="438785" h="562610">
                <a:moveTo>
                  <a:pt x="0" y="562004"/>
                </a:moveTo>
                <a:lnTo>
                  <a:pt x="438233" y="562004"/>
                </a:lnTo>
                <a:lnTo>
                  <a:pt x="438233" y="0"/>
                </a:lnTo>
                <a:lnTo>
                  <a:pt x="0" y="0"/>
                </a:lnTo>
                <a:lnTo>
                  <a:pt x="0" y="562004"/>
                </a:lnTo>
                <a:close/>
              </a:path>
            </a:pathLst>
          </a:custGeom>
          <a:ln w="9507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5624519" y="4814944"/>
            <a:ext cx="438785" cy="514984"/>
          </a:xfrm>
          <a:custGeom>
            <a:avLst/>
            <a:gdLst/>
            <a:ahLst/>
            <a:cxnLst/>
            <a:rect l="l" t="t" r="r" b="b"/>
            <a:pathLst>
              <a:path w="438785" h="514985">
                <a:moveTo>
                  <a:pt x="0" y="514511"/>
                </a:moveTo>
                <a:lnTo>
                  <a:pt x="438233" y="514511"/>
                </a:lnTo>
                <a:lnTo>
                  <a:pt x="438233" y="0"/>
                </a:lnTo>
                <a:lnTo>
                  <a:pt x="0" y="0"/>
                </a:lnTo>
                <a:lnTo>
                  <a:pt x="0" y="514511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624519" y="4814944"/>
            <a:ext cx="438785" cy="514984"/>
          </a:xfrm>
          <a:custGeom>
            <a:avLst/>
            <a:gdLst/>
            <a:ahLst/>
            <a:cxnLst/>
            <a:rect l="l" t="t" r="r" b="b"/>
            <a:pathLst>
              <a:path w="438785" h="514985">
                <a:moveTo>
                  <a:pt x="0" y="514511"/>
                </a:moveTo>
                <a:lnTo>
                  <a:pt x="438233" y="514511"/>
                </a:lnTo>
                <a:lnTo>
                  <a:pt x="438233" y="0"/>
                </a:lnTo>
                <a:lnTo>
                  <a:pt x="0" y="0"/>
                </a:lnTo>
                <a:lnTo>
                  <a:pt x="0" y="514511"/>
                </a:lnTo>
                <a:close/>
              </a:path>
            </a:pathLst>
          </a:custGeom>
          <a:ln w="9506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6329499" y="4948246"/>
            <a:ext cx="447675" cy="381635"/>
          </a:xfrm>
          <a:custGeom>
            <a:avLst/>
            <a:gdLst/>
            <a:ahLst/>
            <a:cxnLst/>
            <a:rect l="l" t="t" r="r" b="b"/>
            <a:pathLst>
              <a:path w="447675" h="381635">
                <a:moveTo>
                  <a:pt x="0" y="381213"/>
                </a:moveTo>
                <a:lnTo>
                  <a:pt x="447429" y="381213"/>
                </a:lnTo>
                <a:lnTo>
                  <a:pt x="447429" y="0"/>
                </a:lnTo>
                <a:lnTo>
                  <a:pt x="0" y="0"/>
                </a:lnTo>
                <a:lnTo>
                  <a:pt x="0" y="381213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6329499" y="4948246"/>
            <a:ext cx="447675" cy="381635"/>
          </a:xfrm>
          <a:custGeom>
            <a:avLst/>
            <a:gdLst/>
            <a:ahLst/>
            <a:cxnLst/>
            <a:rect l="l" t="t" r="r" b="b"/>
            <a:pathLst>
              <a:path w="447675" h="381635">
                <a:moveTo>
                  <a:pt x="0" y="381213"/>
                </a:moveTo>
                <a:lnTo>
                  <a:pt x="447429" y="381213"/>
                </a:lnTo>
                <a:lnTo>
                  <a:pt x="447429" y="0"/>
                </a:lnTo>
                <a:lnTo>
                  <a:pt x="0" y="0"/>
                </a:lnTo>
                <a:lnTo>
                  <a:pt x="0" y="381213"/>
                </a:lnTo>
                <a:close/>
              </a:path>
            </a:pathLst>
          </a:custGeom>
          <a:ln w="9504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7043862" y="4996052"/>
            <a:ext cx="438150" cy="334010"/>
          </a:xfrm>
          <a:custGeom>
            <a:avLst/>
            <a:gdLst/>
            <a:ahLst/>
            <a:cxnLst/>
            <a:rect l="l" t="t" r="r" b="b"/>
            <a:pathLst>
              <a:path w="438150" h="334010">
                <a:moveTo>
                  <a:pt x="0" y="333403"/>
                </a:moveTo>
                <a:lnTo>
                  <a:pt x="437916" y="333403"/>
                </a:lnTo>
                <a:lnTo>
                  <a:pt x="437916" y="0"/>
                </a:lnTo>
                <a:lnTo>
                  <a:pt x="0" y="0"/>
                </a:lnTo>
                <a:lnTo>
                  <a:pt x="0" y="333403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7043862" y="4996052"/>
            <a:ext cx="438150" cy="334010"/>
          </a:xfrm>
          <a:custGeom>
            <a:avLst/>
            <a:gdLst/>
            <a:ahLst/>
            <a:cxnLst/>
            <a:rect l="l" t="t" r="r" b="b"/>
            <a:pathLst>
              <a:path w="438150" h="334010">
                <a:moveTo>
                  <a:pt x="0" y="333403"/>
                </a:moveTo>
                <a:lnTo>
                  <a:pt x="437916" y="333403"/>
                </a:lnTo>
                <a:lnTo>
                  <a:pt x="437916" y="0"/>
                </a:lnTo>
                <a:lnTo>
                  <a:pt x="0" y="0"/>
                </a:lnTo>
                <a:lnTo>
                  <a:pt x="0" y="333403"/>
                </a:lnTo>
                <a:close/>
              </a:path>
            </a:pathLst>
          </a:custGeom>
          <a:ln w="9503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7748459" y="4291254"/>
            <a:ext cx="438785" cy="1038225"/>
          </a:xfrm>
          <a:custGeom>
            <a:avLst/>
            <a:gdLst/>
            <a:ahLst/>
            <a:cxnLst/>
            <a:rect l="l" t="t" r="r" b="b"/>
            <a:pathLst>
              <a:path w="438784" h="1038225">
                <a:moveTo>
                  <a:pt x="0" y="1038205"/>
                </a:moveTo>
                <a:lnTo>
                  <a:pt x="438233" y="1038205"/>
                </a:lnTo>
                <a:lnTo>
                  <a:pt x="438233" y="0"/>
                </a:lnTo>
                <a:lnTo>
                  <a:pt x="0" y="0"/>
                </a:lnTo>
                <a:lnTo>
                  <a:pt x="0" y="1038205"/>
                </a:lnTo>
                <a:close/>
              </a:path>
            </a:pathLst>
          </a:custGeom>
          <a:solidFill>
            <a:srgbClr val="8EC5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7748459" y="4291254"/>
            <a:ext cx="438785" cy="1038225"/>
          </a:xfrm>
          <a:custGeom>
            <a:avLst/>
            <a:gdLst/>
            <a:ahLst/>
            <a:cxnLst/>
            <a:rect l="l" t="t" r="r" b="b"/>
            <a:pathLst>
              <a:path w="438784" h="1038225">
                <a:moveTo>
                  <a:pt x="0" y="1038205"/>
                </a:moveTo>
                <a:lnTo>
                  <a:pt x="438233" y="1038205"/>
                </a:lnTo>
                <a:lnTo>
                  <a:pt x="438233" y="0"/>
                </a:lnTo>
                <a:lnTo>
                  <a:pt x="0" y="0"/>
                </a:lnTo>
                <a:lnTo>
                  <a:pt x="0" y="1038205"/>
                </a:lnTo>
                <a:close/>
              </a:path>
            </a:pathLst>
          </a:custGeom>
          <a:ln w="9510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252650" y="2500459"/>
            <a:ext cx="0" cy="2820035"/>
          </a:xfrm>
          <a:custGeom>
            <a:avLst/>
            <a:gdLst/>
            <a:ahLst/>
            <a:cxnLst/>
            <a:rect l="l" t="t" r="r" b="b"/>
            <a:pathLst>
              <a:path h="2820035">
                <a:moveTo>
                  <a:pt x="0" y="0"/>
                </a:moveTo>
                <a:lnTo>
                  <a:pt x="0" y="2819497"/>
                </a:lnTo>
              </a:path>
            </a:pathLst>
          </a:custGeom>
          <a:ln w="9513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204770" y="5329455"/>
            <a:ext cx="38735" cy="0"/>
          </a:xfrm>
          <a:custGeom>
            <a:avLst/>
            <a:gdLst/>
            <a:ahLst/>
            <a:cxnLst/>
            <a:rect l="l" t="t" r="r" b="b"/>
            <a:pathLst>
              <a:path w="38734">
                <a:moveTo>
                  <a:pt x="0" y="0"/>
                </a:moveTo>
                <a:lnTo>
                  <a:pt x="38369" y="0"/>
                </a:lnTo>
              </a:path>
            </a:pathLst>
          </a:custGeom>
          <a:ln w="9498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204770" y="4386237"/>
            <a:ext cx="38735" cy="0"/>
          </a:xfrm>
          <a:custGeom>
            <a:avLst/>
            <a:gdLst/>
            <a:ahLst/>
            <a:cxnLst/>
            <a:rect l="l" t="t" r="r" b="b"/>
            <a:pathLst>
              <a:path w="38734">
                <a:moveTo>
                  <a:pt x="0" y="0"/>
                </a:moveTo>
                <a:lnTo>
                  <a:pt x="38369" y="0"/>
                </a:lnTo>
              </a:path>
            </a:pathLst>
          </a:custGeom>
          <a:ln w="9498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204770" y="3443361"/>
            <a:ext cx="38735" cy="0"/>
          </a:xfrm>
          <a:custGeom>
            <a:avLst/>
            <a:gdLst/>
            <a:ahLst/>
            <a:cxnLst/>
            <a:rect l="l" t="t" r="r" b="b"/>
            <a:pathLst>
              <a:path w="38734">
                <a:moveTo>
                  <a:pt x="0" y="0"/>
                </a:moveTo>
                <a:lnTo>
                  <a:pt x="38369" y="0"/>
                </a:lnTo>
              </a:path>
            </a:pathLst>
          </a:custGeom>
          <a:ln w="9498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204770" y="2500459"/>
            <a:ext cx="38735" cy="0"/>
          </a:xfrm>
          <a:custGeom>
            <a:avLst/>
            <a:gdLst/>
            <a:ahLst/>
            <a:cxnLst/>
            <a:rect l="l" t="t" r="r" b="b"/>
            <a:pathLst>
              <a:path w="38734">
                <a:moveTo>
                  <a:pt x="0" y="0"/>
                </a:moveTo>
                <a:lnTo>
                  <a:pt x="38369" y="0"/>
                </a:lnTo>
              </a:path>
            </a:pathLst>
          </a:custGeom>
          <a:ln w="9498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252652" y="5329455"/>
            <a:ext cx="7058659" cy="0"/>
          </a:xfrm>
          <a:custGeom>
            <a:avLst/>
            <a:gdLst/>
            <a:ahLst/>
            <a:cxnLst/>
            <a:rect l="l" t="t" r="r" b="b"/>
            <a:pathLst>
              <a:path w="7058659">
                <a:moveTo>
                  <a:pt x="0" y="0"/>
                </a:moveTo>
                <a:lnTo>
                  <a:pt x="7058092" y="0"/>
                </a:lnTo>
              </a:path>
            </a:pathLst>
          </a:custGeom>
          <a:ln w="9498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1252650" y="5338954"/>
            <a:ext cx="0" cy="38100"/>
          </a:xfrm>
          <a:custGeom>
            <a:avLst/>
            <a:gdLst/>
            <a:ahLst/>
            <a:cxnLst/>
            <a:rect l="l" t="t" r="r" b="b"/>
            <a:pathLst>
              <a:path h="38100">
                <a:moveTo>
                  <a:pt x="0" y="37994"/>
                </a:moveTo>
                <a:lnTo>
                  <a:pt x="0" y="0"/>
                </a:lnTo>
              </a:path>
            </a:pathLst>
          </a:custGeom>
          <a:ln w="9513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1957248" y="5338954"/>
            <a:ext cx="0" cy="38100"/>
          </a:xfrm>
          <a:custGeom>
            <a:avLst/>
            <a:gdLst/>
            <a:ahLst/>
            <a:cxnLst/>
            <a:rect l="l" t="t" r="r" b="b"/>
            <a:pathLst>
              <a:path h="38100">
                <a:moveTo>
                  <a:pt x="0" y="37994"/>
                </a:moveTo>
                <a:lnTo>
                  <a:pt x="0" y="0"/>
                </a:lnTo>
              </a:path>
            </a:pathLst>
          </a:custGeom>
          <a:ln w="9513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2662163" y="5338954"/>
            <a:ext cx="0" cy="38100"/>
          </a:xfrm>
          <a:custGeom>
            <a:avLst/>
            <a:gdLst/>
            <a:ahLst/>
            <a:cxnLst/>
            <a:rect l="l" t="t" r="r" b="b"/>
            <a:pathLst>
              <a:path h="38100">
                <a:moveTo>
                  <a:pt x="0" y="37994"/>
                </a:moveTo>
                <a:lnTo>
                  <a:pt x="0" y="0"/>
                </a:lnTo>
              </a:path>
            </a:pathLst>
          </a:custGeom>
          <a:ln w="9513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3376655" y="5338954"/>
            <a:ext cx="0" cy="38100"/>
          </a:xfrm>
          <a:custGeom>
            <a:avLst/>
            <a:gdLst/>
            <a:ahLst/>
            <a:cxnLst/>
            <a:rect l="l" t="t" r="r" b="b"/>
            <a:pathLst>
              <a:path h="38100">
                <a:moveTo>
                  <a:pt x="0" y="37994"/>
                </a:moveTo>
                <a:lnTo>
                  <a:pt x="0" y="0"/>
                </a:lnTo>
              </a:path>
            </a:pathLst>
          </a:custGeom>
          <a:ln w="9513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4081506" y="5338954"/>
            <a:ext cx="0" cy="38100"/>
          </a:xfrm>
          <a:custGeom>
            <a:avLst/>
            <a:gdLst/>
            <a:ahLst/>
            <a:cxnLst/>
            <a:rect l="l" t="t" r="r" b="b"/>
            <a:pathLst>
              <a:path h="38100">
                <a:moveTo>
                  <a:pt x="0" y="37994"/>
                </a:moveTo>
                <a:lnTo>
                  <a:pt x="0" y="0"/>
                </a:lnTo>
              </a:path>
            </a:pathLst>
          </a:custGeom>
          <a:ln w="9513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4786358" y="5338954"/>
            <a:ext cx="0" cy="38100"/>
          </a:xfrm>
          <a:custGeom>
            <a:avLst/>
            <a:gdLst/>
            <a:ahLst/>
            <a:cxnLst/>
            <a:rect l="l" t="t" r="r" b="b"/>
            <a:pathLst>
              <a:path h="38100">
                <a:moveTo>
                  <a:pt x="0" y="37994"/>
                </a:moveTo>
                <a:lnTo>
                  <a:pt x="0" y="0"/>
                </a:lnTo>
              </a:path>
            </a:pathLst>
          </a:custGeom>
          <a:ln w="9513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5491083" y="5338954"/>
            <a:ext cx="0" cy="38100"/>
          </a:xfrm>
          <a:custGeom>
            <a:avLst/>
            <a:gdLst/>
            <a:ahLst/>
            <a:cxnLst/>
            <a:rect l="l" t="t" r="r" b="b"/>
            <a:pathLst>
              <a:path h="38100">
                <a:moveTo>
                  <a:pt x="0" y="37994"/>
                </a:moveTo>
                <a:lnTo>
                  <a:pt x="0" y="0"/>
                </a:lnTo>
              </a:path>
            </a:pathLst>
          </a:custGeom>
          <a:ln w="9513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6195935" y="5338954"/>
            <a:ext cx="0" cy="38100"/>
          </a:xfrm>
          <a:custGeom>
            <a:avLst/>
            <a:gdLst/>
            <a:ahLst/>
            <a:cxnLst/>
            <a:rect l="l" t="t" r="r" b="b"/>
            <a:pathLst>
              <a:path h="38100">
                <a:moveTo>
                  <a:pt x="0" y="37994"/>
                </a:moveTo>
                <a:lnTo>
                  <a:pt x="0" y="0"/>
                </a:lnTo>
              </a:path>
            </a:pathLst>
          </a:custGeom>
          <a:ln w="9513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6910426" y="5338954"/>
            <a:ext cx="0" cy="38100"/>
          </a:xfrm>
          <a:custGeom>
            <a:avLst/>
            <a:gdLst/>
            <a:ahLst/>
            <a:cxnLst/>
            <a:rect l="l" t="t" r="r" b="b"/>
            <a:pathLst>
              <a:path h="38100">
                <a:moveTo>
                  <a:pt x="0" y="37994"/>
                </a:moveTo>
                <a:lnTo>
                  <a:pt x="0" y="0"/>
                </a:lnTo>
              </a:path>
            </a:pathLst>
          </a:custGeom>
          <a:ln w="9513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7615277" y="5338954"/>
            <a:ext cx="0" cy="38100"/>
          </a:xfrm>
          <a:custGeom>
            <a:avLst/>
            <a:gdLst/>
            <a:ahLst/>
            <a:cxnLst/>
            <a:rect l="l" t="t" r="r" b="b"/>
            <a:pathLst>
              <a:path h="38100">
                <a:moveTo>
                  <a:pt x="0" y="37994"/>
                </a:moveTo>
                <a:lnTo>
                  <a:pt x="0" y="0"/>
                </a:lnTo>
              </a:path>
            </a:pathLst>
          </a:custGeom>
          <a:ln w="9513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8320256" y="5338954"/>
            <a:ext cx="0" cy="38100"/>
          </a:xfrm>
          <a:custGeom>
            <a:avLst/>
            <a:gdLst/>
            <a:ahLst/>
            <a:cxnLst/>
            <a:rect l="l" t="t" r="r" b="b"/>
            <a:pathLst>
              <a:path h="38100">
                <a:moveTo>
                  <a:pt x="0" y="37994"/>
                </a:moveTo>
                <a:lnTo>
                  <a:pt x="0" y="0"/>
                </a:lnTo>
              </a:path>
            </a:pathLst>
          </a:custGeom>
          <a:ln w="9513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 txBox="1"/>
          <p:nvPr/>
        </p:nvSpPr>
        <p:spPr>
          <a:xfrm>
            <a:off x="1501875" y="4514998"/>
            <a:ext cx="196850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5" dirty="0">
                <a:latin typeface="Arial"/>
                <a:cs typeface="Arial"/>
              </a:rPr>
              <a:t>30</a:t>
            </a:r>
            <a:endParaRPr sz="1200">
              <a:latin typeface="Arial"/>
              <a:cs typeface="Arial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2206410" y="4562491"/>
            <a:ext cx="196850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5" dirty="0">
                <a:latin typeface="Arial"/>
                <a:cs typeface="Arial"/>
              </a:rPr>
              <a:t>28</a:t>
            </a:r>
            <a:endParaRPr sz="1200">
              <a:latin typeface="Arial"/>
              <a:cs typeface="Arial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2911388" y="4610301"/>
            <a:ext cx="196850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5" dirty="0">
                <a:latin typeface="Arial"/>
                <a:cs typeface="Arial"/>
              </a:rPr>
              <a:t>26</a:t>
            </a:r>
            <a:endParaRPr sz="1200">
              <a:latin typeface="Arial"/>
              <a:cs typeface="Arial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3625753" y="4876897"/>
            <a:ext cx="196850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5" dirty="0">
                <a:latin typeface="Arial"/>
                <a:cs typeface="Arial"/>
              </a:rPr>
              <a:t>15</a:t>
            </a:r>
            <a:endParaRPr sz="1200">
              <a:latin typeface="Arial"/>
              <a:cs typeface="Arial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4330732" y="4924707"/>
            <a:ext cx="196850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5" dirty="0">
                <a:latin typeface="Arial"/>
                <a:cs typeface="Arial"/>
              </a:rPr>
              <a:t>13</a:t>
            </a:r>
            <a:endParaRPr sz="1200">
              <a:latin typeface="Arial"/>
              <a:cs typeface="Arial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5035583" y="4943705"/>
            <a:ext cx="196850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5" dirty="0">
                <a:latin typeface="Arial"/>
                <a:cs typeface="Arial"/>
              </a:rPr>
              <a:t>12</a:t>
            </a:r>
            <a:endParaRPr sz="1200">
              <a:latin typeface="Arial"/>
              <a:cs typeface="Arial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5740308" y="4972201"/>
            <a:ext cx="196850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5" dirty="0">
                <a:latin typeface="Arial"/>
                <a:cs typeface="Arial"/>
              </a:rPr>
              <a:t>11</a:t>
            </a:r>
            <a:endParaRPr sz="1200">
              <a:latin typeface="Arial"/>
              <a:cs typeface="Arial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6492727" y="5039008"/>
            <a:ext cx="110489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dirty="0">
                <a:latin typeface="Arial"/>
                <a:cs typeface="Arial"/>
              </a:rPr>
              <a:t>8</a:t>
            </a:r>
            <a:endParaRPr sz="1200">
              <a:latin typeface="Arial"/>
              <a:cs typeface="Arial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7207217" y="5058005"/>
            <a:ext cx="110489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dirty="0">
                <a:latin typeface="Arial"/>
                <a:cs typeface="Arial"/>
              </a:rPr>
              <a:t>7</a:t>
            </a:r>
            <a:endParaRPr sz="1200">
              <a:latin typeface="Arial"/>
              <a:cs typeface="Arial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7864503" y="4705605"/>
            <a:ext cx="196850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5" dirty="0">
                <a:latin typeface="Arial"/>
                <a:cs typeface="Arial"/>
              </a:rPr>
              <a:t>22</a:t>
            </a:r>
            <a:endParaRPr sz="1200">
              <a:latin typeface="Arial"/>
              <a:cs typeface="Arial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1025592" y="5229298"/>
            <a:ext cx="110489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dirty="0">
                <a:latin typeface="Arial"/>
                <a:cs typeface="Arial"/>
              </a:rPr>
              <a:t>0</a:t>
            </a:r>
            <a:endParaRPr sz="1200">
              <a:latin typeface="Arial"/>
              <a:cs typeface="Arial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939656" y="4286396"/>
            <a:ext cx="196850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5" dirty="0">
                <a:latin typeface="Arial"/>
                <a:cs typeface="Arial"/>
              </a:rPr>
              <a:t>20</a:t>
            </a:r>
            <a:endParaRPr sz="1200">
              <a:latin typeface="Arial"/>
              <a:cs typeface="Arial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7676515" y="5448808"/>
            <a:ext cx="574676" cy="6771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065" marR="5080" indent="-1270" algn="ctr">
              <a:lnSpc>
                <a:spcPct val="100000"/>
              </a:lnSpc>
            </a:pPr>
            <a:r>
              <a:rPr sz="1100" spc="-5" dirty="0">
                <a:latin typeface="Arial"/>
                <a:cs typeface="Arial"/>
              </a:rPr>
              <a:t>None-  </a:t>
            </a:r>
            <a:r>
              <a:rPr sz="1100" dirty="0">
                <a:latin typeface="Arial"/>
                <a:cs typeface="Arial"/>
              </a:rPr>
              <a:t>finding  </a:t>
            </a:r>
            <a:r>
              <a:rPr sz="1100" spc="-5" dirty="0">
                <a:latin typeface="Arial"/>
                <a:cs typeface="Arial"/>
              </a:rPr>
              <a:t>help</a:t>
            </a:r>
            <a:r>
              <a:rPr sz="1100" spc="-9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was  </a:t>
            </a:r>
            <a:r>
              <a:rPr sz="1100" dirty="0">
                <a:latin typeface="Arial"/>
                <a:cs typeface="Arial"/>
              </a:rPr>
              <a:t>easy</a:t>
            </a:r>
            <a:endParaRPr sz="1100">
              <a:latin typeface="Arial"/>
              <a:cs typeface="Arial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6920867" y="5448808"/>
            <a:ext cx="676275" cy="6771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-1905" algn="ctr">
              <a:lnSpc>
                <a:spcPct val="100000"/>
              </a:lnSpc>
            </a:pPr>
            <a:r>
              <a:rPr sz="1100" spc="-5" dirty="0">
                <a:latin typeface="Arial"/>
                <a:cs typeface="Arial"/>
              </a:rPr>
              <a:t>Events  weren’t  relevant</a:t>
            </a:r>
            <a:r>
              <a:rPr sz="1100" spc="-8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to  interests</a:t>
            </a:r>
            <a:endParaRPr sz="1100">
              <a:latin typeface="Arial"/>
              <a:cs typeface="Arial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6329555" y="5616448"/>
            <a:ext cx="439420" cy="1692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dirty="0">
                <a:latin typeface="Arial"/>
                <a:cs typeface="Arial"/>
              </a:rPr>
              <a:t>h</a:t>
            </a:r>
            <a:r>
              <a:rPr sz="1100" spc="-5" dirty="0">
                <a:latin typeface="Arial"/>
                <a:cs typeface="Arial"/>
              </a:rPr>
              <a:t>e</a:t>
            </a:r>
            <a:r>
              <a:rPr sz="1100" spc="-10" dirty="0">
                <a:latin typeface="Arial"/>
                <a:cs typeface="Arial"/>
              </a:rPr>
              <a:t>l</a:t>
            </a:r>
            <a:r>
              <a:rPr sz="1100" dirty="0">
                <a:latin typeface="Arial"/>
                <a:cs typeface="Arial"/>
              </a:rPr>
              <a:t>p</a:t>
            </a:r>
            <a:r>
              <a:rPr sz="1100" spc="10" dirty="0">
                <a:latin typeface="Arial"/>
                <a:cs typeface="Arial"/>
              </a:rPr>
              <a:t>f</a:t>
            </a:r>
            <a:r>
              <a:rPr sz="1100" dirty="0">
                <a:latin typeface="Arial"/>
                <a:cs typeface="Arial"/>
              </a:rPr>
              <a:t>ul</a:t>
            </a:r>
            <a:endParaRPr sz="1100">
              <a:latin typeface="Arial"/>
              <a:cs typeface="Arial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5526151" y="5448809"/>
            <a:ext cx="1366520" cy="1692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spc="-5" dirty="0">
                <a:latin typeface="Arial"/>
                <a:cs typeface="Arial"/>
              </a:rPr>
              <a:t>Not </a:t>
            </a:r>
            <a:r>
              <a:rPr sz="1100" dirty="0">
                <a:latin typeface="Arial"/>
                <a:cs typeface="Arial"/>
              </a:rPr>
              <a:t>ready  Info</a:t>
            </a:r>
            <a:r>
              <a:rPr sz="1100" spc="-16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wasn’t</a:t>
            </a:r>
            <a:endParaRPr sz="1100">
              <a:latin typeface="Arial"/>
              <a:cs typeface="Arial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5587113" y="5616448"/>
            <a:ext cx="507365" cy="50783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54610" algn="just">
              <a:lnSpc>
                <a:spcPct val="100000"/>
              </a:lnSpc>
            </a:pPr>
            <a:r>
              <a:rPr sz="1100" dirty="0">
                <a:latin typeface="Arial"/>
                <a:cs typeface="Arial"/>
              </a:rPr>
              <a:t>to </a:t>
            </a:r>
            <a:r>
              <a:rPr sz="1100" spc="-5" dirty="0">
                <a:latin typeface="Arial"/>
                <a:cs typeface="Arial"/>
              </a:rPr>
              <a:t>talk  </a:t>
            </a:r>
            <a:r>
              <a:rPr sz="1100" dirty="0">
                <a:latin typeface="Arial"/>
                <a:cs typeface="Arial"/>
              </a:rPr>
              <a:t>about  d</a:t>
            </a:r>
            <a:r>
              <a:rPr sz="1100" spc="-10" dirty="0">
                <a:latin typeface="Arial"/>
                <a:cs typeface="Arial"/>
              </a:rPr>
              <a:t>i</a:t>
            </a:r>
            <a:r>
              <a:rPr sz="1100" dirty="0">
                <a:latin typeface="Arial"/>
                <a:cs typeface="Arial"/>
              </a:rPr>
              <a:t>se</a:t>
            </a:r>
            <a:r>
              <a:rPr sz="1100" spc="-5" dirty="0">
                <a:latin typeface="Arial"/>
                <a:cs typeface="Arial"/>
              </a:rPr>
              <a:t>a</a:t>
            </a:r>
            <a:r>
              <a:rPr sz="1100" dirty="0">
                <a:latin typeface="Arial"/>
                <a:cs typeface="Arial"/>
              </a:rPr>
              <a:t>se</a:t>
            </a:r>
            <a:endParaRPr sz="1100">
              <a:latin typeface="Arial"/>
              <a:cs typeface="Arial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4021073" y="5448809"/>
            <a:ext cx="1493520" cy="50783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936625" algn="l"/>
              </a:tabLst>
            </a:pPr>
            <a:r>
              <a:rPr sz="1100" spc="-5" dirty="0">
                <a:latin typeface="Arial"/>
                <a:cs typeface="Arial"/>
              </a:rPr>
              <a:t>Inconvenient	Didn't</a:t>
            </a:r>
            <a:endParaRPr sz="1100">
              <a:latin typeface="Arial"/>
              <a:cs typeface="Arial"/>
            </a:endParaRPr>
          </a:p>
          <a:p>
            <a:pPr marL="747395" marR="5080" indent="214629">
              <a:lnSpc>
                <a:spcPct val="100000"/>
              </a:lnSpc>
            </a:pPr>
            <a:r>
              <a:rPr sz="1100" spc="-5" dirty="0">
                <a:latin typeface="Arial"/>
                <a:cs typeface="Arial"/>
              </a:rPr>
              <a:t>have  </a:t>
            </a:r>
            <a:r>
              <a:rPr sz="1100" dirty="0">
                <a:latin typeface="Arial"/>
                <a:cs typeface="Arial"/>
              </a:rPr>
              <a:t>t</a:t>
            </a:r>
            <a:r>
              <a:rPr sz="1100" spc="-10" dirty="0">
                <a:latin typeface="Arial"/>
                <a:cs typeface="Arial"/>
              </a:rPr>
              <a:t>i</a:t>
            </a:r>
            <a:r>
              <a:rPr sz="1100" dirty="0">
                <a:latin typeface="Arial"/>
                <a:cs typeface="Arial"/>
              </a:rPr>
              <a:t>me/energy</a:t>
            </a:r>
            <a:endParaRPr sz="1100">
              <a:latin typeface="Arial"/>
              <a:cs typeface="Arial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3554095" y="5448809"/>
            <a:ext cx="344170" cy="1692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spc="-5" dirty="0">
                <a:latin typeface="Arial"/>
                <a:cs typeface="Arial"/>
              </a:rPr>
              <a:t>P</a:t>
            </a:r>
            <a:r>
              <a:rPr sz="1100" dirty="0">
                <a:latin typeface="Arial"/>
                <a:cs typeface="Arial"/>
              </a:rPr>
              <a:t>r</a:t>
            </a:r>
            <a:r>
              <a:rPr sz="1100" spc="-10" dirty="0">
                <a:latin typeface="Arial"/>
                <a:cs typeface="Arial"/>
              </a:rPr>
              <a:t>i</a:t>
            </a:r>
            <a:r>
              <a:rPr sz="1100" dirty="0">
                <a:latin typeface="Arial"/>
                <a:cs typeface="Arial"/>
              </a:rPr>
              <a:t>ce</a:t>
            </a:r>
            <a:endParaRPr sz="1100">
              <a:latin typeface="Arial"/>
              <a:cs typeface="Arial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2572894" y="5448809"/>
            <a:ext cx="887094" cy="50783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</a:pPr>
            <a:r>
              <a:rPr sz="1100" dirty="0">
                <a:latin typeface="Arial"/>
                <a:cs typeface="Arial"/>
              </a:rPr>
              <a:t>O</a:t>
            </a:r>
            <a:r>
              <a:rPr sz="1100" spc="-15" dirty="0">
                <a:latin typeface="Arial"/>
                <a:cs typeface="Arial"/>
              </a:rPr>
              <a:t>v</a:t>
            </a:r>
            <a:r>
              <a:rPr sz="1100" dirty="0">
                <a:latin typeface="Arial"/>
                <a:cs typeface="Arial"/>
              </a:rPr>
              <a:t>er</a:t>
            </a:r>
            <a:r>
              <a:rPr sz="1100" spc="-15" dirty="0">
                <a:latin typeface="Arial"/>
                <a:cs typeface="Arial"/>
              </a:rPr>
              <a:t>w</a:t>
            </a:r>
            <a:r>
              <a:rPr sz="1100" dirty="0">
                <a:latin typeface="Arial"/>
                <a:cs typeface="Arial"/>
              </a:rPr>
              <a:t>h</a:t>
            </a:r>
            <a:r>
              <a:rPr sz="1100" spc="-5" dirty="0">
                <a:latin typeface="Arial"/>
                <a:cs typeface="Arial"/>
              </a:rPr>
              <a:t>e</a:t>
            </a:r>
            <a:r>
              <a:rPr sz="1100" spc="-10" dirty="0">
                <a:latin typeface="Arial"/>
                <a:cs typeface="Arial"/>
              </a:rPr>
              <a:t>l</a:t>
            </a:r>
            <a:r>
              <a:rPr sz="1100" dirty="0">
                <a:latin typeface="Arial"/>
                <a:cs typeface="Arial"/>
              </a:rPr>
              <a:t>med  </a:t>
            </a:r>
            <a:r>
              <a:rPr sz="1100" spc="-10" dirty="0">
                <a:latin typeface="Arial"/>
                <a:cs typeface="Arial"/>
              </a:rPr>
              <a:t>with </a:t>
            </a:r>
            <a:r>
              <a:rPr sz="1100" dirty="0">
                <a:latin typeface="Arial"/>
                <a:cs typeface="Arial"/>
              </a:rPr>
              <a:t>number  of</a:t>
            </a:r>
            <a:r>
              <a:rPr sz="1100" spc="-10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sites</a:t>
            </a:r>
            <a:endParaRPr sz="1100">
              <a:latin typeface="Arial"/>
              <a:cs typeface="Arial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2088643" y="5448808"/>
            <a:ext cx="433705" cy="6819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25400" algn="just">
              <a:lnSpc>
                <a:spcPct val="100000"/>
              </a:lnSpc>
            </a:pPr>
            <a:r>
              <a:rPr sz="1100" spc="-5" dirty="0">
                <a:latin typeface="Arial"/>
                <a:cs typeface="Arial"/>
              </a:rPr>
              <a:t>Didn’t  </a:t>
            </a:r>
            <a:r>
              <a:rPr sz="1100" dirty="0">
                <a:latin typeface="Arial"/>
                <a:cs typeface="Arial"/>
              </a:rPr>
              <a:t>know  </a:t>
            </a:r>
            <a:r>
              <a:rPr sz="1100" spc="-5" dirty="0">
                <a:latin typeface="Arial"/>
                <a:cs typeface="Arial"/>
              </a:rPr>
              <a:t>where  </a:t>
            </a:r>
            <a:r>
              <a:rPr sz="1100" dirty="0">
                <a:latin typeface="Arial"/>
                <a:cs typeface="Arial"/>
              </a:rPr>
              <a:t>to</a:t>
            </a:r>
            <a:r>
              <a:rPr sz="1100" spc="-12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look</a:t>
            </a:r>
            <a:endParaRPr sz="1100">
              <a:latin typeface="Arial"/>
              <a:cs typeface="Arial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1274827" y="5448808"/>
            <a:ext cx="652145" cy="6771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-1270" algn="ctr">
              <a:lnSpc>
                <a:spcPct val="100000"/>
              </a:lnSpc>
            </a:pPr>
            <a:r>
              <a:rPr sz="1100" spc="-5" dirty="0">
                <a:latin typeface="Arial"/>
                <a:cs typeface="Arial"/>
              </a:rPr>
              <a:t>Can’t tell  which  sites</a:t>
            </a:r>
            <a:r>
              <a:rPr sz="1100" spc="-9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have </a:t>
            </a:r>
            <a:r>
              <a:rPr sz="1100" dirty="0">
                <a:latin typeface="Arial"/>
                <a:cs typeface="Arial"/>
              </a:rPr>
              <a:t> best</a:t>
            </a:r>
            <a:r>
              <a:rPr sz="1100" spc="-12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info</a:t>
            </a:r>
            <a:endParaRPr sz="1100">
              <a:latin typeface="Arial"/>
              <a:cs typeface="Arial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915790" y="1624461"/>
            <a:ext cx="7117715" cy="19210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20675">
              <a:lnSpc>
                <a:spcPct val="100000"/>
              </a:lnSpc>
            </a:pPr>
            <a:r>
              <a:rPr sz="1400" b="1" spc="-5" dirty="0">
                <a:latin typeface="Arial"/>
                <a:cs typeface="Arial"/>
              </a:rPr>
              <a:t>"What </a:t>
            </a:r>
            <a:r>
              <a:rPr sz="1400" b="1" dirty="0">
                <a:latin typeface="Arial"/>
                <a:cs typeface="Arial"/>
              </a:rPr>
              <a:t>made it </a:t>
            </a:r>
            <a:r>
              <a:rPr sz="1400" b="1" spc="-5" dirty="0">
                <a:latin typeface="Arial"/>
                <a:cs typeface="Arial"/>
              </a:rPr>
              <a:t>harder for </a:t>
            </a:r>
            <a:r>
              <a:rPr sz="1400" b="1" spc="-20" dirty="0">
                <a:latin typeface="Arial"/>
                <a:cs typeface="Arial"/>
              </a:rPr>
              <a:t>you </a:t>
            </a:r>
            <a:r>
              <a:rPr sz="1400" b="1" dirty="0">
                <a:latin typeface="Arial"/>
                <a:cs typeface="Arial"/>
              </a:rPr>
              <a:t>to </a:t>
            </a:r>
            <a:r>
              <a:rPr sz="1400" b="1" spc="-5" dirty="0">
                <a:latin typeface="Arial"/>
                <a:cs typeface="Arial"/>
              </a:rPr>
              <a:t>get  </a:t>
            </a:r>
            <a:r>
              <a:rPr sz="1400" b="1" dirty="0">
                <a:latin typeface="Arial"/>
                <a:cs typeface="Arial"/>
              </a:rPr>
              <a:t>[the </a:t>
            </a:r>
            <a:r>
              <a:rPr sz="1400" b="1" spc="-5" dirty="0">
                <a:latin typeface="Arial"/>
                <a:cs typeface="Arial"/>
              </a:rPr>
              <a:t>help </a:t>
            </a:r>
            <a:r>
              <a:rPr sz="1400" b="1" spc="-20" dirty="0">
                <a:latin typeface="Arial"/>
                <a:cs typeface="Arial"/>
              </a:rPr>
              <a:t>you </a:t>
            </a:r>
            <a:r>
              <a:rPr sz="1400" b="1" dirty="0">
                <a:latin typeface="Arial"/>
                <a:cs typeface="Arial"/>
              </a:rPr>
              <a:t>wanted]? Check all </a:t>
            </a:r>
            <a:r>
              <a:rPr sz="1400" b="1" spc="-5" dirty="0">
                <a:latin typeface="Arial"/>
                <a:cs typeface="Arial"/>
              </a:rPr>
              <a:t>that</a:t>
            </a:r>
            <a:r>
              <a:rPr sz="1400" b="1" spc="-114" dirty="0">
                <a:latin typeface="Arial"/>
                <a:cs typeface="Arial"/>
              </a:rPr>
              <a:t> </a:t>
            </a:r>
            <a:r>
              <a:rPr sz="1400" b="1" spc="-10" dirty="0">
                <a:latin typeface="Arial"/>
                <a:cs typeface="Arial"/>
              </a:rPr>
              <a:t>apply"</a:t>
            </a:r>
            <a:endParaRPr sz="1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750" dirty="0">
              <a:latin typeface="Times New Roman"/>
              <a:cs typeface="Times New Roman"/>
            </a:endParaRPr>
          </a:p>
          <a:p>
            <a:pPr marL="19050">
              <a:lnSpc>
                <a:spcPct val="100000"/>
              </a:lnSpc>
            </a:pPr>
            <a:r>
              <a:rPr sz="1400" spc="5" dirty="0">
                <a:latin typeface="Arial"/>
                <a:cs typeface="Arial"/>
              </a:rPr>
              <a:t>%</a:t>
            </a:r>
            <a:r>
              <a:rPr sz="1400" spc="-10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respondents</a:t>
            </a:r>
          </a:p>
          <a:p>
            <a:pPr marL="12700">
              <a:lnSpc>
                <a:spcPct val="100000"/>
              </a:lnSpc>
              <a:spcBef>
                <a:spcPts val="950"/>
              </a:spcBef>
            </a:pPr>
            <a:r>
              <a:rPr sz="1200" spc="5" dirty="0">
                <a:latin typeface="Arial"/>
                <a:cs typeface="Arial"/>
              </a:rPr>
              <a:t>60</a:t>
            </a:r>
            <a:endParaRPr sz="12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05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50"/>
              </a:spcBef>
            </a:pPr>
            <a:endParaRPr lang="en-US" sz="12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450"/>
              </a:spcBef>
            </a:pPr>
            <a:endParaRPr lang="en-US" sz="1200" spc="5" dirty="0" smtClean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450"/>
              </a:spcBef>
            </a:pPr>
            <a:r>
              <a:rPr sz="1200" spc="5" dirty="0" smtClean="0">
                <a:latin typeface="Arial"/>
                <a:cs typeface="Arial"/>
              </a:rPr>
              <a:t>40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74" name="object 74"/>
          <p:cNvSpPr txBox="1">
            <a:spLocks noGrp="1"/>
          </p:cNvSpPr>
          <p:nvPr>
            <p:ph type="sldNum" sz="quarter" idx="7"/>
          </p:nvPr>
        </p:nvSpPr>
        <p:spPr>
          <a:xfrm>
            <a:off x="8935973" y="6683491"/>
            <a:ext cx="243204" cy="1282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8900">
              <a:lnSpc>
                <a:spcPts val="1010"/>
              </a:lnSpc>
            </a:pPr>
            <a:fld id="{81D60167-4931-47E6-BA6A-407CBD079E47}" type="slidenum">
              <a:rPr spc="-5" dirty="0"/>
              <a:t>12</a:t>
            </a:fld>
            <a:endParaRPr spc="-5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/>
          <p:nvPr/>
        </p:nvSpPr>
        <p:spPr>
          <a:xfrm>
            <a:off x="671380" y="3786333"/>
            <a:ext cx="143510" cy="838200"/>
          </a:xfrm>
          <a:custGeom>
            <a:avLst/>
            <a:gdLst/>
            <a:ahLst/>
            <a:cxnLst/>
            <a:rect l="l" t="t" r="r" b="b"/>
            <a:pathLst>
              <a:path w="143509" h="838200">
                <a:moveTo>
                  <a:pt x="0" y="837990"/>
                </a:moveTo>
                <a:lnTo>
                  <a:pt x="143033" y="837990"/>
                </a:lnTo>
                <a:lnTo>
                  <a:pt x="143033" y="0"/>
                </a:lnTo>
                <a:lnTo>
                  <a:pt x="0" y="0"/>
                </a:lnTo>
                <a:lnTo>
                  <a:pt x="0" y="837990"/>
                </a:lnTo>
                <a:close/>
              </a:path>
            </a:pathLst>
          </a:custGeom>
          <a:solidFill>
            <a:srgbClr val="5BAC8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71380" y="4776723"/>
            <a:ext cx="143510" cy="848360"/>
          </a:xfrm>
          <a:custGeom>
            <a:avLst/>
            <a:gdLst/>
            <a:ahLst/>
            <a:cxnLst/>
            <a:rect l="l" t="t" r="r" b="b"/>
            <a:pathLst>
              <a:path w="143509" h="848360">
                <a:moveTo>
                  <a:pt x="0" y="847841"/>
                </a:moveTo>
                <a:lnTo>
                  <a:pt x="143033" y="847841"/>
                </a:lnTo>
                <a:lnTo>
                  <a:pt x="143033" y="0"/>
                </a:lnTo>
                <a:lnTo>
                  <a:pt x="0" y="0"/>
                </a:lnTo>
                <a:lnTo>
                  <a:pt x="0" y="847841"/>
                </a:lnTo>
                <a:close/>
              </a:path>
            </a:pathLst>
          </a:custGeom>
          <a:solidFill>
            <a:srgbClr val="5BAC8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71380" y="3786337"/>
            <a:ext cx="143510" cy="1838325"/>
          </a:xfrm>
          <a:custGeom>
            <a:avLst/>
            <a:gdLst/>
            <a:ahLst/>
            <a:cxnLst/>
            <a:rect l="l" t="t" r="r" b="b"/>
            <a:pathLst>
              <a:path w="143509" h="1838325">
                <a:moveTo>
                  <a:pt x="0" y="1838231"/>
                </a:moveTo>
                <a:lnTo>
                  <a:pt x="143033" y="1838231"/>
                </a:lnTo>
                <a:lnTo>
                  <a:pt x="143033" y="0"/>
                </a:lnTo>
                <a:lnTo>
                  <a:pt x="0" y="0"/>
                </a:lnTo>
                <a:lnTo>
                  <a:pt x="0" y="1838231"/>
                </a:lnTo>
                <a:close/>
              </a:path>
            </a:pathLst>
          </a:custGeom>
          <a:ln w="9514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614197" y="3672085"/>
            <a:ext cx="143510" cy="895350"/>
          </a:xfrm>
          <a:custGeom>
            <a:avLst/>
            <a:gdLst/>
            <a:ahLst/>
            <a:cxnLst/>
            <a:rect l="l" t="t" r="r" b="b"/>
            <a:pathLst>
              <a:path w="143510" h="895350">
                <a:moveTo>
                  <a:pt x="0" y="895088"/>
                </a:moveTo>
                <a:lnTo>
                  <a:pt x="143033" y="895088"/>
                </a:lnTo>
                <a:lnTo>
                  <a:pt x="143033" y="0"/>
                </a:lnTo>
                <a:lnTo>
                  <a:pt x="0" y="0"/>
                </a:lnTo>
                <a:lnTo>
                  <a:pt x="0" y="895088"/>
                </a:lnTo>
                <a:close/>
              </a:path>
            </a:pathLst>
          </a:custGeom>
          <a:solidFill>
            <a:srgbClr val="5BAC8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614197" y="4719573"/>
            <a:ext cx="143510" cy="905510"/>
          </a:xfrm>
          <a:custGeom>
            <a:avLst/>
            <a:gdLst/>
            <a:ahLst/>
            <a:cxnLst/>
            <a:rect l="l" t="t" r="r" b="b"/>
            <a:pathLst>
              <a:path w="143510" h="905510">
                <a:moveTo>
                  <a:pt x="0" y="904991"/>
                </a:moveTo>
                <a:lnTo>
                  <a:pt x="143033" y="904991"/>
                </a:lnTo>
                <a:lnTo>
                  <a:pt x="143033" y="0"/>
                </a:lnTo>
                <a:lnTo>
                  <a:pt x="0" y="0"/>
                </a:lnTo>
                <a:lnTo>
                  <a:pt x="0" y="904991"/>
                </a:lnTo>
                <a:close/>
              </a:path>
            </a:pathLst>
          </a:custGeom>
          <a:solidFill>
            <a:srgbClr val="5BAC8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614197" y="3672089"/>
            <a:ext cx="143510" cy="1952625"/>
          </a:xfrm>
          <a:custGeom>
            <a:avLst/>
            <a:gdLst/>
            <a:ahLst/>
            <a:cxnLst/>
            <a:rect l="l" t="t" r="r" b="b"/>
            <a:pathLst>
              <a:path w="143510" h="1952625">
                <a:moveTo>
                  <a:pt x="0" y="1952479"/>
                </a:moveTo>
                <a:lnTo>
                  <a:pt x="143033" y="1952479"/>
                </a:lnTo>
                <a:lnTo>
                  <a:pt x="143033" y="0"/>
                </a:lnTo>
                <a:lnTo>
                  <a:pt x="0" y="0"/>
                </a:lnTo>
                <a:lnTo>
                  <a:pt x="0" y="1952479"/>
                </a:lnTo>
                <a:close/>
              </a:path>
            </a:pathLst>
          </a:custGeom>
          <a:ln w="9514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557523" y="3786333"/>
            <a:ext cx="142875" cy="838200"/>
          </a:xfrm>
          <a:custGeom>
            <a:avLst/>
            <a:gdLst/>
            <a:ahLst/>
            <a:cxnLst/>
            <a:rect l="l" t="t" r="r" b="b"/>
            <a:pathLst>
              <a:path w="142875" h="838200">
                <a:moveTo>
                  <a:pt x="0" y="837990"/>
                </a:moveTo>
                <a:lnTo>
                  <a:pt x="142716" y="837990"/>
                </a:lnTo>
                <a:lnTo>
                  <a:pt x="142716" y="0"/>
                </a:lnTo>
                <a:lnTo>
                  <a:pt x="0" y="0"/>
                </a:lnTo>
                <a:lnTo>
                  <a:pt x="0" y="837990"/>
                </a:lnTo>
                <a:close/>
              </a:path>
            </a:pathLst>
          </a:custGeom>
          <a:solidFill>
            <a:srgbClr val="5BAC8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557523" y="4776723"/>
            <a:ext cx="142875" cy="848360"/>
          </a:xfrm>
          <a:custGeom>
            <a:avLst/>
            <a:gdLst/>
            <a:ahLst/>
            <a:cxnLst/>
            <a:rect l="l" t="t" r="r" b="b"/>
            <a:pathLst>
              <a:path w="142875" h="848360">
                <a:moveTo>
                  <a:pt x="0" y="847841"/>
                </a:moveTo>
                <a:lnTo>
                  <a:pt x="142716" y="847841"/>
                </a:lnTo>
                <a:lnTo>
                  <a:pt x="142716" y="0"/>
                </a:lnTo>
                <a:lnTo>
                  <a:pt x="0" y="0"/>
                </a:lnTo>
                <a:lnTo>
                  <a:pt x="0" y="847841"/>
                </a:lnTo>
                <a:close/>
              </a:path>
            </a:pathLst>
          </a:custGeom>
          <a:solidFill>
            <a:srgbClr val="5BAC8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2557523" y="3786337"/>
            <a:ext cx="142875" cy="1838325"/>
          </a:xfrm>
          <a:custGeom>
            <a:avLst/>
            <a:gdLst/>
            <a:ahLst/>
            <a:cxnLst/>
            <a:rect l="l" t="t" r="r" b="b"/>
            <a:pathLst>
              <a:path w="142875" h="1838325">
                <a:moveTo>
                  <a:pt x="0" y="1838231"/>
                </a:moveTo>
                <a:lnTo>
                  <a:pt x="142716" y="1838231"/>
                </a:lnTo>
                <a:lnTo>
                  <a:pt x="142716" y="0"/>
                </a:lnTo>
                <a:lnTo>
                  <a:pt x="0" y="0"/>
                </a:lnTo>
                <a:lnTo>
                  <a:pt x="0" y="1838231"/>
                </a:lnTo>
                <a:close/>
              </a:path>
            </a:pathLst>
          </a:custGeom>
          <a:ln w="9514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509855" y="4586261"/>
            <a:ext cx="142875" cy="438150"/>
          </a:xfrm>
          <a:custGeom>
            <a:avLst/>
            <a:gdLst/>
            <a:ahLst/>
            <a:cxnLst/>
            <a:rect l="l" t="t" r="r" b="b"/>
            <a:pathLst>
              <a:path w="142875" h="438150">
                <a:moveTo>
                  <a:pt x="0" y="438112"/>
                </a:moveTo>
                <a:lnTo>
                  <a:pt x="142716" y="438112"/>
                </a:lnTo>
                <a:lnTo>
                  <a:pt x="142716" y="0"/>
                </a:lnTo>
                <a:lnTo>
                  <a:pt x="0" y="0"/>
                </a:lnTo>
                <a:lnTo>
                  <a:pt x="0" y="438112"/>
                </a:lnTo>
                <a:close/>
              </a:path>
            </a:pathLst>
          </a:custGeom>
          <a:solidFill>
            <a:srgbClr val="5BAC8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509855" y="5176777"/>
            <a:ext cx="142875" cy="448309"/>
          </a:xfrm>
          <a:custGeom>
            <a:avLst/>
            <a:gdLst/>
            <a:ahLst/>
            <a:cxnLst/>
            <a:rect l="l" t="t" r="r" b="b"/>
            <a:pathLst>
              <a:path w="142875" h="448310">
                <a:moveTo>
                  <a:pt x="0" y="447791"/>
                </a:moveTo>
                <a:lnTo>
                  <a:pt x="142716" y="447791"/>
                </a:lnTo>
                <a:lnTo>
                  <a:pt x="142716" y="0"/>
                </a:lnTo>
                <a:lnTo>
                  <a:pt x="0" y="0"/>
                </a:lnTo>
                <a:lnTo>
                  <a:pt x="0" y="447791"/>
                </a:lnTo>
                <a:close/>
              </a:path>
            </a:pathLst>
          </a:custGeom>
          <a:solidFill>
            <a:srgbClr val="5BAC8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509855" y="4586261"/>
            <a:ext cx="142875" cy="1038860"/>
          </a:xfrm>
          <a:custGeom>
            <a:avLst/>
            <a:gdLst/>
            <a:ahLst/>
            <a:cxnLst/>
            <a:rect l="l" t="t" r="r" b="b"/>
            <a:pathLst>
              <a:path w="142875" h="1038860">
                <a:moveTo>
                  <a:pt x="0" y="1038303"/>
                </a:moveTo>
                <a:lnTo>
                  <a:pt x="142716" y="1038303"/>
                </a:lnTo>
                <a:lnTo>
                  <a:pt x="142716" y="0"/>
                </a:lnTo>
                <a:lnTo>
                  <a:pt x="0" y="0"/>
                </a:lnTo>
                <a:lnTo>
                  <a:pt x="0" y="1038303"/>
                </a:lnTo>
                <a:close/>
              </a:path>
            </a:pathLst>
          </a:custGeom>
          <a:ln w="9514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452799" y="4767386"/>
            <a:ext cx="142875" cy="347980"/>
          </a:xfrm>
          <a:custGeom>
            <a:avLst/>
            <a:gdLst/>
            <a:ahLst/>
            <a:cxnLst/>
            <a:rect l="l" t="t" r="r" b="b"/>
            <a:pathLst>
              <a:path w="142875" h="347979">
                <a:moveTo>
                  <a:pt x="0" y="347538"/>
                </a:moveTo>
                <a:lnTo>
                  <a:pt x="142716" y="347538"/>
                </a:lnTo>
                <a:lnTo>
                  <a:pt x="142716" y="0"/>
                </a:lnTo>
                <a:lnTo>
                  <a:pt x="0" y="0"/>
                </a:lnTo>
                <a:lnTo>
                  <a:pt x="0" y="347538"/>
                </a:lnTo>
                <a:close/>
              </a:path>
            </a:pathLst>
          </a:custGeom>
          <a:solidFill>
            <a:srgbClr val="5BAC8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452799" y="5267329"/>
            <a:ext cx="142875" cy="357505"/>
          </a:xfrm>
          <a:custGeom>
            <a:avLst/>
            <a:gdLst/>
            <a:ahLst/>
            <a:cxnLst/>
            <a:rect l="l" t="t" r="r" b="b"/>
            <a:pathLst>
              <a:path w="142875" h="357504">
                <a:moveTo>
                  <a:pt x="0" y="357240"/>
                </a:moveTo>
                <a:lnTo>
                  <a:pt x="142716" y="357240"/>
                </a:lnTo>
                <a:lnTo>
                  <a:pt x="142716" y="0"/>
                </a:lnTo>
                <a:lnTo>
                  <a:pt x="0" y="0"/>
                </a:lnTo>
                <a:lnTo>
                  <a:pt x="0" y="357240"/>
                </a:lnTo>
                <a:close/>
              </a:path>
            </a:pathLst>
          </a:custGeom>
          <a:solidFill>
            <a:srgbClr val="5BAC8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452799" y="4767386"/>
            <a:ext cx="142875" cy="857250"/>
          </a:xfrm>
          <a:custGeom>
            <a:avLst/>
            <a:gdLst/>
            <a:ahLst/>
            <a:cxnLst/>
            <a:rect l="l" t="t" r="r" b="b"/>
            <a:pathLst>
              <a:path w="142875" h="857250">
                <a:moveTo>
                  <a:pt x="0" y="857178"/>
                </a:moveTo>
                <a:lnTo>
                  <a:pt x="142716" y="857178"/>
                </a:lnTo>
                <a:lnTo>
                  <a:pt x="142716" y="0"/>
                </a:lnTo>
                <a:lnTo>
                  <a:pt x="0" y="0"/>
                </a:lnTo>
                <a:lnTo>
                  <a:pt x="0" y="857178"/>
                </a:lnTo>
                <a:close/>
              </a:path>
            </a:pathLst>
          </a:custGeom>
          <a:ln w="9514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395616" y="4767386"/>
            <a:ext cx="142875" cy="347980"/>
          </a:xfrm>
          <a:custGeom>
            <a:avLst/>
            <a:gdLst/>
            <a:ahLst/>
            <a:cxnLst/>
            <a:rect l="l" t="t" r="r" b="b"/>
            <a:pathLst>
              <a:path w="142875" h="347979">
                <a:moveTo>
                  <a:pt x="0" y="347538"/>
                </a:moveTo>
                <a:lnTo>
                  <a:pt x="142716" y="347538"/>
                </a:lnTo>
                <a:lnTo>
                  <a:pt x="142716" y="0"/>
                </a:lnTo>
                <a:lnTo>
                  <a:pt x="0" y="0"/>
                </a:lnTo>
                <a:lnTo>
                  <a:pt x="0" y="347538"/>
                </a:lnTo>
                <a:close/>
              </a:path>
            </a:pathLst>
          </a:custGeom>
          <a:solidFill>
            <a:srgbClr val="5BAC8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395616" y="5267329"/>
            <a:ext cx="142875" cy="357505"/>
          </a:xfrm>
          <a:custGeom>
            <a:avLst/>
            <a:gdLst/>
            <a:ahLst/>
            <a:cxnLst/>
            <a:rect l="l" t="t" r="r" b="b"/>
            <a:pathLst>
              <a:path w="142875" h="357504">
                <a:moveTo>
                  <a:pt x="0" y="357240"/>
                </a:moveTo>
                <a:lnTo>
                  <a:pt x="142716" y="357240"/>
                </a:lnTo>
                <a:lnTo>
                  <a:pt x="142716" y="0"/>
                </a:lnTo>
                <a:lnTo>
                  <a:pt x="0" y="0"/>
                </a:lnTo>
                <a:lnTo>
                  <a:pt x="0" y="357240"/>
                </a:lnTo>
                <a:close/>
              </a:path>
            </a:pathLst>
          </a:custGeom>
          <a:solidFill>
            <a:srgbClr val="5BAC8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395616" y="4767386"/>
            <a:ext cx="142875" cy="857250"/>
          </a:xfrm>
          <a:custGeom>
            <a:avLst/>
            <a:gdLst/>
            <a:ahLst/>
            <a:cxnLst/>
            <a:rect l="l" t="t" r="r" b="b"/>
            <a:pathLst>
              <a:path w="142875" h="857250">
                <a:moveTo>
                  <a:pt x="0" y="857178"/>
                </a:moveTo>
                <a:lnTo>
                  <a:pt x="142716" y="857178"/>
                </a:lnTo>
                <a:lnTo>
                  <a:pt x="142716" y="0"/>
                </a:lnTo>
                <a:lnTo>
                  <a:pt x="0" y="0"/>
                </a:lnTo>
                <a:lnTo>
                  <a:pt x="0" y="857178"/>
                </a:lnTo>
                <a:close/>
              </a:path>
            </a:pathLst>
          </a:custGeom>
          <a:ln w="9514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6338558" y="4710076"/>
            <a:ext cx="143510" cy="376555"/>
          </a:xfrm>
          <a:custGeom>
            <a:avLst/>
            <a:gdLst/>
            <a:ahLst/>
            <a:cxnLst/>
            <a:rect l="l" t="t" r="r" b="b"/>
            <a:pathLst>
              <a:path w="143510" h="376554">
                <a:moveTo>
                  <a:pt x="0" y="376277"/>
                </a:moveTo>
                <a:lnTo>
                  <a:pt x="143033" y="376277"/>
                </a:lnTo>
                <a:lnTo>
                  <a:pt x="143033" y="0"/>
                </a:lnTo>
                <a:lnTo>
                  <a:pt x="0" y="0"/>
                </a:lnTo>
                <a:lnTo>
                  <a:pt x="0" y="376277"/>
                </a:lnTo>
                <a:close/>
              </a:path>
            </a:pathLst>
          </a:custGeom>
          <a:solidFill>
            <a:srgbClr val="5BAC8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6338558" y="5238750"/>
            <a:ext cx="143510" cy="386080"/>
          </a:xfrm>
          <a:custGeom>
            <a:avLst/>
            <a:gdLst/>
            <a:ahLst/>
            <a:cxnLst/>
            <a:rect l="l" t="t" r="r" b="b"/>
            <a:pathLst>
              <a:path w="143510" h="386079">
                <a:moveTo>
                  <a:pt x="0" y="385815"/>
                </a:moveTo>
                <a:lnTo>
                  <a:pt x="143033" y="385815"/>
                </a:lnTo>
                <a:lnTo>
                  <a:pt x="143033" y="0"/>
                </a:lnTo>
                <a:lnTo>
                  <a:pt x="0" y="0"/>
                </a:lnTo>
                <a:lnTo>
                  <a:pt x="0" y="385815"/>
                </a:lnTo>
                <a:close/>
              </a:path>
            </a:pathLst>
          </a:custGeom>
          <a:solidFill>
            <a:srgbClr val="5BAC8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6338558" y="4710076"/>
            <a:ext cx="143510" cy="915035"/>
          </a:xfrm>
          <a:custGeom>
            <a:avLst/>
            <a:gdLst/>
            <a:ahLst/>
            <a:cxnLst/>
            <a:rect l="l" t="t" r="r" b="b"/>
            <a:pathLst>
              <a:path w="143510" h="915035">
                <a:moveTo>
                  <a:pt x="0" y="914492"/>
                </a:moveTo>
                <a:lnTo>
                  <a:pt x="143033" y="914492"/>
                </a:lnTo>
                <a:lnTo>
                  <a:pt x="143033" y="0"/>
                </a:lnTo>
                <a:lnTo>
                  <a:pt x="0" y="0"/>
                </a:lnTo>
                <a:lnTo>
                  <a:pt x="0" y="914492"/>
                </a:lnTo>
                <a:close/>
              </a:path>
            </a:pathLst>
          </a:custGeom>
          <a:ln w="9514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7290889" y="5072323"/>
            <a:ext cx="143510" cy="552450"/>
          </a:xfrm>
          <a:custGeom>
            <a:avLst/>
            <a:gdLst/>
            <a:ahLst/>
            <a:cxnLst/>
            <a:rect l="l" t="t" r="r" b="b"/>
            <a:pathLst>
              <a:path w="143509" h="552450">
                <a:moveTo>
                  <a:pt x="0" y="552242"/>
                </a:moveTo>
                <a:lnTo>
                  <a:pt x="143033" y="552242"/>
                </a:lnTo>
                <a:lnTo>
                  <a:pt x="143033" y="0"/>
                </a:lnTo>
                <a:lnTo>
                  <a:pt x="0" y="0"/>
                </a:lnTo>
                <a:lnTo>
                  <a:pt x="0" y="552242"/>
                </a:lnTo>
                <a:close/>
              </a:path>
            </a:pathLst>
          </a:custGeom>
          <a:solidFill>
            <a:srgbClr val="5BAC8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7290889" y="5072323"/>
            <a:ext cx="143510" cy="552450"/>
          </a:xfrm>
          <a:custGeom>
            <a:avLst/>
            <a:gdLst/>
            <a:ahLst/>
            <a:cxnLst/>
            <a:rect l="l" t="t" r="r" b="b"/>
            <a:pathLst>
              <a:path w="143509" h="552450">
                <a:moveTo>
                  <a:pt x="0" y="552242"/>
                </a:moveTo>
                <a:lnTo>
                  <a:pt x="143033" y="552242"/>
                </a:lnTo>
                <a:lnTo>
                  <a:pt x="143033" y="0"/>
                </a:lnTo>
                <a:lnTo>
                  <a:pt x="0" y="0"/>
                </a:lnTo>
                <a:lnTo>
                  <a:pt x="0" y="552242"/>
                </a:lnTo>
                <a:close/>
              </a:path>
            </a:pathLst>
          </a:custGeom>
          <a:ln w="9513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8233833" y="5138824"/>
            <a:ext cx="143510" cy="485775"/>
          </a:xfrm>
          <a:custGeom>
            <a:avLst/>
            <a:gdLst/>
            <a:ahLst/>
            <a:cxnLst/>
            <a:rect l="l" t="t" r="r" b="b"/>
            <a:pathLst>
              <a:path w="143509" h="485775">
                <a:moveTo>
                  <a:pt x="0" y="485745"/>
                </a:moveTo>
                <a:lnTo>
                  <a:pt x="143033" y="485745"/>
                </a:lnTo>
                <a:lnTo>
                  <a:pt x="143033" y="0"/>
                </a:lnTo>
                <a:lnTo>
                  <a:pt x="0" y="0"/>
                </a:lnTo>
                <a:lnTo>
                  <a:pt x="0" y="485745"/>
                </a:lnTo>
                <a:close/>
              </a:path>
            </a:pathLst>
          </a:custGeom>
          <a:solidFill>
            <a:srgbClr val="5BAC8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8233833" y="5138824"/>
            <a:ext cx="143510" cy="485775"/>
          </a:xfrm>
          <a:custGeom>
            <a:avLst/>
            <a:gdLst/>
            <a:ahLst/>
            <a:cxnLst/>
            <a:rect l="l" t="t" r="r" b="b"/>
            <a:pathLst>
              <a:path w="143509" h="485775">
                <a:moveTo>
                  <a:pt x="0" y="485745"/>
                </a:moveTo>
                <a:lnTo>
                  <a:pt x="143033" y="485745"/>
                </a:lnTo>
                <a:lnTo>
                  <a:pt x="143033" y="0"/>
                </a:lnTo>
                <a:lnTo>
                  <a:pt x="0" y="0"/>
                </a:lnTo>
                <a:lnTo>
                  <a:pt x="0" y="485745"/>
                </a:lnTo>
                <a:close/>
              </a:path>
            </a:pathLst>
          </a:custGeom>
          <a:ln w="9513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814416" y="3729086"/>
            <a:ext cx="142875" cy="866775"/>
          </a:xfrm>
          <a:custGeom>
            <a:avLst/>
            <a:gdLst/>
            <a:ahLst/>
            <a:cxnLst/>
            <a:rect l="l" t="t" r="r" b="b"/>
            <a:pathLst>
              <a:path w="142875" h="866775">
                <a:moveTo>
                  <a:pt x="0" y="866666"/>
                </a:moveTo>
                <a:lnTo>
                  <a:pt x="142716" y="866666"/>
                </a:lnTo>
                <a:lnTo>
                  <a:pt x="142716" y="0"/>
                </a:lnTo>
                <a:lnTo>
                  <a:pt x="0" y="0"/>
                </a:lnTo>
                <a:lnTo>
                  <a:pt x="0" y="866666"/>
                </a:lnTo>
                <a:close/>
              </a:path>
            </a:pathLst>
          </a:custGeom>
          <a:solidFill>
            <a:srgbClr val="8EC5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814416" y="4748152"/>
            <a:ext cx="142875" cy="876935"/>
          </a:xfrm>
          <a:custGeom>
            <a:avLst/>
            <a:gdLst/>
            <a:ahLst/>
            <a:cxnLst/>
            <a:rect l="l" t="t" r="r" b="b"/>
            <a:pathLst>
              <a:path w="142875" h="876935">
                <a:moveTo>
                  <a:pt x="0" y="876416"/>
                </a:moveTo>
                <a:lnTo>
                  <a:pt x="142716" y="876416"/>
                </a:lnTo>
                <a:lnTo>
                  <a:pt x="142716" y="0"/>
                </a:lnTo>
                <a:lnTo>
                  <a:pt x="0" y="0"/>
                </a:lnTo>
                <a:lnTo>
                  <a:pt x="0" y="876416"/>
                </a:lnTo>
                <a:close/>
              </a:path>
            </a:pathLst>
          </a:custGeom>
          <a:solidFill>
            <a:srgbClr val="8EC5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814416" y="3729086"/>
            <a:ext cx="142875" cy="1895475"/>
          </a:xfrm>
          <a:custGeom>
            <a:avLst/>
            <a:gdLst/>
            <a:ahLst/>
            <a:cxnLst/>
            <a:rect l="l" t="t" r="r" b="b"/>
            <a:pathLst>
              <a:path w="142875" h="1895475">
                <a:moveTo>
                  <a:pt x="0" y="1895482"/>
                </a:moveTo>
                <a:lnTo>
                  <a:pt x="142716" y="1895482"/>
                </a:lnTo>
                <a:lnTo>
                  <a:pt x="142716" y="0"/>
                </a:lnTo>
                <a:lnTo>
                  <a:pt x="0" y="0"/>
                </a:lnTo>
                <a:lnTo>
                  <a:pt x="0" y="1895482"/>
                </a:lnTo>
                <a:close/>
              </a:path>
            </a:pathLst>
          </a:custGeom>
          <a:ln w="9514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1757296" y="4033960"/>
            <a:ext cx="142875" cy="714375"/>
          </a:xfrm>
          <a:custGeom>
            <a:avLst/>
            <a:gdLst/>
            <a:ahLst/>
            <a:cxnLst/>
            <a:rect l="l" t="t" r="r" b="b"/>
            <a:pathLst>
              <a:path w="142875" h="714375">
                <a:moveTo>
                  <a:pt x="0" y="714192"/>
                </a:moveTo>
                <a:lnTo>
                  <a:pt x="142716" y="714192"/>
                </a:lnTo>
                <a:lnTo>
                  <a:pt x="142716" y="0"/>
                </a:lnTo>
                <a:lnTo>
                  <a:pt x="0" y="0"/>
                </a:lnTo>
                <a:lnTo>
                  <a:pt x="0" y="714192"/>
                </a:lnTo>
                <a:close/>
              </a:path>
            </a:pathLst>
          </a:custGeom>
          <a:solidFill>
            <a:srgbClr val="8EC5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757296" y="4900552"/>
            <a:ext cx="142875" cy="724535"/>
          </a:xfrm>
          <a:custGeom>
            <a:avLst/>
            <a:gdLst/>
            <a:ahLst/>
            <a:cxnLst/>
            <a:rect l="l" t="t" r="r" b="b"/>
            <a:pathLst>
              <a:path w="142875" h="724535">
                <a:moveTo>
                  <a:pt x="0" y="724016"/>
                </a:moveTo>
                <a:lnTo>
                  <a:pt x="142716" y="724016"/>
                </a:lnTo>
                <a:lnTo>
                  <a:pt x="142716" y="0"/>
                </a:lnTo>
                <a:lnTo>
                  <a:pt x="0" y="0"/>
                </a:lnTo>
                <a:lnTo>
                  <a:pt x="0" y="724016"/>
                </a:lnTo>
                <a:close/>
              </a:path>
            </a:pathLst>
          </a:custGeom>
          <a:solidFill>
            <a:srgbClr val="8EC5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1757296" y="4033960"/>
            <a:ext cx="142875" cy="1590675"/>
          </a:xfrm>
          <a:custGeom>
            <a:avLst/>
            <a:gdLst/>
            <a:ahLst/>
            <a:cxnLst/>
            <a:rect l="l" t="t" r="r" b="b"/>
            <a:pathLst>
              <a:path w="142875" h="1590675">
                <a:moveTo>
                  <a:pt x="0" y="1590609"/>
                </a:moveTo>
                <a:lnTo>
                  <a:pt x="142716" y="1590609"/>
                </a:lnTo>
                <a:lnTo>
                  <a:pt x="142716" y="0"/>
                </a:lnTo>
                <a:lnTo>
                  <a:pt x="0" y="0"/>
                </a:lnTo>
                <a:lnTo>
                  <a:pt x="0" y="1590609"/>
                </a:lnTo>
                <a:close/>
              </a:path>
            </a:pathLst>
          </a:custGeom>
          <a:ln w="9514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2700238" y="3852830"/>
            <a:ext cx="143510" cy="805180"/>
          </a:xfrm>
          <a:custGeom>
            <a:avLst/>
            <a:gdLst/>
            <a:ahLst/>
            <a:cxnLst/>
            <a:rect l="l" t="t" r="r" b="b"/>
            <a:pathLst>
              <a:path w="143510" h="805179">
                <a:moveTo>
                  <a:pt x="0" y="804894"/>
                </a:moveTo>
                <a:lnTo>
                  <a:pt x="143033" y="804894"/>
                </a:lnTo>
                <a:lnTo>
                  <a:pt x="143033" y="0"/>
                </a:lnTo>
                <a:lnTo>
                  <a:pt x="0" y="0"/>
                </a:lnTo>
                <a:lnTo>
                  <a:pt x="0" y="804894"/>
                </a:lnTo>
                <a:close/>
              </a:path>
            </a:pathLst>
          </a:custGeom>
          <a:solidFill>
            <a:srgbClr val="8EC5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2700238" y="4810129"/>
            <a:ext cx="143510" cy="814705"/>
          </a:xfrm>
          <a:custGeom>
            <a:avLst/>
            <a:gdLst/>
            <a:ahLst/>
            <a:cxnLst/>
            <a:rect l="l" t="t" r="r" b="b"/>
            <a:pathLst>
              <a:path w="143510" h="814704">
                <a:moveTo>
                  <a:pt x="0" y="814440"/>
                </a:moveTo>
                <a:lnTo>
                  <a:pt x="143033" y="814440"/>
                </a:lnTo>
                <a:lnTo>
                  <a:pt x="143033" y="0"/>
                </a:lnTo>
                <a:lnTo>
                  <a:pt x="0" y="0"/>
                </a:lnTo>
                <a:lnTo>
                  <a:pt x="0" y="814440"/>
                </a:lnTo>
                <a:close/>
              </a:path>
            </a:pathLst>
          </a:custGeom>
          <a:solidFill>
            <a:srgbClr val="8EC5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2700238" y="3852834"/>
            <a:ext cx="143510" cy="1772285"/>
          </a:xfrm>
          <a:custGeom>
            <a:avLst/>
            <a:gdLst/>
            <a:ahLst/>
            <a:cxnLst/>
            <a:rect l="l" t="t" r="r" b="b"/>
            <a:pathLst>
              <a:path w="143510" h="1772285">
                <a:moveTo>
                  <a:pt x="0" y="1771734"/>
                </a:moveTo>
                <a:lnTo>
                  <a:pt x="143033" y="1771734"/>
                </a:lnTo>
                <a:lnTo>
                  <a:pt x="143033" y="0"/>
                </a:lnTo>
                <a:lnTo>
                  <a:pt x="0" y="0"/>
                </a:lnTo>
                <a:lnTo>
                  <a:pt x="0" y="1771734"/>
                </a:lnTo>
                <a:close/>
              </a:path>
            </a:pathLst>
          </a:custGeom>
          <a:ln w="9514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3652569" y="4710076"/>
            <a:ext cx="143510" cy="376555"/>
          </a:xfrm>
          <a:custGeom>
            <a:avLst/>
            <a:gdLst/>
            <a:ahLst/>
            <a:cxnLst/>
            <a:rect l="l" t="t" r="r" b="b"/>
            <a:pathLst>
              <a:path w="143510" h="376554">
                <a:moveTo>
                  <a:pt x="0" y="376277"/>
                </a:moveTo>
                <a:lnTo>
                  <a:pt x="143033" y="376277"/>
                </a:lnTo>
                <a:lnTo>
                  <a:pt x="143033" y="0"/>
                </a:lnTo>
                <a:lnTo>
                  <a:pt x="0" y="0"/>
                </a:lnTo>
                <a:lnTo>
                  <a:pt x="0" y="376277"/>
                </a:lnTo>
                <a:close/>
              </a:path>
            </a:pathLst>
          </a:custGeom>
          <a:solidFill>
            <a:srgbClr val="8EC5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3652569" y="5238750"/>
            <a:ext cx="143510" cy="386080"/>
          </a:xfrm>
          <a:custGeom>
            <a:avLst/>
            <a:gdLst/>
            <a:ahLst/>
            <a:cxnLst/>
            <a:rect l="l" t="t" r="r" b="b"/>
            <a:pathLst>
              <a:path w="143510" h="386079">
                <a:moveTo>
                  <a:pt x="0" y="385815"/>
                </a:moveTo>
                <a:lnTo>
                  <a:pt x="143033" y="385815"/>
                </a:lnTo>
                <a:lnTo>
                  <a:pt x="143033" y="0"/>
                </a:lnTo>
                <a:lnTo>
                  <a:pt x="0" y="0"/>
                </a:lnTo>
                <a:lnTo>
                  <a:pt x="0" y="385815"/>
                </a:lnTo>
                <a:close/>
              </a:path>
            </a:pathLst>
          </a:custGeom>
          <a:solidFill>
            <a:srgbClr val="8EC5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3652569" y="4710076"/>
            <a:ext cx="143510" cy="915035"/>
          </a:xfrm>
          <a:custGeom>
            <a:avLst/>
            <a:gdLst/>
            <a:ahLst/>
            <a:cxnLst/>
            <a:rect l="l" t="t" r="r" b="b"/>
            <a:pathLst>
              <a:path w="143510" h="915035">
                <a:moveTo>
                  <a:pt x="0" y="914492"/>
                </a:moveTo>
                <a:lnTo>
                  <a:pt x="143033" y="914492"/>
                </a:lnTo>
                <a:lnTo>
                  <a:pt x="143033" y="0"/>
                </a:lnTo>
                <a:lnTo>
                  <a:pt x="0" y="0"/>
                </a:lnTo>
                <a:lnTo>
                  <a:pt x="0" y="914492"/>
                </a:lnTo>
                <a:close/>
              </a:path>
            </a:pathLst>
          </a:custGeom>
          <a:ln w="9514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4595513" y="4643579"/>
            <a:ext cx="143510" cy="409575"/>
          </a:xfrm>
          <a:custGeom>
            <a:avLst/>
            <a:gdLst/>
            <a:ahLst/>
            <a:cxnLst/>
            <a:rect l="l" t="t" r="r" b="b"/>
            <a:pathLst>
              <a:path w="143510" h="409575">
                <a:moveTo>
                  <a:pt x="0" y="409373"/>
                </a:moveTo>
                <a:lnTo>
                  <a:pt x="143033" y="409373"/>
                </a:lnTo>
                <a:lnTo>
                  <a:pt x="143033" y="0"/>
                </a:lnTo>
                <a:lnTo>
                  <a:pt x="0" y="0"/>
                </a:lnTo>
                <a:lnTo>
                  <a:pt x="0" y="409373"/>
                </a:lnTo>
                <a:close/>
              </a:path>
            </a:pathLst>
          </a:custGeom>
          <a:solidFill>
            <a:srgbClr val="8EC5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4595513" y="5205348"/>
            <a:ext cx="143510" cy="419734"/>
          </a:xfrm>
          <a:custGeom>
            <a:avLst/>
            <a:gdLst/>
            <a:ahLst/>
            <a:cxnLst/>
            <a:rect l="l" t="t" r="r" b="b"/>
            <a:pathLst>
              <a:path w="143510" h="419735">
                <a:moveTo>
                  <a:pt x="0" y="419216"/>
                </a:moveTo>
                <a:lnTo>
                  <a:pt x="143033" y="419216"/>
                </a:lnTo>
                <a:lnTo>
                  <a:pt x="143033" y="0"/>
                </a:lnTo>
                <a:lnTo>
                  <a:pt x="0" y="0"/>
                </a:lnTo>
                <a:lnTo>
                  <a:pt x="0" y="419216"/>
                </a:lnTo>
                <a:close/>
              </a:path>
            </a:pathLst>
          </a:custGeom>
          <a:solidFill>
            <a:srgbClr val="8EC5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4595513" y="4643579"/>
            <a:ext cx="143510" cy="981075"/>
          </a:xfrm>
          <a:custGeom>
            <a:avLst/>
            <a:gdLst/>
            <a:ahLst/>
            <a:cxnLst/>
            <a:rect l="l" t="t" r="r" b="b"/>
            <a:pathLst>
              <a:path w="143510" h="981075">
                <a:moveTo>
                  <a:pt x="0" y="980989"/>
                </a:moveTo>
                <a:lnTo>
                  <a:pt x="143033" y="980989"/>
                </a:lnTo>
                <a:lnTo>
                  <a:pt x="143033" y="0"/>
                </a:lnTo>
                <a:lnTo>
                  <a:pt x="0" y="0"/>
                </a:lnTo>
                <a:lnTo>
                  <a:pt x="0" y="980989"/>
                </a:lnTo>
                <a:close/>
              </a:path>
            </a:pathLst>
          </a:custGeom>
          <a:ln w="9514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5538330" y="4948199"/>
            <a:ext cx="143510" cy="257175"/>
          </a:xfrm>
          <a:custGeom>
            <a:avLst/>
            <a:gdLst/>
            <a:ahLst/>
            <a:cxnLst/>
            <a:rect l="l" t="t" r="r" b="b"/>
            <a:pathLst>
              <a:path w="143510" h="257175">
                <a:moveTo>
                  <a:pt x="0" y="257153"/>
                </a:moveTo>
                <a:lnTo>
                  <a:pt x="143033" y="257153"/>
                </a:lnTo>
                <a:lnTo>
                  <a:pt x="143033" y="0"/>
                </a:lnTo>
                <a:lnTo>
                  <a:pt x="0" y="0"/>
                </a:lnTo>
                <a:lnTo>
                  <a:pt x="0" y="257153"/>
                </a:lnTo>
                <a:close/>
              </a:path>
            </a:pathLst>
          </a:custGeom>
          <a:solidFill>
            <a:srgbClr val="8EC5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5538330" y="5357752"/>
            <a:ext cx="143510" cy="267335"/>
          </a:xfrm>
          <a:custGeom>
            <a:avLst/>
            <a:gdLst/>
            <a:ahLst/>
            <a:cxnLst/>
            <a:rect l="l" t="t" r="r" b="b"/>
            <a:pathLst>
              <a:path w="143510" h="267335">
                <a:moveTo>
                  <a:pt x="0" y="266816"/>
                </a:moveTo>
                <a:lnTo>
                  <a:pt x="143033" y="266816"/>
                </a:lnTo>
                <a:lnTo>
                  <a:pt x="143033" y="0"/>
                </a:lnTo>
                <a:lnTo>
                  <a:pt x="0" y="0"/>
                </a:lnTo>
                <a:lnTo>
                  <a:pt x="0" y="266816"/>
                </a:lnTo>
                <a:close/>
              </a:path>
            </a:pathLst>
          </a:custGeom>
          <a:solidFill>
            <a:srgbClr val="8EC5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5538330" y="4948195"/>
            <a:ext cx="143510" cy="676910"/>
          </a:xfrm>
          <a:custGeom>
            <a:avLst/>
            <a:gdLst/>
            <a:ahLst/>
            <a:cxnLst/>
            <a:rect l="l" t="t" r="r" b="b"/>
            <a:pathLst>
              <a:path w="143510" h="676910">
                <a:moveTo>
                  <a:pt x="0" y="676369"/>
                </a:moveTo>
                <a:lnTo>
                  <a:pt x="143033" y="676369"/>
                </a:lnTo>
                <a:lnTo>
                  <a:pt x="143033" y="0"/>
                </a:lnTo>
                <a:lnTo>
                  <a:pt x="0" y="0"/>
                </a:lnTo>
                <a:lnTo>
                  <a:pt x="0" y="676369"/>
                </a:lnTo>
                <a:close/>
              </a:path>
            </a:pathLst>
          </a:custGeom>
          <a:ln w="9513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6481531" y="4891197"/>
            <a:ext cx="142875" cy="285750"/>
          </a:xfrm>
          <a:custGeom>
            <a:avLst/>
            <a:gdLst/>
            <a:ahLst/>
            <a:cxnLst/>
            <a:rect l="l" t="t" r="r" b="b"/>
            <a:pathLst>
              <a:path w="142875" h="285750">
                <a:moveTo>
                  <a:pt x="0" y="285576"/>
                </a:moveTo>
                <a:lnTo>
                  <a:pt x="142716" y="285576"/>
                </a:lnTo>
                <a:lnTo>
                  <a:pt x="142716" y="0"/>
                </a:lnTo>
                <a:lnTo>
                  <a:pt x="0" y="0"/>
                </a:lnTo>
                <a:lnTo>
                  <a:pt x="0" y="285576"/>
                </a:lnTo>
                <a:close/>
              </a:path>
            </a:pathLst>
          </a:custGeom>
          <a:solidFill>
            <a:srgbClr val="8EC5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6481531" y="5329173"/>
            <a:ext cx="142875" cy="295910"/>
          </a:xfrm>
          <a:custGeom>
            <a:avLst/>
            <a:gdLst/>
            <a:ahLst/>
            <a:cxnLst/>
            <a:rect l="l" t="t" r="r" b="b"/>
            <a:pathLst>
              <a:path w="142875" h="295910">
                <a:moveTo>
                  <a:pt x="0" y="295391"/>
                </a:moveTo>
                <a:lnTo>
                  <a:pt x="142716" y="295391"/>
                </a:lnTo>
                <a:lnTo>
                  <a:pt x="142716" y="0"/>
                </a:lnTo>
                <a:lnTo>
                  <a:pt x="0" y="0"/>
                </a:lnTo>
                <a:lnTo>
                  <a:pt x="0" y="295391"/>
                </a:lnTo>
                <a:close/>
              </a:path>
            </a:pathLst>
          </a:custGeom>
          <a:solidFill>
            <a:srgbClr val="8EC5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6481531" y="4891201"/>
            <a:ext cx="142875" cy="733425"/>
          </a:xfrm>
          <a:custGeom>
            <a:avLst/>
            <a:gdLst/>
            <a:ahLst/>
            <a:cxnLst/>
            <a:rect l="l" t="t" r="r" b="b"/>
            <a:pathLst>
              <a:path w="142875" h="733425">
                <a:moveTo>
                  <a:pt x="0" y="733367"/>
                </a:moveTo>
                <a:lnTo>
                  <a:pt x="142716" y="733367"/>
                </a:lnTo>
                <a:lnTo>
                  <a:pt x="142716" y="0"/>
                </a:lnTo>
                <a:lnTo>
                  <a:pt x="0" y="0"/>
                </a:lnTo>
                <a:lnTo>
                  <a:pt x="0" y="733367"/>
                </a:lnTo>
                <a:close/>
              </a:path>
            </a:pathLst>
          </a:custGeom>
          <a:ln w="9513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7433988" y="5138824"/>
            <a:ext cx="142875" cy="485775"/>
          </a:xfrm>
          <a:custGeom>
            <a:avLst/>
            <a:gdLst/>
            <a:ahLst/>
            <a:cxnLst/>
            <a:rect l="l" t="t" r="r" b="b"/>
            <a:pathLst>
              <a:path w="142875" h="485775">
                <a:moveTo>
                  <a:pt x="0" y="485745"/>
                </a:moveTo>
                <a:lnTo>
                  <a:pt x="142716" y="485745"/>
                </a:lnTo>
                <a:lnTo>
                  <a:pt x="142716" y="0"/>
                </a:lnTo>
                <a:lnTo>
                  <a:pt x="0" y="0"/>
                </a:lnTo>
                <a:lnTo>
                  <a:pt x="0" y="485745"/>
                </a:lnTo>
                <a:close/>
              </a:path>
            </a:pathLst>
          </a:custGeom>
          <a:solidFill>
            <a:srgbClr val="8EC5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7433988" y="5138824"/>
            <a:ext cx="142875" cy="485775"/>
          </a:xfrm>
          <a:custGeom>
            <a:avLst/>
            <a:gdLst/>
            <a:ahLst/>
            <a:cxnLst/>
            <a:rect l="l" t="t" r="r" b="b"/>
            <a:pathLst>
              <a:path w="142875" h="485775">
                <a:moveTo>
                  <a:pt x="0" y="485745"/>
                </a:moveTo>
                <a:lnTo>
                  <a:pt x="142716" y="485745"/>
                </a:lnTo>
                <a:lnTo>
                  <a:pt x="142716" y="0"/>
                </a:lnTo>
                <a:lnTo>
                  <a:pt x="0" y="0"/>
                </a:lnTo>
                <a:lnTo>
                  <a:pt x="0" y="485745"/>
                </a:lnTo>
                <a:close/>
              </a:path>
            </a:pathLst>
          </a:custGeom>
          <a:ln w="9513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8376805" y="5196138"/>
            <a:ext cx="142875" cy="428625"/>
          </a:xfrm>
          <a:custGeom>
            <a:avLst/>
            <a:gdLst/>
            <a:ahLst/>
            <a:cxnLst/>
            <a:rect l="l" t="t" r="r" b="b"/>
            <a:pathLst>
              <a:path w="142875" h="428625">
                <a:moveTo>
                  <a:pt x="0" y="428430"/>
                </a:moveTo>
                <a:lnTo>
                  <a:pt x="142716" y="428430"/>
                </a:lnTo>
                <a:lnTo>
                  <a:pt x="142716" y="0"/>
                </a:lnTo>
                <a:lnTo>
                  <a:pt x="0" y="0"/>
                </a:lnTo>
                <a:lnTo>
                  <a:pt x="0" y="428430"/>
                </a:lnTo>
                <a:close/>
              </a:path>
            </a:pathLst>
          </a:custGeom>
          <a:solidFill>
            <a:srgbClr val="8EC5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8376805" y="5196138"/>
            <a:ext cx="142875" cy="428625"/>
          </a:xfrm>
          <a:custGeom>
            <a:avLst/>
            <a:gdLst/>
            <a:ahLst/>
            <a:cxnLst/>
            <a:rect l="l" t="t" r="r" b="b"/>
            <a:pathLst>
              <a:path w="142875" h="428625">
                <a:moveTo>
                  <a:pt x="0" y="428430"/>
                </a:moveTo>
                <a:lnTo>
                  <a:pt x="142716" y="428430"/>
                </a:lnTo>
                <a:lnTo>
                  <a:pt x="142716" y="0"/>
                </a:lnTo>
                <a:lnTo>
                  <a:pt x="0" y="0"/>
                </a:lnTo>
                <a:lnTo>
                  <a:pt x="0" y="428430"/>
                </a:lnTo>
                <a:close/>
              </a:path>
            </a:pathLst>
          </a:custGeom>
          <a:ln w="9512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957130" y="3605212"/>
            <a:ext cx="143510" cy="929005"/>
          </a:xfrm>
          <a:custGeom>
            <a:avLst/>
            <a:gdLst/>
            <a:ahLst/>
            <a:cxnLst/>
            <a:rect l="l" t="t" r="r" b="b"/>
            <a:pathLst>
              <a:path w="143509" h="929004">
                <a:moveTo>
                  <a:pt x="0" y="928691"/>
                </a:moveTo>
                <a:lnTo>
                  <a:pt x="143033" y="928691"/>
                </a:lnTo>
                <a:lnTo>
                  <a:pt x="143033" y="0"/>
                </a:lnTo>
                <a:lnTo>
                  <a:pt x="0" y="0"/>
                </a:lnTo>
                <a:lnTo>
                  <a:pt x="0" y="928691"/>
                </a:lnTo>
                <a:close/>
              </a:path>
            </a:pathLst>
          </a:custGeom>
          <a:solidFill>
            <a:srgbClr val="BBDE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957130" y="4686300"/>
            <a:ext cx="143510" cy="938530"/>
          </a:xfrm>
          <a:custGeom>
            <a:avLst/>
            <a:gdLst/>
            <a:ahLst/>
            <a:cxnLst/>
            <a:rect l="l" t="t" r="r" b="b"/>
            <a:pathLst>
              <a:path w="143509" h="938529">
                <a:moveTo>
                  <a:pt x="0" y="938265"/>
                </a:moveTo>
                <a:lnTo>
                  <a:pt x="143033" y="938265"/>
                </a:lnTo>
                <a:lnTo>
                  <a:pt x="143033" y="0"/>
                </a:lnTo>
                <a:lnTo>
                  <a:pt x="0" y="0"/>
                </a:lnTo>
                <a:lnTo>
                  <a:pt x="0" y="938265"/>
                </a:lnTo>
                <a:close/>
              </a:path>
            </a:pathLst>
          </a:custGeom>
          <a:solidFill>
            <a:srgbClr val="BBDE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957130" y="3605212"/>
            <a:ext cx="143510" cy="2019935"/>
          </a:xfrm>
          <a:custGeom>
            <a:avLst/>
            <a:gdLst/>
            <a:ahLst/>
            <a:cxnLst/>
            <a:rect l="l" t="t" r="r" b="b"/>
            <a:pathLst>
              <a:path w="143509" h="2019935">
                <a:moveTo>
                  <a:pt x="0" y="2019356"/>
                </a:moveTo>
                <a:lnTo>
                  <a:pt x="143033" y="2019356"/>
                </a:lnTo>
                <a:lnTo>
                  <a:pt x="143033" y="0"/>
                </a:lnTo>
                <a:lnTo>
                  <a:pt x="0" y="0"/>
                </a:lnTo>
                <a:lnTo>
                  <a:pt x="0" y="2019356"/>
                </a:lnTo>
                <a:close/>
              </a:path>
            </a:pathLst>
          </a:custGeom>
          <a:ln w="9514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1900011" y="3786333"/>
            <a:ext cx="143510" cy="838200"/>
          </a:xfrm>
          <a:custGeom>
            <a:avLst/>
            <a:gdLst/>
            <a:ahLst/>
            <a:cxnLst/>
            <a:rect l="l" t="t" r="r" b="b"/>
            <a:pathLst>
              <a:path w="143510" h="838200">
                <a:moveTo>
                  <a:pt x="0" y="837990"/>
                </a:moveTo>
                <a:lnTo>
                  <a:pt x="143033" y="837990"/>
                </a:lnTo>
                <a:lnTo>
                  <a:pt x="143033" y="0"/>
                </a:lnTo>
                <a:lnTo>
                  <a:pt x="0" y="0"/>
                </a:lnTo>
                <a:lnTo>
                  <a:pt x="0" y="837990"/>
                </a:lnTo>
                <a:close/>
              </a:path>
            </a:pathLst>
          </a:custGeom>
          <a:solidFill>
            <a:srgbClr val="BBDE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1900011" y="4776723"/>
            <a:ext cx="143510" cy="848360"/>
          </a:xfrm>
          <a:custGeom>
            <a:avLst/>
            <a:gdLst/>
            <a:ahLst/>
            <a:cxnLst/>
            <a:rect l="l" t="t" r="r" b="b"/>
            <a:pathLst>
              <a:path w="143510" h="848360">
                <a:moveTo>
                  <a:pt x="0" y="847841"/>
                </a:moveTo>
                <a:lnTo>
                  <a:pt x="143033" y="847841"/>
                </a:lnTo>
                <a:lnTo>
                  <a:pt x="143033" y="0"/>
                </a:lnTo>
                <a:lnTo>
                  <a:pt x="0" y="0"/>
                </a:lnTo>
                <a:lnTo>
                  <a:pt x="0" y="847841"/>
                </a:lnTo>
                <a:close/>
              </a:path>
            </a:pathLst>
          </a:custGeom>
          <a:solidFill>
            <a:srgbClr val="BBDE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1900011" y="3786337"/>
            <a:ext cx="143510" cy="1838325"/>
          </a:xfrm>
          <a:custGeom>
            <a:avLst/>
            <a:gdLst/>
            <a:ahLst/>
            <a:cxnLst/>
            <a:rect l="l" t="t" r="r" b="b"/>
            <a:pathLst>
              <a:path w="143510" h="1838325">
                <a:moveTo>
                  <a:pt x="0" y="1838231"/>
                </a:moveTo>
                <a:lnTo>
                  <a:pt x="143033" y="1838231"/>
                </a:lnTo>
                <a:lnTo>
                  <a:pt x="143033" y="0"/>
                </a:lnTo>
                <a:lnTo>
                  <a:pt x="0" y="0"/>
                </a:lnTo>
                <a:lnTo>
                  <a:pt x="0" y="1838231"/>
                </a:lnTo>
                <a:close/>
              </a:path>
            </a:pathLst>
          </a:custGeom>
          <a:ln w="9514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2843208" y="4090953"/>
            <a:ext cx="152400" cy="1534160"/>
          </a:xfrm>
          <a:custGeom>
            <a:avLst/>
            <a:gdLst/>
            <a:ahLst/>
            <a:cxnLst/>
            <a:rect l="l" t="t" r="r" b="b"/>
            <a:pathLst>
              <a:path w="152400" h="1534160">
                <a:moveTo>
                  <a:pt x="0" y="1533611"/>
                </a:moveTo>
                <a:lnTo>
                  <a:pt x="152230" y="1533611"/>
                </a:lnTo>
                <a:lnTo>
                  <a:pt x="152230" y="0"/>
                </a:lnTo>
                <a:lnTo>
                  <a:pt x="0" y="0"/>
                </a:lnTo>
                <a:lnTo>
                  <a:pt x="0" y="1533611"/>
                </a:lnTo>
                <a:close/>
              </a:path>
            </a:pathLst>
          </a:custGeom>
          <a:solidFill>
            <a:srgbClr val="BBDE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2843208" y="4090953"/>
            <a:ext cx="152400" cy="1534160"/>
          </a:xfrm>
          <a:custGeom>
            <a:avLst/>
            <a:gdLst/>
            <a:ahLst/>
            <a:cxnLst/>
            <a:rect l="l" t="t" r="r" b="b"/>
            <a:pathLst>
              <a:path w="152400" h="1534160">
                <a:moveTo>
                  <a:pt x="0" y="1533611"/>
                </a:moveTo>
                <a:lnTo>
                  <a:pt x="152230" y="1533611"/>
                </a:lnTo>
                <a:lnTo>
                  <a:pt x="152230" y="0"/>
                </a:lnTo>
                <a:lnTo>
                  <a:pt x="0" y="0"/>
                </a:lnTo>
                <a:lnTo>
                  <a:pt x="0" y="1533611"/>
                </a:lnTo>
                <a:close/>
              </a:path>
            </a:pathLst>
          </a:custGeom>
          <a:ln w="9514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3795668" y="4710076"/>
            <a:ext cx="142875" cy="376555"/>
          </a:xfrm>
          <a:custGeom>
            <a:avLst/>
            <a:gdLst/>
            <a:ahLst/>
            <a:cxnLst/>
            <a:rect l="l" t="t" r="r" b="b"/>
            <a:pathLst>
              <a:path w="142875" h="376554">
                <a:moveTo>
                  <a:pt x="0" y="376277"/>
                </a:moveTo>
                <a:lnTo>
                  <a:pt x="142716" y="376277"/>
                </a:lnTo>
                <a:lnTo>
                  <a:pt x="142716" y="0"/>
                </a:lnTo>
                <a:lnTo>
                  <a:pt x="0" y="0"/>
                </a:lnTo>
                <a:lnTo>
                  <a:pt x="0" y="376277"/>
                </a:lnTo>
                <a:close/>
              </a:path>
            </a:pathLst>
          </a:custGeom>
          <a:solidFill>
            <a:srgbClr val="BBDE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3795668" y="5238750"/>
            <a:ext cx="142875" cy="386080"/>
          </a:xfrm>
          <a:custGeom>
            <a:avLst/>
            <a:gdLst/>
            <a:ahLst/>
            <a:cxnLst/>
            <a:rect l="l" t="t" r="r" b="b"/>
            <a:pathLst>
              <a:path w="142875" h="386079">
                <a:moveTo>
                  <a:pt x="0" y="385815"/>
                </a:moveTo>
                <a:lnTo>
                  <a:pt x="142716" y="385815"/>
                </a:lnTo>
                <a:lnTo>
                  <a:pt x="142716" y="0"/>
                </a:lnTo>
                <a:lnTo>
                  <a:pt x="0" y="0"/>
                </a:lnTo>
                <a:lnTo>
                  <a:pt x="0" y="385815"/>
                </a:lnTo>
                <a:close/>
              </a:path>
            </a:pathLst>
          </a:custGeom>
          <a:solidFill>
            <a:srgbClr val="BBDE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3795669" y="4710076"/>
            <a:ext cx="142875" cy="915035"/>
          </a:xfrm>
          <a:custGeom>
            <a:avLst/>
            <a:gdLst/>
            <a:ahLst/>
            <a:cxnLst/>
            <a:rect l="l" t="t" r="r" b="b"/>
            <a:pathLst>
              <a:path w="142875" h="915035">
                <a:moveTo>
                  <a:pt x="0" y="914492"/>
                </a:moveTo>
                <a:lnTo>
                  <a:pt x="142716" y="914492"/>
                </a:lnTo>
                <a:lnTo>
                  <a:pt x="142716" y="0"/>
                </a:lnTo>
                <a:lnTo>
                  <a:pt x="0" y="0"/>
                </a:lnTo>
                <a:lnTo>
                  <a:pt x="0" y="914492"/>
                </a:lnTo>
                <a:close/>
              </a:path>
            </a:pathLst>
          </a:custGeom>
          <a:ln w="9514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4738487" y="5072323"/>
            <a:ext cx="142875" cy="552450"/>
          </a:xfrm>
          <a:custGeom>
            <a:avLst/>
            <a:gdLst/>
            <a:ahLst/>
            <a:cxnLst/>
            <a:rect l="l" t="t" r="r" b="b"/>
            <a:pathLst>
              <a:path w="142875" h="552450">
                <a:moveTo>
                  <a:pt x="0" y="552242"/>
                </a:moveTo>
                <a:lnTo>
                  <a:pt x="142716" y="552242"/>
                </a:lnTo>
                <a:lnTo>
                  <a:pt x="142716" y="0"/>
                </a:lnTo>
                <a:lnTo>
                  <a:pt x="0" y="0"/>
                </a:lnTo>
                <a:lnTo>
                  <a:pt x="0" y="552242"/>
                </a:lnTo>
                <a:close/>
              </a:path>
            </a:pathLst>
          </a:custGeom>
          <a:solidFill>
            <a:srgbClr val="BBDE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4738487" y="5072323"/>
            <a:ext cx="142875" cy="552450"/>
          </a:xfrm>
          <a:custGeom>
            <a:avLst/>
            <a:gdLst/>
            <a:ahLst/>
            <a:cxnLst/>
            <a:rect l="l" t="t" r="r" b="b"/>
            <a:pathLst>
              <a:path w="142875" h="552450">
                <a:moveTo>
                  <a:pt x="0" y="552242"/>
                </a:moveTo>
                <a:lnTo>
                  <a:pt x="142716" y="552242"/>
                </a:lnTo>
                <a:lnTo>
                  <a:pt x="142716" y="0"/>
                </a:lnTo>
                <a:lnTo>
                  <a:pt x="0" y="0"/>
                </a:lnTo>
                <a:lnTo>
                  <a:pt x="0" y="552242"/>
                </a:lnTo>
                <a:close/>
              </a:path>
            </a:pathLst>
          </a:custGeom>
          <a:ln w="9513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5681430" y="4891197"/>
            <a:ext cx="142875" cy="285750"/>
          </a:xfrm>
          <a:custGeom>
            <a:avLst/>
            <a:gdLst/>
            <a:ahLst/>
            <a:cxnLst/>
            <a:rect l="l" t="t" r="r" b="b"/>
            <a:pathLst>
              <a:path w="142875" h="285750">
                <a:moveTo>
                  <a:pt x="0" y="285576"/>
                </a:moveTo>
                <a:lnTo>
                  <a:pt x="142716" y="285576"/>
                </a:lnTo>
                <a:lnTo>
                  <a:pt x="142716" y="0"/>
                </a:lnTo>
                <a:lnTo>
                  <a:pt x="0" y="0"/>
                </a:lnTo>
                <a:lnTo>
                  <a:pt x="0" y="285576"/>
                </a:lnTo>
                <a:close/>
              </a:path>
            </a:pathLst>
          </a:custGeom>
          <a:solidFill>
            <a:srgbClr val="BBDE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5681430" y="5329173"/>
            <a:ext cx="142875" cy="295910"/>
          </a:xfrm>
          <a:custGeom>
            <a:avLst/>
            <a:gdLst/>
            <a:ahLst/>
            <a:cxnLst/>
            <a:rect l="l" t="t" r="r" b="b"/>
            <a:pathLst>
              <a:path w="142875" h="295910">
                <a:moveTo>
                  <a:pt x="0" y="295391"/>
                </a:moveTo>
                <a:lnTo>
                  <a:pt x="142716" y="295391"/>
                </a:lnTo>
                <a:lnTo>
                  <a:pt x="142716" y="0"/>
                </a:lnTo>
                <a:lnTo>
                  <a:pt x="0" y="0"/>
                </a:lnTo>
                <a:lnTo>
                  <a:pt x="0" y="295391"/>
                </a:lnTo>
                <a:close/>
              </a:path>
            </a:pathLst>
          </a:custGeom>
          <a:solidFill>
            <a:srgbClr val="BBDE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5681430" y="4891201"/>
            <a:ext cx="142875" cy="733425"/>
          </a:xfrm>
          <a:custGeom>
            <a:avLst/>
            <a:gdLst/>
            <a:ahLst/>
            <a:cxnLst/>
            <a:rect l="l" t="t" r="r" b="b"/>
            <a:pathLst>
              <a:path w="142875" h="733425">
                <a:moveTo>
                  <a:pt x="0" y="733367"/>
                </a:moveTo>
                <a:lnTo>
                  <a:pt x="142716" y="733367"/>
                </a:lnTo>
                <a:lnTo>
                  <a:pt x="142716" y="0"/>
                </a:lnTo>
                <a:lnTo>
                  <a:pt x="0" y="0"/>
                </a:lnTo>
                <a:lnTo>
                  <a:pt x="0" y="733367"/>
                </a:lnTo>
                <a:close/>
              </a:path>
            </a:pathLst>
          </a:custGeom>
          <a:ln w="9513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6624244" y="5072323"/>
            <a:ext cx="153035" cy="552450"/>
          </a:xfrm>
          <a:custGeom>
            <a:avLst/>
            <a:gdLst/>
            <a:ahLst/>
            <a:cxnLst/>
            <a:rect l="l" t="t" r="r" b="b"/>
            <a:pathLst>
              <a:path w="153034" h="552450">
                <a:moveTo>
                  <a:pt x="0" y="552242"/>
                </a:moveTo>
                <a:lnTo>
                  <a:pt x="152548" y="552242"/>
                </a:lnTo>
                <a:lnTo>
                  <a:pt x="152548" y="0"/>
                </a:lnTo>
                <a:lnTo>
                  <a:pt x="0" y="0"/>
                </a:lnTo>
                <a:lnTo>
                  <a:pt x="0" y="552242"/>
                </a:lnTo>
                <a:close/>
              </a:path>
            </a:pathLst>
          </a:custGeom>
          <a:solidFill>
            <a:srgbClr val="BBDE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6624244" y="5072323"/>
            <a:ext cx="153035" cy="552450"/>
          </a:xfrm>
          <a:custGeom>
            <a:avLst/>
            <a:gdLst/>
            <a:ahLst/>
            <a:cxnLst/>
            <a:rect l="l" t="t" r="r" b="b"/>
            <a:pathLst>
              <a:path w="153034" h="552450">
                <a:moveTo>
                  <a:pt x="0" y="552242"/>
                </a:moveTo>
                <a:lnTo>
                  <a:pt x="152548" y="552242"/>
                </a:lnTo>
                <a:lnTo>
                  <a:pt x="152548" y="0"/>
                </a:lnTo>
                <a:lnTo>
                  <a:pt x="0" y="0"/>
                </a:lnTo>
                <a:lnTo>
                  <a:pt x="0" y="552242"/>
                </a:lnTo>
                <a:close/>
              </a:path>
            </a:pathLst>
          </a:custGeom>
          <a:ln w="9513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7576702" y="5319945"/>
            <a:ext cx="143510" cy="304800"/>
          </a:xfrm>
          <a:custGeom>
            <a:avLst/>
            <a:gdLst/>
            <a:ahLst/>
            <a:cxnLst/>
            <a:rect l="l" t="t" r="r" b="b"/>
            <a:pathLst>
              <a:path w="143509" h="304800">
                <a:moveTo>
                  <a:pt x="0" y="304619"/>
                </a:moveTo>
                <a:lnTo>
                  <a:pt x="143033" y="304619"/>
                </a:lnTo>
                <a:lnTo>
                  <a:pt x="143033" y="0"/>
                </a:lnTo>
                <a:lnTo>
                  <a:pt x="0" y="0"/>
                </a:lnTo>
                <a:lnTo>
                  <a:pt x="0" y="304619"/>
                </a:lnTo>
                <a:close/>
              </a:path>
            </a:pathLst>
          </a:custGeom>
          <a:solidFill>
            <a:srgbClr val="BBDE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7576702" y="5319945"/>
            <a:ext cx="143510" cy="304800"/>
          </a:xfrm>
          <a:custGeom>
            <a:avLst/>
            <a:gdLst/>
            <a:ahLst/>
            <a:cxnLst/>
            <a:rect l="l" t="t" r="r" b="b"/>
            <a:pathLst>
              <a:path w="143509" h="304800">
                <a:moveTo>
                  <a:pt x="0" y="304619"/>
                </a:moveTo>
                <a:lnTo>
                  <a:pt x="143033" y="304619"/>
                </a:lnTo>
                <a:lnTo>
                  <a:pt x="143033" y="0"/>
                </a:lnTo>
                <a:lnTo>
                  <a:pt x="0" y="0"/>
                </a:lnTo>
                <a:lnTo>
                  <a:pt x="0" y="304619"/>
                </a:lnTo>
                <a:close/>
              </a:path>
            </a:pathLst>
          </a:custGeom>
          <a:ln w="9511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8519520" y="5196138"/>
            <a:ext cx="143510" cy="428625"/>
          </a:xfrm>
          <a:custGeom>
            <a:avLst/>
            <a:gdLst/>
            <a:ahLst/>
            <a:cxnLst/>
            <a:rect l="l" t="t" r="r" b="b"/>
            <a:pathLst>
              <a:path w="143509" h="428625">
                <a:moveTo>
                  <a:pt x="0" y="428430"/>
                </a:moveTo>
                <a:lnTo>
                  <a:pt x="143033" y="428430"/>
                </a:lnTo>
                <a:lnTo>
                  <a:pt x="143033" y="0"/>
                </a:lnTo>
                <a:lnTo>
                  <a:pt x="0" y="0"/>
                </a:lnTo>
                <a:lnTo>
                  <a:pt x="0" y="428430"/>
                </a:lnTo>
                <a:close/>
              </a:path>
            </a:pathLst>
          </a:custGeom>
          <a:solidFill>
            <a:srgbClr val="BBDE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8519520" y="5196138"/>
            <a:ext cx="143510" cy="428625"/>
          </a:xfrm>
          <a:custGeom>
            <a:avLst/>
            <a:gdLst/>
            <a:ahLst/>
            <a:cxnLst/>
            <a:rect l="l" t="t" r="r" b="b"/>
            <a:pathLst>
              <a:path w="143509" h="428625">
                <a:moveTo>
                  <a:pt x="0" y="428430"/>
                </a:moveTo>
                <a:lnTo>
                  <a:pt x="143033" y="428430"/>
                </a:lnTo>
                <a:lnTo>
                  <a:pt x="143033" y="0"/>
                </a:lnTo>
                <a:lnTo>
                  <a:pt x="0" y="0"/>
                </a:lnTo>
                <a:lnTo>
                  <a:pt x="0" y="428430"/>
                </a:lnTo>
                <a:close/>
              </a:path>
            </a:pathLst>
          </a:custGeom>
          <a:ln w="9512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1100166" y="4157830"/>
            <a:ext cx="142875" cy="652780"/>
          </a:xfrm>
          <a:custGeom>
            <a:avLst/>
            <a:gdLst/>
            <a:ahLst/>
            <a:cxnLst/>
            <a:rect l="l" t="t" r="r" b="b"/>
            <a:pathLst>
              <a:path w="142875" h="652779">
                <a:moveTo>
                  <a:pt x="0" y="652294"/>
                </a:moveTo>
                <a:lnTo>
                  <a:pt x="142716" y="652294"/>
                </a:lnTo>
                <a:lnTo>
                  <a:pt x="142716" y="0"/>
                </a:lnTo>
                <a:lnTo>
                  <a:pt x="0" y="0"/>
                </a:lnTo>
                <a:lnTo>
                  <a:pt x="0" y="652294"/>
                </a:lnTo>
                <a:close/>
              </a:path>
            </a:pathLst>
          </a:custGeom>
          <a:solidFill>
            <a:srgbClr val="79A1B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1100166" y="4962529"/>
            <a:ext cx="142875" cy="662305"/>
          </a:xfrm>
          <a:custGeom>
            <a:avLst/>
            <a:gdLst/>
            <a:ahLst/>
            <a:cxnLst/>
            <a:rect l="l" t="t" r="r" b="b"/>
            <a:pathLst>
              <a:path w="142875" h="662304">
                <a:moveTo>
                  <a:pt x="0" y="662040"/>
                </a:moveTo>
                <a:lnTo>
                  <a:pt x="142716" y="662040"/>
                </a:lnTo>
                <a:lnTo>
                  <a:pt x="142716" y="0"/>
                </a:lnTo>
                <a:lnTo>
                  <a:pt x="0" y="0"/>
                </a:lnTo>
                <a:lnTo>
                  <a:pt x="0" y="662040"/>
                </a:lnTo>
                <a:close/>
              </a:path>
            </a:pathLst>
          </a:custGeom>
          <a:solidFill>
            <a:srgbClr val="79A1B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1100166" y="4157830"/>
            <a:ext cx="142875" cy="1466850"/>
          </a:xfrm>
          <a:custGeom>
            <a:avLst/>
            <a:gdLst/>
            <a:ahLst/>
            <a:cxnLst/>
            <a:rect l="l" t="t" r="r" b="b"/>
            <a:pathLst>
              <a:path w="142875" h="1466850">
                <a:moveTo>
                  <a:pt x="0" y="1466734"/>
                </a:moveTo>
                <a:lnTo>
                  <a:pt x="142716" y="1466734"/>
                </a:lnTo>
                <a:lnTo>
                  <a:pt x="142716" y="0"/>
                </a:lnTo>
                <a:lnTo>
                  <a:pt x="0" y="0"/>
                </a:lnTo>
                <a:lnTo>
                  <a:pt x="0" y="1466734"/>
                </a:lnTo>
                <a:close/>
              </a:path>
            </a:pathLst>
          </a:custGeom>
          <a:ln w="9514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2043110" y="4214832"/>
            <a:ext cx="142875" cy="624205"/>
          </a:xfrm>
          <a:custGeom>
            <a:avLst/>
            <a:gdLst/>
            <a:ahLst/>
            <a:cxnLst/>
            <a:rect l="l" t="t" r="r" b="b"/>
            <a:pathLst>
              <a:path w="142875" h="624204">
                <a:moveTo>
                  <a:pt x="0" y="623871"/>
                </a:moveTo>
                <a:lnTo>
                  <a:pt x="142716" y="623871"/>
                </a:lnTo>
                <a:lnTo>
                  <a:pt x="142716" y="0"/>
                </a:lnTo>
                <a:lnTo>
                  <a:pt x="0" y="0"/>
                </a:lnTo>
                <a:lnTo>
                  <a:pt x="0" y="623871"/>
                </a:lnTo>
                <a:close/>
              </a:path>
            </a:pathLst>
          </a:custGeom>
          <a:solidFill>
            <a:srgbClr val="79A1B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2043110" y="4991100"/>
            <a:ext cx="142875" cy="633730"/>
          </a:xfrm>
          <a:custGeom>
            <a:avLst/>
            <a:gdLst/>
            <a:ahLst/>
            <a:cxnLst/>
            <a:rect l="l" t="t" r="r" b="b"/>
            <a:pathLst>
              <a:path w="142875" h="633729">
                <a:moveTo>
                  <a:pt x="0" y="633465"/>
                </a:moveTo>
                <a:lnTo>
                  <a:pt x="142716" y="633465"/>
                </a:lnTo>
                <a:lnTo>
                  <a:pt x="142716" y="0"/>
                </a:lnTo>
                <a:lnTo>
                  <a:pt x="0" y="0"/>
                </a:lnTo>
                <a:lnTo>
                  <a:pt x="0" y="633465"/>
                </a:lnTo>
                <a:close/>
              </a:path>
            </a:pathLst>
          </a:custGeom>
          <a:solidFill>
            <a:srgbClr val="79A1B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2043110" y="4214832"/>
            <a:ext cx="142875" cy="1410335"/>
          </a:xfrm>
          <a:custGeom>
            <a:avLst/>
            <a:gdLst/>
            <a:ahLst/>
            <a:cxnLst/>
            <a:rect l="l" t="t" r="r" b="b"/>
            <a:pathLst>
              <a:path w="142875" h="1410335">
                <a:moveTo>
                  <a:pt x="0" y="1409737"/>
                </a:moveTo>
                <a:lnTo>
                  <a:pt x="142716" y="1409737"/>
                </a:lnTo>
                <a:lnTo>
                  <a:pt x="142716" y="0"/>
                </a:lnTo>
                <a:lnTo>
                  <a:pt x="0" y="0"/>
                </a:lnTo>
                <a:lnTo>
                  <a:pt x="0" y="1409737"/>
                </a:lnTo>
                <a:close/>
              </a:path>
            </a:pathLst>
          </a:custGeom>
          <a:ln w="9514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2995441" y="4462450"/>
            <a:ext cx="142875" cy="500380"/>
          </a:xfrm>
          <a:custGeom>
            <a:avLst/>
            <a:gdLst/>
            <a:ahLst/>
            <a:cxnLst/>
            <a:rect l="l" t="t" r="r" b="b"/>
            <a:pathLst>
              <a:path w="142875" h="500379">
                <a:moveTo>
                  <a:pt x="0" y="500074"/>
                </a:moveTo>
                <a:lnTo>
                  <a:pt x="142716" y="500074"/>
                </a:lnTo>
                <a:lnTo>
                  <a:pt x="142716" y="0"/>
                </a:lnTo>
                <a:lnTo>
                  <a:pt x="0" y="0"/>
                </a:lnTo>
                <a:lnTo>
                  <a:pt x="0" y="500074"/>
                </a:lnTo>
                <a:close/>
              </a:path>
            </a:pathLst>
          </a:custGeom>
          <a:solidFill>
            <a:srgbClr val="79A1B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2995441" y="5114929"/>
            <a:ext cx="142875" cy="509905"/>
          </a:xfrm>
          <a:custGeom>
            <a:avLst/>
            <a:gdLst/>
            <a:ahLst/>
            <a:cxnLst/>
            <a:rect l="l" t="t" r="r" b="b"/>
            <a:pathLst>
              <a:path w="142875" h="509904">
                <a:moveTo>
                  <a:pt x="0" y="509640"/>
                </a:moveTo>
                <a:lnTo>
                  <a:pt x="142716" y="509640"/>
                </a:lnTo>
                <a:lnTo>
                  <a:pt x="142716" y="0"/>
                </a:lnTo>
                <a:lnTo>
                  <a:pt x="0" y="0"/>
                </a:lnTo>
                <a:lnTo>
                  <a:pt x="0" y="509640"/>
                </a:lnTo>
                <a:close/>
              </a:path>
            </a:pathLst>
          </a:custGeom>
          <a:solidFill>
            <a:srgbClr val="79A1B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2995441" y="4462454"/>
            <a:ext cx="142875" cy="1162685"/>
          </a:xfrm>
          <a:custGeom>
            <a:avLst/>
            <a:gdLst/>
            <a:ahLst/>
            <a:cxnLst/>
            <a:rect l="l" t="t" r="r" b="b"/>
            <a:pathLst>
              <a:path w="142875" h="1162685">
                <a:moveTo>
                  <a:pt x="0" y="1162115"/>
                </a:moveTo>
                <a:lnTo>
                  <a:pt x="142716" y="1162115"/>
                </a:lnTo>
                <a:lnTo>
                  <a:pt x="142716" y="0"/>
                </a:lnTo>
                <a:lnTo>
                  <a:pt x="0" y="0"/>
                </a:lnTo>
                <a:lnTo>
                  <a:pt x="0" y="1162115"/>
                </a:lnTo>
                <a:close/>
              </a:path>
            </a:pathLst>
          </a:custGeom>
          <a:ln w="9514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3938383" y="4767386"/>
            <a:ext cx="143510" cy="347980"/>
          </a:xfrm>
          <a:custGeom>
            <a:avLst/>
            <a:gdLst/>
            <a:ahLst/>
            <a:cxnLst/>
            <a:rect l="l" t="t" r="r" b="b"/>
            <a:pathLst>
              <a:path w="143510" h="347979">
                <a:moveTo>
                  <a:pt x="0" y="347538"/>
                </a:moveTo>
                <a:lnTo>
                  <a:pt x="143033" y="347538"/>
                </a:lnTo>
                <a:lnTo>
                  <a:pt x="143033" y="0"/>
                </a:lnTo>
                <a:lnTo>
                  <a:pt x="0" y="0"/>
                </a:lnTo>
                <a:lnTo>
                  <a:pt x="0" y="347538"/>
                </a:lnTo>
                <a:close/>
              </a:path>
            </a:pathLst>
          </a:custGeom>
          <a:solidFill>
            <a:srgbClr val="79A1B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3938383" y="5267329"/>
            <a:ext cx="143510" cy="357505"/>
          </a:xfrm>
          <a:custGeom>
            <a:avLst/>
            <a:gdLst/>
            <a:ahLst/>
            <a:cxnLst/>
            <a:rect l="l" t="t" r="r" b="b"/>
            <a:pathLst>
              <a:path w="143510" h="357504">
                <a:moveTo>
                  <a:pt x="0" y="357240"/>
                </a:moveTo>
                <a:lnTo>
                  <a:pt x="143033" y="357240"/>
                </a:lnTo>
                <a:lnTo>
                  <a:pt x="143033" y="0"/>
                </a:lnTo>
                <a:lnTo>
                  <a:pt x="0" y="0"/>
                </a:lnTo>
                <a:lnTo>
                  <a:pt x="0" y="357240"/>
                </a:lnTo>
                <a:close/>
              </a:path>
            </a:pathLst>
          </a:custGeom>
          <a:solidFill>
            <a:srgbClr val="79A1B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3938383" y="4767386"/>
            <a:ext cx="143510" cy="857250"/>
          </a:xfrm>
          <a:custGeom>
            <a:avLst/>
            <a:gdLst/>
            <a:ahLst/>
            <a:cxnLst/>
            <a:rect l="l" t="t" r="r" b="b"/>
            <a:pathLst>
              <a:path w="143510" h="857250">
                <a:moveTo>
                  <a:pt x="0" y="857178"/>
                </a:moveTo>
                <a:lnTo>
                  <a:pt x="143033" y="857178"/>
                </a:lnTo>
                <a:lnTo>
                  <a:pt x="143033" y="0"/>
                </a:lnTo>
                <a:lnTo>
                  <a:pt x="0" y="0"/>
                </a:lnTo>
                <a:lnTo>
                  <a:pt x="0" y="857178"/>
                </a:lnTo>
                <a:close/>
              </a:path>
            </a:pathLst>
          </a:custGeom>
          <a:ln w="9514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4881200" y="5015009"/>
            <a:ext cx="143510" cy="224154"/>
          </a:xfrm>
          <a:custGeom>
            <a:avLst/>
            <a:gdLst/>
            <a:ahLst/>
            <a:cxnLst/>
            <a:rect l="l" t="t" r="r" b="b"/>
            <a:pathLst>
              <a:path w="143510" h="224154">
                <a:moveTo>
                  <a:pt x="0" y="223740"/>
                </a:moveTo>
                <a:lnTo>
                  <a:pt x="143033" y="223740"/>
                </a:lnTo>
                <a:lnTo>
                  <a:pt x="143033" y="0"/>
                </a:lnTo>
                <a:lnTo>
                  <a:pt x="0" y="0"/>
                </a:lnTo>
                <a:lnTo>
                  <a:pt x="0" y="223740"/>
                </a:lnTo>
                <a:close/>
              </a:path>
            </a:pathLst>
          </a:custGeom>
          <a:solidFill>
            <a:srgbClr val="79A1B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4881200" y="5391154"/>
            <a:ext cx="143510" cy="233679"/>
          </a:xfrm>
          <a:custGeom>
            <a:avLst/>
            <a:gdLst/>
            <a:ahLst/>
            <a:cxnLst/>
            <a:rect l="l" t="t" r="r" b="b"/>
            <a:pathLst>
              <a:path w="143510" h="233679">
                <a:moveTo>
                  <a:pt x="0" y="233415"/>
                </a:moveTo>
                <a:lnTo>
                  <a:pt x="143033" y="233415"/>
                </a:lnTo>
                <a:lnTo>
                  <a:pt x="143033" y="0"/>
                </a:lnTo>
                <a:lnTo>
                  <a:pt x="0" y="0"/>
                </a:lnTo>
                <a:lnTo>
                  <a:pt x="0" y="233415"/>
                </a:lnTo>
                <a:close/>
              </a:path>
            </a:pathLst>
          </a:custGeom>
          <a:solidFill>
            <a:srgbClr val="79A1B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4881200" y="5015009"/>
            <a:ext cx="143510" cy="609600"/>
          </a:xfrm>
          <a:custGeom>
            <a:avLst/>
            <a:gdLst/>
            <a:ahLst/>
            <a:cxnLst/>
            <a:rect l="l" t="t" r="r" b="b"/>
            <a:pathLst>
              <a:path w="143510" h="609600">
                <a:moveTo>
                  <a:pt x="0" y="609556"/>
                </a:moveTo>
                <a:lnTo>
                  <a:pt x="143033" y="609556"/>
                </a:lnTo>
                <a:lnTo>
                  <a:pt x="143033" y="0"/>
                </a:lnTo>
                <a:lnTo>
                  <a:pt x="0" y="0"/>
                </a:lnTo>
                <a:lnTo>
                  <a:pt x="0" y="609556"/>
                </a:lnTo>
                <a:close/>
              </a:path>
            </a:pathLst>
          </a:custGeom>
          <a:ln w="9513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5824144" y="4833888"/>
            <a:ext cx="143510" cy="314325"/>
          </a:xfrm>
          <a:custGeom>
            <a:avLst/>
            <a:gdLst/>
            <a:ahLst/>
            <a:cxnLst/>
            <a:rect l="l" t="t" r="r" b="b"/>
            <a:pathLst>
              <a:path w="143510" h="314325">
                <a:moveTo>
                  <a:pt x="0" y="314315"/>
                </a:moveTo>
                <a:lnTo>
                  <a:pt x="143033" y="314315"/>
                </a:lnTo>
                <a:lnTo>
                  <a:pt x="143033" y="0"/>
                </a:lnTo>
                <a:lnTo>
                  <a:pt x="0" y="0"/>
                </a:lnTo>
                <a:lnTo>
                  <a:pt x="0" y="314315"/>
                </a:lnTo>
                <a:close/>
              </a:path>
            </a:pathLst>
          </a:custGeom>
          <a:solidFill>
            <a:srgbClr val="79A1B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5824144" y="5300602"/>
            <a:ext cx="143510" cy="324485"/>
          </a:xfrm>
          <a:custGeom>
            <a:avLst/>
            <a:gdLst/>
            <a:ahLst/>
            <a:cxnLst/>
            <a:rect l="l" t="t" r="r" b="b"/>
            <a:pathLst>
              <a:path w="143510" h="324485">
                <a:moveTo>
                  <a:pt x="0" y="323966"/>
                </a:moveTo>
                <a:lnTo>
                  <a:pt x="143033" y="323966"/>
                </a:lnTo>
                <a:lnTo>
                  <a:pt x="143033" y="0"/>
                </a:lnTo>
                <a:lnTo>
                  <a:pt x="0" y="0"/>
                </a:lnTo>
                <a:lnTo>
                  <a:pt x="0" y="323966"/>
                </a:lnTo>
                <a:close/>
              </a:path>
            </a:pathLst>
          </a:custGeom>
          <a:solidFill>
            <a:srgbClr val="79A1B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5824144" y="4833884"/>
            <a:ext cx="143510" cy="791210"/>
          </a:xfrm>
          <a:custGeom>
            <a:avLst/>
            <a:gdLst/>
            <a:ahLst/>
            <a:cxnLst/>
            <a:rect l="l" t="t" r="r" b="b"/>
            <a:pathLst>
              <a:path w="143510" h="791210">
                <a:moveTo>
                  <a:pt x="0" y="790681"/>
                </a:moveTo>
                <a:lnTo>
                  <a:pt x="143033" y="790681"/>
                </a:lnTo>
                <a:lnTo>
                  <a:pt x="143033" y="0"/>
                </a:lnTo>
                <a:lnTo>
                  <a:pt x="0" y="0"/>
                </a:lnTo>
                <a:lnTo>
                  <a:pt x="0" y="790681"/>
                </a:lnTo>
                <a:close/>
              </a:path>
            </a:pathLst>
          </a:custGeom>
          <a:ln w="9513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6776731" y="5196138"/>
            <a:ext cx="142875" cy="428625"/>
          </a:xfrm>
          <a:custGeom>
            <a:avLst/>
            <a:gdLst/>
            <a:ahLst/>
            <a:cxnLst/>
            <a:rect l="l" t="t" r="r" b="b"/>
            <a:pathLst>
              <a:path w="142875" h="428625">
                <a:moveTo>
                  <a:pt x="0" y="428430"/>
                </a:moveTo>
                <a:lnTo>
                  <a:pt x="142716" y="428430"/>
                </a:lnTo>
                <a:lnTo>
                  <a:pt x="142716" y="0"/>
                </a:lnTo>
                <a:lnTo>
                  <a:pt x="0" y="0"/>
                </a:lnTo>
                <a:lnTo>
                  <a:pt x="0" y="428430"/>
                </a:lnTo>
                <a:close/>
              </a:path>
            </a:pathLst>
          </a:custGeom>
          <a:solidFill>
            <a:srgbClr val="79A1B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6776731" y="5196138"/>
            <a:ext cx="142875" cy="428625"/>
          </a:xfrm>
          <a:custGeom>
            <a:avLst/>
            <a:gdLst/>
            <a:ahLst/>
            <a:cxnLst/>
            <a:rect l="l" t="t" r="r" b="b"/>
            <a:pathLst>
              <a:path w="142875" h="428625">
                <a:moveTo>
                  <a:pt x="0" y="428430"/>
                </a:moveTo>
                <a:lnTo>
                  <a:pt x="142716" y="428430"/>
                </a:lnTo>
                <a:lnTo>
                  <a:pt x="142716" y="0"/>
                </a:lnTo>
                <a:lnTo>
                  <a:pt x="0" y="0"/>
                </a:lnTo>
                <a:lnTo>
                  <a:pt x="0" y="428430"/>
                </a:lnTo>
                <a:close/>
              </a:path>
            </a:pathLst>
          </a:custGeom>
          <a:ln w="9512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7719674" y="5138824"/>
            <a:ext cx="142875" cy="485775"/>
          </a:xfrm>
          <a:custGeom>
            <a:avLst/>
            <a:gdLst/>
            <a:ahLst/>
            <a:cxnLst/>
            <a:rect l="l" t="t" r="r" b="b"/>
            <a:pathLst>
              <a:path w="142875" h="485775">
                <a:moveTo>
                  <a:pt x="0" y="485745"/>
                </a:moveTo>
                <a:lnTo>
                  <a:pt x="142716" y="485745"/>
                </a:lnTo>
                <a:lnTo>
                  <a:pt x="142716" y="0"/>
                </a:lnTo>
                <a:lnTo>
                  <a:pt x="0" y="0"/>
                </a:lnTo>
                <a:lnTo>
                  <a:pt x="0" y="485745"/>
                </a:lnTo>
                <a:close/>
              </a:path>
            </a:pathLst>
          </a:custGeom>
          <a:solidFill>
            <a:srgbClr val="79A1B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7719674" y="5138824"/>
            <a:ext cx="142875" cy="485775"/>
          </a:xfrm>
          <a:custGeom>
            <a:avLst/>
            <a:gdLst/>
            <a:ahLst/>
            <a:cxnLst/>
            <a:rect l="l" t="t" r="r" b="b"/>
            <a:pathLst>
              <a:path w="142875" h="485775">
                <a:moveTo>
                  <a:pt x="0" y="485745"/>
                </a:moveTo>
                <a:lnTo>
                  <a:pt x="142716" y="485745"/>
                </a:lnTo>
                <a:lnTo>
                  <a:pt x="142716" y="0"/>
                </a:lnTo>
                <a:lnTo>
                  <a:pt x="0" y="0"/>
                </a:lnTo>
                <a:lnTo>
                  <a:pt x="0" y="485745"/>
                </a:lnTo>
                <a:close/>
              </a:path>
            </a:pathLst>
          </a:custGeom>
          <a:ln w="9513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8662618" y="5196138"/>
            <a:ext cx="142875" cy="428625"/>
          </a:xfrm>
          <a:custGeom>
            <a:avLst/>
            <a:gdLst/>
            <a:ahLst/>
            <a:cxnLst/>
            <a:rect l="l" t="t" r="r" b="b"/>
            <a:pathLst>
              <a:path w="142875" h="428625">
                <a:moveTo>
                  <a:pt x="0" y="428430"/>
                </a:moveTo>
                <a:lnTo>
                  <a:pt x="142716" y="428430"/>
                </a:lnTo>
                <a:lnTo>
                  <a:pt x="142716" y="0"/>
                </a:lnTo>
                <a:lnTo>
                  <a:pt x="0" y="0"/>
                </a:lnTo>
                <a:lnTo>
                  <a:pt x="0" y="428430"/>
                </a:lnTo>
                <a:close/>
              </a:path>
            </a:pathLst>
          </a:custGeom>
          <a:solidFill>
            <a:srgbClr val="79A1B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8662618" y="5196138"/>
            <a:ext cx="142875" cy="428625"/>
          </a:xfrm>
          <a:custGeom>
            <a:avLst/>
            <a:gdLst/>
            <a:ahLst/>
            <a:cxnLst/>
            <a:rect l="l" t="t" r="r" b="b"/>
            <a:pathLst>
              <a:path w="142875" h="428625">
                <a:moveTo>
                  <a:pt x="0" y="428430"/>
                </a:moveTo>
                <a:lnTo>
                  <a:pt x="142716" y="428430"/>
                </a:lnTo>
                <a:lnTo>
                  <a:pt x="142716" y="0"/>
                </a:lnTo>
                <a:lnTo>
                  <a:pt x="0" y="0"/>
                </a:lnTo>
                <a:lnTo>
                  <a:pt x="0" y="428430"/>
                </a:lnTo>
                <a:close/>
              </a:path>
            </a:pathLst>
          </a:custGeom>
          <a:ln w="9512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1242880" y="3729086"/>
            <a:ext cx="143510" cy="866775"/>
          </a:xfrm>
          <a:custGeom>
            <a:avLst/>
            <a:gdLst/>
            <a:ahLst/>
            <a:cxnLst/>
            <a:rect l="l" t="t" r="r" b="b"/>
            <a:pathLst>
              <a:path w="143509" h="866775">
                <a:moveTo>
                  <a:pt x="0" y="866666"/>
                </a:moveTo>
                <a:lnTo>
                  <a:pt x="143033" y="866666"/>
                </a:lnTo>
                <a:lnTo>
                  <a:pt x="143033" y="0"/>
                </a:lnTo>
                <a:lnTo>
                  <a:pt x="0" y="0"/>
                </a:lnTo>
                <a:lnTo>
                  <a:pt x="0" y="866666"/>
                </a:lnTo>
                <a:close/>
              </a:path>
            </a:pathLst>
          </a:custGeom>
          <a:solidFill>
            <a:srgbClr val="ACC5D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1242880" y="4748152"/>
            <a:ext cx="143510" cy="876935"/>
          </a:xfrm>
          <a:custGeom>
            <a:avLst/>
            <a:gdLst/>
            <a:ahLst/>
            <a:cxnLst/>
            <a:rect l="l" t="t" r="r" b="b"/>
            <a:pathLst>
              <a:path w="143509" h="876935">
                <a:moveTo>
                  <a:pt x="0" y="876416"/>
                </a:moveTo>
                <a:lnTo>
                  <a:pt x="143033" y="876416"/>
                </a:lnTo>
                <a:lnTo>
                  <a:pt x="143033" y="0"/>
                </a:lnTo>
                <a:lnTo>
                  <a:pt x="0" y="0"/>
                </a:lnTo>
                <a:lnTo>
                  <a:pt x="0" y="876416"/>
                </a:lnTo>
                <a:close/>
              </a:path>
            </a:pathLst>
          </a:custGeom>
          <a:solidFill>
            <a:srgbClr val="ACC5D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1242880" y="3729086"/>
            <a:ext cx="143510" cy="1895475"/>
          </a:xfrm>
          <a:custGeom>
            <a:avLst/>
            <a:gdLst/>
            <a:ahLst/>
            <a:cxnLst/>
            <a:rect l="l" t="t" r="r" b="b"/>
            <a:pathLst>
              <a:path w="143509" h="1895475">
                <a:moveTo>
                  <a:pt x="0" y="1895482"/>
                </a:moveTo>
                <a:lnTo>
                  <a:pt x="143033" y="1895482"/>
                </a:lnTo>
                <a:lnTo>
                  <a:pt x="143033" y="0"/>
                </a:lnTo>
                <a:lnTo>
                  <a:pt x="0" y="0"/>
                </a:lnTo>
                <a:lnTo>
                  <a:pt x="0" y="1895482"/>
                </a:lnTo>
                <a:close/>
              </a:path>
            </a:pathLst>
          </a:custGeom>
          <a:ln w="9514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2185824" y="4405456"/>
            <a:ext cx="143510" cy="528955"/>
          </a:xfrm>
          <a:custGeom>
            <a:avLst/>
            <a:gdLst/>
            <a:ahLst/>
            <a:cxnLst/>
            <a:rect l="l" t="t" r="r" b="b"/>
            <a:pathLst>
              <a:path w="143510" h="528954">
                <a:moveTo>
                  <a:pt x="0" y="528497"/>
                </a:moveTo>
                <a:lnTo>
                  <a:pt x="143033" y="528497"/>
                </a:lnTo>
                <a:lnTo>
                  <a:pt x="143033" y="0"/>
                </a:lnTo>
                <a:lnTo>
                  <a:pt x="0" y="0"/>
                </a:lnTo>
                <a:lnTo>
                  <a:pt x="0" y="528497"/>
                </a:lnTo>
                <a:close/>
              </a:path>
            </a:pathLst>
          </a:custGeom>
          <a:solidFill>
            <a:srgbClr val="ACC5D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2185824" y="5086350"/>
            <a:ext cx="143510" cy="538480"/>
          </a:xfrm>
          <a:custGeom>
            <a:avLst/>
            <a:gdLst/>
            <a:ahLst/>
            <a:cxnLst/>
            <a:rect l="l" t="t" r="r" b="b"/>
            <a:pathLst>
              <a:path w="143510" h="538479">
                <a:moveTo>
                  <a:pt x="0" y="538215"/>
                </a:moveTo>
                <a:lnTo>
                  <a:pt x="143033" y="538215"/>
                </a:lnTo>
                <a:lnTo>
                  <a:pt x="143033" y="0"/>
                </a:lnTo>
                <a:lnTo>
                  <a:pt x="0" y="0"/>
                </a:lnTo>
                <a:lnTo>
                  <a:pt x="0" y="538215"/>
                </a:lnTo>
                <a:close/>
              </a:path>
            </a:pathLst>
          </a:custGeom>
          <a:solidFill>
            <a:srgbClr val="ACC5D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2185824" y="4405452"/>
            <a:ext cx="143510" cy="1219200"/>
          </a:xfrm>
          <a:custGeom>
            <a:avLst/>
            <a:gdLst/>
            <a:ahLst/>
            <a:cxnLst/>
            <a:rect l="l" t="t" r="r" b="b"/>
            <a:pathLst>
              <a:path w="143510" h="1219200">
                <a:moveTo>
                  <a:pt x="0" y="1219112"/>
                </a:moveTo>
                <a:lnTo>
                  <a:pt x="143033" y="1219112"/>
                </a:lnTo>
                <a:lnTo>
                  <a:pt x="143033" y="0"/>
                </a:lnTo>
                <a:lnTo>
                  <a:pt x="0" y="0"/>
                </a:lnTo>
                <a:lnTo>
                  <a:pt x="0" y="1219112"/>
                </a:lnTo>
                <a:close/>
              </a:path>
            </a:pathLst>
          </a:custGeom>
          <a:ln w="9514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3138156" y="4405456"/>
            <a:ext cx="143510" cy="528955"/>
          </a:xfrm>
          <a:custGeom>
            <a:avLst/>
            <a:gdLst/>
            <a:ahLst/>
            <a:cxnLst/>
            <a:rect l="l" t="t" r="r" b="b"/>
            <a:pathLst>
              <a:path w="143510" h="528954">
                <a:moveTo>
                  <a:pt x="0" y="528497"/>
                </a:moveTo>
                <a:lnTo>
                  <a:pt x="143033" y="528497"/>
                </a:lnTo>
                <a:lnTo>
                  <a:pt x="143033" y="0"/>
                </a:lnTo>
                <a:lnTo>
                  <a:pt x="0" y="0"/>
                </a:lnTo>
                <a:lnTo>
                  <a:pt x="0" y="528497"/>
                </a:lnTo>
                <a:close/>
              </a:path>
            </a:pathLst>
          </a:custGeom>
          <a:solidFill>
            <a:srgbClr val="ACC5D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3138156" y="5086350"/>
            <a:ext cx="143510" cy="538480"/>
          </a:xfrm>
          <a:custGeom>
            <a:avLst/>
            <a:gdLst/>
            <a:ahLst/>
            <a:cxnLst/>
            <a:rect l="l" t="t" r="r" b="b"/>
            <a:pathLst>
              <a:path w="143510" h="538479">
                <a:moveTo>
                  <a:pt x="0" y="538215"/>
                </a:moveTo>
                <a:lnTo>
                  <a:pt x="143033" y="538215"/>
                </a:lnTo>
                <a:lnTo>
                  <a:pt x="143033" y="0"/>
                </a:lnTo>
                <a:lnTo>
                  <a:pt x="0" y="0"/>
                </a:lnTo>
                <a:lnTo>
                  <a:pt x="0" y="538215"/>
                </a:lnTo>
                <a:close/>
              </a:path>
            </a:pathLst>
          </a:custGeom>
          <a:solidFill>
            <a:srgbClr val="ACC5D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3138156" y="4405452"/>
            <a:ext cx="143510" cy="1219200"/>
          </a:xfrm>
          <a:custGeom>
            <a:avLst/>
            <a:gdLst/>
            <a:ahLst/>
            <a:cxnLst/>
            <a:rect l="l" t="t" r="r" b="b"/>
            <a:pathLst>
              <a:path w="143510" h="1219200">
                <a:moveTo>
                  <a:pt x="0" y="1219112"/>
                </a:moveTo>
                <a:lnTo>
                  <a:pt x="143033" y="1219112"/>
                </a:lnTo>
                <a:lnTo>
                  <a:pt x="143033" y="0"/>
                </a:lnTo>
                <a:lnTo>
                  <a:pt x="0" y="0"/>
                </a:lnTo>
                <a:lnTo>
                  <a:pt x="0" y="1219112"/>
                </a:lnTo>
                <a:close/>
              </a:path>
            </a:pathLst>
          </a:custGeom>
          <a:ln w="9514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4081356" y="4767386"/>
            <a:ext cx="142875" cy="347980"/>
          </a:xfrm>
          <a:custGeom>
            <a:avLst/>
            <a:gdLst/>
            <a:ahLst/>
            <a:cxnLst/>
            <a:rect l="l" t="t" r="r" b="b"/>
            <a:pathLst>
              <a:path w="142875" h="347979">
                <a:moveTo>
                  <a:pt x="0" y="347538"/>
                </a:moveTo>
                <a:lnTo>
                  <a:pt x="142716" y="347538"/>
                </a:lnTo>
                <a:lnTo>
                  <a:pt x="142716" y="0"/>
                </a:lnTo>
                <a:lnTo>
                  <a:pt x="0" y="0"/>
                </a:lnTo>
                <a:lnTo>
                  <a:pt x="0" y="347538"/>
                </a:lnTo>
                <a:close/>
              </a:path>
            </a:pathLst>
          </a:custGeom>
          <a:solidFill>
            <a:srgbClr val="ACC5D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4081356" y="5267329"/>
            <a:ext cx="142875" cy="357505"/>
          </a:xfrm>
          <a:custGeom>
            <a:avLst/>
            <a:gdLst/>
            <a:ahLst/>
            <a:cxnLst/>
            <a:rect l="l" t="t" r="r" b="b"/>
            <a:pathLst>
              <a:path w="142875" h="357504">
                <a:moveTo>
                  <a:pt x="0" y="357240"/>
                </a:moveTo>
                <a:lnTo>
                  <a:pt x="142716" y="357240"/>
                </a:lnTo>
                <a:lnTo>
                  <a:pt x="142716" y="0"/>
                </a:lnTo>
                <a:lnTo>
                  <a:pt x="0" y="0"/>
                </a:lnTo>
                <a:lnTo>
                  <a:pt x="0" y="357240"/>
                </a:lnTo>
                <a:close/>
              </a:path>
            </a:pathLst>
          </a:custGeom>
          <a:solidFill>
            <a:srgbClr val="ACC5D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4081356" y="4767386"/>
            <a:ext cx="142875" cy="857250"/>
          </a:xfrm>
          <a:custGeom>
            <a:avLst/>
            <a:gdLst/>
            <a:ahLst/>
            <a:cxnLst/>
            <a:rect l="l" t="t" r="r" b="b"/>
            <a:pathLst>
              <a:path w="142875" h="857250">
                <a:moveTo>
                  <a:pt x="0" y="857178"/>
                </a:moveTo>
                <a:lnTo>
                  <a:pt x="142716" y="857178"/>
                </a:lnTo>
                <a:lnTo>
                  <a:pt x="142716" y="0"/>
                </a:lnTo>
                <a:lnTo>
                  <a:pt x="0" y="0"/>
                </a:lnTo>
                <a:lnTo>
                  <a:pt x="0" y="857178"/>
                </a:lnTo>
                <a:close/>
              </a:path>
            </a:pathLst>
          </a:custGeom>
          <a:ln w="9514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5024173" y="4891197"/>
            <a:ext cx="142875" cy="285750"/>
          </a:xfrm>
          <a:custGeom>
            <a:avLst/>
            <a:gdLst/>
            <a:ahLst/>
            <a:cxnLst/>
            <a:rect l="l" t="t" r="r" b="b"/>
            <a:pathLst>
              <a:path w="142875" h="285750">
                <a:moveTo>
                  <a:pt x="0" y="285576"/>
                </a:moveTo>
                <a:lnTo>
                  <a:pt x="142716" y="285576"/>
                </a:lnTo>
                <a:lnTo>
                  <a:pt x="142716" y="0"/>
                </a:lnTo>
                <a:lnTo>
                  <a:pt x="0" y="0"/>
                </a:lnTo>
                <a:lnTo>
                  <a:pt x="0" y="285576"/>
                </a:lnTo>
                <a:close/>
              </a:path>
            </a:pathLst>
          </a:custGeom>
          <a:solidFill>
            <a:srgbClr val="ACC5D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5024173" y="5329173"/>
            <a:ext cx="142875" cy="295910"/>
          </a:xfrm>
          <a:custGeom>
            <a:avLst/>
            <a:gdLst/>
            <a:ahLst/>
            <a:cxnLst/>
            <a:rect l="l" t="t" r="r" b="b"/>
            <a:pathLst>
              <a:path w="142875" h="295910">
                <a:moveTo>
                  <a:pt x="0" y="295391"/>
                </a:moveTo>
                <a:lnTo>
                  <a:pt x="142716" y="295391"/>
                </a:lnTo>
                <a:lnTo>
                  <a:pt x="142716" y="0"/>
                </a:lnTo>
                <a:lnTo>
                  <a:pt x="0" y="0"/>
                </a:lnTo>
                <a:lnTo>
                  <a:pt x="0" y="295391"/>
                </a:lnTo>
                <a:close/>
              </a:path>
            </a:pathLst>
          </a:custGeom>
          <a:solidFill>
            <a:srgbClr val="ACC5D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5024173" y="4891201"/>
            <a:ext cx="142875" cy="733425"/>
          </a:xfrm>
          <a:custGeom>
            <a:avLst/>
            <a:gdLst/>
            <a:ahLst/>
            <a:cxnLst/>
            <a:rect l="l" t="t" r="r" b="b"/>
            <a:pathLst>
              <a:path w="142875" h="733425">
                <a:moveTo>
                  <a:pt x="0" y="733367"/>
                </a:moveTo>
                <a:lnTo>
                  <a:pt x="142716" y="733367"/>
                </a:lnTo>
                <a:lnTo>
                  <a:pt x="142716" y="0"/>
                </a:lnTo>
                <a:lnTo>
                  <a:pt x="0" y="0"/>
                </a:lnTo>
                <a:lnTo>
                  <a:pt x="0" y="733367"/>
                </a:lnTo>
                <a:close/>
              </a:path>
            </a:pathLst>
          </a:custGeom>
          <a:ln w="9513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5967116" y="5072323"/>
            <a:ext cx="142875" cy="552450"/>
          </a:xfrm>
          <a:custGeom>
            <a:avLst/>
            <a:gdLst/>
            <a:ahLst/>
            <a:cxnLst/>
            <a:rect l="l" t="t" r="r" b="b"/>
            <a:pathLst>
              <a:path w="142875" h="552450">
                <a:moveTo>
                  <a:pt x="0" y="552242"/>
                </a:moveTo>
                <a:lnTo>
                  <a:pt x="142716" y="552242"/>
                </a:lnTo>
                <a:lnTo>
                  <a:pt x="142716" y="0"/>
                </a:lnTo>
                <a:lnTo>
                  <a:pt x="0" y="0"/>
                </a:lnTo>
                <a:lnTo>
                  <a:pt x="0" y="552242"/>
                </a:lnTo>
                <a:close/>
              </a:path>
            </a:pathLst>
          </a:custGeom>
          <a:solidFill>
            <a:srgbClr val="ACC5D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5967116" y="5072323"/>
            <a:ext cx="142875" cy="552450"/>
          </a:xfrm>
          <a:custGeom>
            <a:avLst/>
            <a:gdLst/>
            <a:ahLst/>
            <a:cxnLst/>
            <a:rect l="l" t="t" r="r" b="b"/>
            <a:pathLst>
              <a:path w="142875" h="552450">
                <a:moveTo>
                  <a:pt x="0" y="552242"/>
                </a:moveTo>
                <a:lnTo>
                  <a:pt x="142716" y="552242"/>
                </a:lnTo>
                <a:lnTo>
                  <a:pt x="142716" y="0"/>
                </a:lnTo>
                <a:lnTo>
                  <a:pt x="0" y="0"/>
                </a:lnTo>
                <a:lnTo>
                  <a:pt x="0" y="552242"/>
                </a:lnTo>
                <a:close/>
              </a:path>
            </a:pathLst>
          </a:custGeom>
          <a:ln w="9513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6919447" y="5072323"/>
            <a:ext cx="142875" cy="552450"/>
          </a:xfrm>
          <a:custGeom>
            <a:avLst/>
            <a:gdLst/>
            <a:ahLst/>
            <a:cxnLst/>
            <a:rect l="l" t="t" r="r" b="b"/>
            <a:pathLst>
              <a:path w="142875" h="552450">
                <a:moveTo>
                  <a:pt x="0" y="552242"/>
                </a:moveTo>
                <a:lnTo>
                  <a:pt x="142716" y="552242"/>
                </a:lnTo>
                <a:lnTo>
                  <a:pt x="142716" y="0"/>
                </a:lnTo>
                <a:lnTo>
                  <a:pt x="0" y="0"/>
                </a:lnTo>
                <a:lnTo>
                  <a:pt x="0" y="552242"/>
                </a:lnTo>
                <a:close/>
              </a:path>
            </a:pathLst>
          </a:custGeom>
          <a:solidFill>
            <a:srgbClr val="ACC5D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6919447" y="5072323"/>
            <a:ext cx="142875" cy="552450"/>
          </a:xfrm>
          <a:custGeom>
            <a:avLst/>
            <a:gdLst/>
            <a:ahLst/>
            <a:cxnLst/>
            <a:rect l="l" t="t" r="r" b="b"/>
            <a:pathLst>
              <a:path w="142875" h="552450">
                <a:moveTo>
                  <a:pt x="0" y="552242"/>
                </a:moveTo>
                <a:lnTo>
                  <a:pt x="142716" y="552242"/>
                </a:lnTo>
                <a:lnTo>
                  <a:pt x="142716" y="0"/>
                </a:lnTo>
                <a:lnTo>
                  <a:pt x="0" y="0"/>
                </a:lnTo>
                <a:lnTo>
                  <a:pt x="0" y="552242"/>
                </a:lnTo>
                <a:close/>
              </a:path>
            </a:pathLst>
          </a:custGeom>
          <a:ln w="9513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7862389" y="5253135"/>
            <a:ext cx="143510" cy="371475"/>
          </a:xfrm>
          <a:custGeom>
            <a:avLst/>
            <a:gdLst/>
            <a:ahLst/>
            <a:cxnLst/>
            <a:rect l="l" t="t" r="r" b="b"/>
            <a:pathLst>
              <a:path w="143509" h="371475">
                <a:moveTo>
                  <a:pt x="0" y="371433"/>
                </a:moveTo>
                <a:lnTo>
                  <a:pt x="143033" y="371433"/>
                </a:lnTo>
                <a:lnTo>
                  <a:pt x="143033" y="0"/>
                </a:lnTo>
                <a:lnTo>
                  <a:pt x="0" y="0"/>
                </a:lnTo>
                <a:lnTo>
                  <a:pt x="0" y="371433"/>
                </a:lnTo>
                <a:close/>
              </a:path>
            </a:pathLst>
          </a:custGeom>
          <a:solidFill>
            <a:srgbClr val="ACC5D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7862389" y="5253135"/>
            <a:ext cx="143510" cy="371475"/>
          </a:xfrm>
          <a:custGeom>
            <a:avLst/>
            <a:gdLst/>
            <a:ahLst/>
            <a:cxnLst/>
            <a:rect l="l" t="t" r="r" b="b"/>
            <a:pathLst>
              <a:path w="143509" h="371475">
                <a:moveTo>
                  <a:pt x="0" y="371433"/>
                </a:moveTo>
                <a:lnTo>
                  <a:pt x="143033" y="371433"/>
                </a:lnTo>
                <a:lnTo>
                  <a:pt x="143033" y="0"/>
                </a:lnTo>
                <a:lnTo>
                  <a:pt x="0" y="0"/>
                </a:lnTo>
                <a:lnTo>
                  <a:pt x="0" y="371433"/>
                </a:lnTo>
                <a:close/>
              </a:path>
            </a:pathLst>
          </a:custGeom>
          <a:ln w="9512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8805334" y="5015009"/>
            <a:ext cx="143510" cy="224154"/>
          </a:xfrm>
          <a:custGeom>
            <a:avLst/>
            <a:gdLst/>
            <a:ahLst/>
            <a:cxnLst/>
            <a:rect l="l" t="t" r="r" b="b"/>
            <a:pathLst>
              <a:path w="143509" h="224154">
                <a:moveTo>
                  <a:pt x="0" y="223740"/>
                </a:moveTo>
                <a:lnTo>
                  <a:pt x="143033" y="223740"/>
                </a:lnTo>
                <a:lnTo>
                  <a:pt x="143033" y="0"/>
                </a:lnTo>
                <a:lnTo>
                  <a:pt x="0" y="0"/>
                </a:lnTo>
                <a:lnTo>
                  <a:pt x="0" y="223740"/>
                </a:lnTo>
                <a:close/>
              </a:path>
            </a:pathLst>
          </a:custGeom>
          <a:solidFill>
            <a:srgbClr val="ACC5D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8805334" y="5391154"/>
            <a:ext cx="143510" cy="233679"/>
          </a:xfrm>
          <a:custGeom>
            <a:avLst/>
            <a:gdLst/>
            <a:ahLst/>
            <a:cxnLst/>
            <a:rect l="l" t="t" r="r" b="b"/>
            <a:pathLst>
              <a:path w="143509" h="233679">
                <a:moveTo>
                  <a:pt x="0" y="233415"/>
                </a:moveTo>
                <a:lnTo>
                  <a:pt x="143033" y="233415"/>
                </a:lnTo>
                <a:lnTo>
                  <a:pt x="143033" y="0"/>
                </a:lnTo>
                <a:lnTo>
                  <a:pt x="0" y="0"/>
                </a:lnTo>
                <a:lnTo>
                  <a:pt x="0" y="233415"/>
                </a:lnTo>
                <a:close/>
              </a:path>
            </a:pathLst>
          </a:custGeom>
          <a:solidFill>
            <a:srgbClr val="ACC5D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8805334" y="5015009"/>
            <a:ext cx="143510" cy="609600"/>
          </a:xfrm>
          <a:custGeom>
            <a:avLst/>
            <a:gdLst/>
            <a:ahLst/>
            <a:cxnLst/>
            <a:rect l="l" t="t" r="r" b="b"/>
            <a:pathLst>
              <a:path w="143509" h="609600">
                <a:moveTo>
                  <a:pt x="0" y="609556"/>
                </a:moveTo>
                <a:lnTo>
                  <a:pt x="143033" y="609556"/>
                </a:lnTo>
                <a:lnTo>
                  <a:pt x="143033" y="0"/>
                </a:lnTo>
                <a:lnTo>
                  <a:pt x="0" y="0"/>
                </a:lnTo>
                <a:lnTo>
                  <a:pt x="0" y="609556"/>
                </a:lnTo>
                <a:close/>
              </a:path>
            </a:pathLst>
          </a:custGeom>
          <a:ln w="9513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1385916" y="3672085"/>
            <a:ext cx="142875" cy="895350"/>
          </a:xfrm>
          <a:custGeom>
            <a:avLst/>
            <a:gdLst/>
            <a:ahLst/>
            <a:cxnLst/>
            <a:rect l="l" t="t" r="r" b="b"/>
            <a:pathLst>
              <a:path w="142875" h="895350">
                <a:moveTo>
                  <a:pt x="0" y="895088"/>
                </a:moveTo>
                <a:lnTo>
                  <a:pt x="142716" y="895088"/>
                </a:lnTo>
                <a:lnTo>
                  <a:pt x="142716" y="0"/>
                </a:lnTo>
                <a:lnTo>
                  <a:pt x="0" y="0"/>
                </a:lnTo>
                <a:lnTo>
                  <a:pt x="0" y="895088"/>
                </a:lnTo>
                <a:close/>
              </a:path>
            </a:pathLst>
          </a:custGeom>
          <a:solidFill>
            <a:srgbClr val="D2DF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1385916" y="4719573"/>
            <a:ext cx="142875" cy="905510"/>
          </a:xfrm>
          <a:custGeom>
            <a:avLst/>
            <a:gdLst/>
            <a:ahLst/>
            <a:cxnLst/>
            <a:rect l="l" t="t" r="r" b="b"/>
            <a:pathLst>
              <a:path w="142875" h="905510">
                <a:moveTo>
                  <a:pt x="0" y="904991"/>
                </a:moveTo>
                <a:lnTo>
                  <a:pt x="142716" y="904991"/>
                </a:lnTo>
                <a:lnTo>
                  <a:pt x="142716" y="0"/>
                </a:lnTo>
                <a:lnTo>
                  <a:pt x="0" y="0"/>
                </a:lnTo>
                <a:lnTo>
                  <a:pt x="0" y="904991"/>
                </a:lnTo>
                <a:close/>
              </a:path>
            </a:pathLst>
          </a:custGeom>
          <a:solidFill>
            <a:srgbClr val="D2DF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1385916" y="3672089"/>
            <a:ext cx="142875" cy="1952625"/>
          </a:xfrm>
          <a:custGeom>
            <a:avLst/>
            <a:gdLst/>
            <a:ahLst/>
            <a:cxnLst/>
            <a:rect l="l" t="t" r="r" b="b"/>
            <a:pathLst>
              <a:path w="142875" h="1952625">
                <a:moveTo>
                  <a:pt x="0" y="1952479"/>
                </a:moveTo>
                <a:lnTo>
                  <a:pt x="142716" y="1952479"/>
                </a:lnTo>
                <a:lnTo>
                  <a:pt x="142716" y="0"/>
                </a:lnTo>
                <a:lnTo>
                  <a:pt x="0" y="0"/>
                </a:lnTo>
                <a:lnTo>
                  <a:pt x="0" y="1952479"/>
                </a:lnTo>
                <a:close/>
              </a:path>
            </a:pathLst>
          </a:custGeom>
          <a:ln w="9514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2328796" y="4891197"/>
            <a:ext cx="142875" cy="285750"/>
          </a:xfrm>
          <a:custGeom>
            <a:avLst/>
            <a:gdLst/>
            <a:ahLst/>
            <a:cxnLst/>
            <a:rect l="l" t="t" r="r" b="b"/>
            <a:pathLst>
              <a:path w="142875" h="285750">
                <a:moveTo>
                  <a:pt x="0" y="285576"/>
                </a:moveTo>
                <a:lnTo>
                  <a:pt x="142716" y="285576"/>
                </a:lnTo>
                <a:lnTo>
                  <a:pt x="142716" y="0"/>
                </a:lnTo>
                <a:lnTo>
                  <a:pt x="0" y="0"/>
                </a:lnTo>
                <a:lnTo>
                  <a:pt x="0" y="285576"/>
                </a:lnTo>
                <a:close/>
              </a:path>
            </a:pathLst>
          </a:custGeom>
          <a:solidFill>
            <a:srgbClr val="D2DF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2328796" y="5329173"/>
            <a:ext cx="142875" cy="295910"/>
          </a:xfrm>
          <a:custGeom>
            <a:avLst/>
            <a:gdLst/>
            <a:ahLst/>
            <a:cxnLst/>
            <a:rect l="l" t="t" r="r" b="b"/>
            <a:pathLst>
              <a:path w="142875" h="295910">
                <a:moveTo>
                  <a:pt x="0" y="295391"/>
                </a:moveTo>
                <a:lnTo>
                  <a:pt x="142716" y="295391"/>
                </a:lnTo>
                <a:lnTo>
                  <a:pt x="142716" y="0"/>
                </a:lnTo>
                <a:lnTo>
                  <a:pt x="0" y="0"/>
                </a:lnTo>
                <a:lnTo>
                  <a:pt x="0" y="295391"/>
                </a:lnTo>
                <a:close/>
              </a:path>
            </a:pathLst>
          </a:custGeom>
          <a:solidFill>
            <a:srgbClr val="D2DF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2328797" y="4891201"/>
            <a:ext cx="142875" cy="733425"/>
          </a:xfrm>
          <a:custGeom>
            <a:avLst/>
            <a:gdLst/>
            <a:ahLst/>
            <a:cxnLst/>
            <a:rect l="l" t="t" r="r" b="b"/>
            <a:pathLst>
              <a:path w="142875" h="733425">
                <a:moveTo>
                  <a:pt x="0" y="733367"/>
                </a:moveTo>
                <a:lnTo>
                  <a:pt x="142716" y="733367"/>
                </a:lnTo>
                <a:lnTo>
                  <a:pt x="142716" y="0"/>
                </a:lnTo>
                <a:lnTo>
                  <a:pt x="0" y="0"/>
                </a:lnTo>
                <a:lnTo>
                  <a:pt x="0" y="733367"/>
                </a:lnTo>
                <a:close/>
              </a:path>
            </a:pathLst>
          </a:custGeom>
          <a:ln w="9513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" name="object 130"/>
          <p:cNvSpPr/>
          <p:nvPr/>
        </p:nvSpPr>
        <p:spPr>
          <a:xfrm>
            <a:off x="3281256" y="4891197"/>
            <a:ext cx="142875" cy="285750"/>
          </a:xfrm>
          <a:custGeom>
            <a:avLst/>
            <a:gdLst/>
            <a:ahLst/>
            <a:cxnLst/>
            <a:rect l="l" t="t" r="r" b="b"/>
            <a:pathLst>
              <a:path w="142875" h="285750">
                <a:moveTo>
                  <a:pt x="0" y="285576"/>
                </a:moveTo>
                <a:lnTo>
                  <a:pt x="142716" y="285576"/>
                </a:lnTo>
                <a:lnTo>
                  <a:pt x="142716" y="0"/>
                </a:lnTo>
                <a:lnTo>
                  <a:pt x="0" y="0"/>
                </a:lnTo>
                <a:lnTo>
                  <a:pt x="0" y="285576"/>
                </a:lnTo>
                <a:close/>
              </a:path>
            </a:pathLst>
          </a:custGeom>
          <a:solidFill>
            <a:srgbClr val="D2DF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" name="object 131"/>
          <p:cNvSpPr/>
          <p:nvPr/>
        </p:nvSpPr>
        <p:spPr>
          <a:xfrm>
            <a:off x="3281256" y="5329173"/>
            <a:ext cx="142875" cy="295910"/>
          </a:xfrm>
          <a:custGeom>
            <a:avLst/>
            <a:gdLst/>
            <a:ahLst/>
            <a:cxnLst/>
            <a:rect l="l" t="t" r="r" b="b"/>
            <a:pathLst>
              <a:path w="142875" h="295910">
                <a:moveTo>
                  <a:pt x="0" y="295391"/>
                </a:moveTo>
                <a:lnTo>
                  <a:pt x="142716" y="295391"/>
                </a:lnTo>
                <a:lnTo>
                  <a:pt x="142716" y="0"/>
                </a:lnTo>
                <a:lnTo>
                  <a:pt x="0" y="0"/>
                </a:lnTo>
                <a:lnTo>
                  <a:pt x="0" y="295391"/>
                </a:lnTo>
                <a:close/>
              </a:path>
            </a:pathLst>
          </a:custGeom>
          <a:solidFill>
            <a:srgbClr val="D2DF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" name="object 132"/>
          <p:cNvSpPr/>
          <p:nvPr/>
        </p:nvSpPr>
        <p:spPr>
          <a:xfrm>
            <a:off x="3281256" y="4891201"/>
            <a:ext cx="142875" cy="733425"/>
          </a:xfrm>
          <a:custGeom>
            <a:avLst/>
            <a:gdLst/>
            <a:ahLst/>
            <a:cxnLst/>
            <a:rect l="l" t="t" r="r" b="b"/>
            <a:pathLst>
              <a:path w="142875" h="733425">
                <a:moveTo>
                  <a:pt x="0" y="733367"/>
                </a:moveTo>
                <a:lnTo>
                  <a:pt x="142716" y="733367"/>
                </a:lnTo>
                <a:lnTo>
                  <a:pt x="142716" y="0"/>
                </a:lnTo>
                <a:lnTo>
                  <a:pt x="0" y="0"/>
                </a:lnTo>
                <a:lnTo>
                  <a:pt x="0" y="733367"/>
                </a:lnTo>
                <a:close/>
              </a:path>
            </a:pathLst>
          </a:custGeom>
          <a:ln w="9513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" name="object 133"/>
          <p:cNvSpPr/>
          <p:nvPr/>
        </p:nvSpPr>
        <p:spPr>
          <a:xfrm>
            <a:off x="4224070" y="5138824"/>
            <a:ext cx="143510" cy="485775"/>
          </a:xfrm>
          <a:custGeom>
            <a:avLst/>
            <a:gdLst/>
            <a:ahLst/>
            <a:cxnLst/>
            <a:rect l="l" t="t" r="r" b="b"/>
            <a:pathLst>
              <a:path w="143510" h="485775">
                <a:moveTo>
                  <a:pt x="0" y="485745"/>
                </a:moveTo>
                <a:lnTo>
                  <a:pt x="143033" y="485745"/>
                </a:lnTo>
                <a:lnTo>
                  <a:pt x="143033" y="0"/>
                </a:lnTo>
                <a:lnTo>
                  <a:pt x="0" y="0"/>
                </a:lnTo>
                <a:lnTo>
                  <a:pt x="0" y="485745"/>
                </a:lnTo>
                <a:close/>
              </a:path>
            </a:pathLst>
          </a:custGeom>
          <a:solidFill>
            <a:srgbClr val="D2DF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" name="object 134"/>
          <p:cNvSpPr/>
          <p:nvPr/>
        </p:nvSpPr>
        <p:spPr>
          <a:xfrm>
            <a:off x="4224070" y="5138824"/>
            <a:ext cx="143510" cy="485775"/>
          </a:xfrm>
          <a:custGeom>
            <a:avLst/>
            <a:gdLst/>
            <a:ahLst/>
            <a:cxnLst/>
            <a:rect l="l" t="t" r="r" b="b"/>
            <a:pathLst>
              <a:path w="143510" h="485775">
                <a:moveTo>
                  <a:pt x="0" y="485745"/>
                </a:moveTo>
                <a:lnTo>
                  <a:pt x="143033" y="485745"/>
                </a:lnTo>
                <a:lnTo>
                  <a:pt x="143033" y="0"/>
                </a:lnTo>
                <a:lnTo>
                  <a:pt x="0" y="0"/>
                </a:lnTo>
                <a:lnTo>
                  <a:pt x="0" y="485745"/>
                </a:lnTo>
                <a:close/>
              </a:path>
            </a:pathLst>
          </a:custGeom>
          <a:ln w="9513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5" name="object 135"/>
          <p:cNvSpPr/>
          <p:nvPr/>
        </p:nvSpPr>
        <p:spPr>
          <a:xfrm>
            <a:off x="5166887" y="5138824"/>
            <a:ext cx="143510" cy="485775"/>
          </a:xfrm>
          <a:custGeom>
            <a:avLst/>
            <a:gdLst/>
            <a:ahLst/>
            <a:cxnLst/>
            <a:rect l="l" t="t" r="r" b="b"/>
            <a:pathLst>
              <a:path w="143510" h="485775">
                <a:moveTo>
                  <a:pt x="0" y="485745"/>
                </a:moveTo>
                <a:lnTo>
                  <a:pt x="143033" y="485745"/>
                </a:lnTo>
                <a:lnTo>
                  <a:pt x="143033" y="0"/>
                </a:lnTo>
                <a:lnTo>
                  <a:pt x="0" y="0"/>
                </a:lnTo>
                <a:lnTo>
                  <a:pt x="0" y="485745"/>
                </a:lnTo>
                <a:close/>
              </a:path>
            </a:pathLst>
          </a:custGeom>
          <a:solidFill>
            <a:srgbClr val="D2DF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6" name="object 136"/>
          <p:cNvSpPr/>
          <p:nvPr/>
        </p:nvSpPr>
        <p:spPr>
          <a:xfrm>
            <a:off x="5166887" y="5138824"/>
            <a:ext cx="143510" cy="485775"/>
          </a:xfrm>
          <a:custGeom>
            <a:avLst/>
            <a:gdLst/>
            <a:ahLst/>
            <a:cxnLst/>
            <a:rect l="l" t="t" r="r" b="b"/>
            <a:pathLst>
              <a:path w="143510" h="485775">
                <a:moveTo>
                  <a:pt x="0" y="485745"/>
                </a:moveTo>
                <a:lnTo>
                  <a:pt x="143033" y="485745"/>
                </a:lnTo>
                <a:lnTo>
                  <a:pt x="143033" y="0"/>
                </a:lnTo>
                <a:lnTo>
                  <a:pt x="0" y="0"/>
                </a:lnTo>
                <a:lnTo>
                  <a:pt x="0" y="485745"/>
                </a:lnTo>
                <a:close/>
              </a:path>
            </a:pathLst>
          </a:custGeom>
          <a:ln w="9513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7" name="object 137"/>
          <p:cNvSpPr/>
          <p:nvPr/>
        </p:nvSpPr>
        <p:spPr>
          <a:xfrm>
            <a:off x="6109830" y="5376943"/>
            <a:ext cx="143510" cy="247650"/>
          </a:xfrm>
          <a:custGeom>
            <a:avLst/>
            <a:gdLst/>
            <a:ahLst/>
            <a:cxnLst/>
            <a:rect l="l" t="t" r="r" b="b"/>
            <a:pathLst>
              <a:path w="143510" h="247650">
                <a:moveTo>
                  <a:pt x="0" y="247622"/>
                </a:moveTo>
                <a:lnTo>
                  <a:pt x="143033" y="247622"/>
                </a:lnTo>
                <a:lnTo>
                  <a:pt x="143033" y="0"/>
                </a:lnTo>
                <a:lnTo>
                  <a:pt x="0" y="0"/>
                </a:lnTo>
                <a:lnTo>
                  <a:pt x="0" y="247622"/>
                </a:lnTo>
                <a:close/>
              </a:path>
            </a:pathLst>
          </a:custGeom>
          <a:solidFill>
            <a:srgbClr val="D2DF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8" name="object 138"/>
          <p:cNvSpPr/>
          <p:nvPr/>
        </p:nvSpPr>
        <p:spPr>
          <a:xfrm>
            <a:off x="6109830" y="5376943"/>
            <a:ext cx="143510" cy="247650"/>
          </a:xfrm>
          <a:custGeom>
            <a:avLst/>
            <a:gdLst/>
            <a:ahLst/>
            <a:cxnLst/>
            <a:rect l="l" t="t" r="r" b="b"/>
            <a:pathLst>
              <a:path w="143510" h="247650">
                <a:moveTo>
                  <a:pt x="0" y="247622"/>
                </a:moveTo>
                <a:lnTo>
                  <a:pt x="143033" y="247622"/>
                </a:lnTo>
                <a:lnTo>
                  <a:pt x="143033" y="0"/>
                </a:lnTo>
                <a:lnTo>
                  <a:pt x="0" y="0"/>
                </a:lnTo>
                <a:lnTo>
                  <a:pt x="0" y="247622"/>
                </a:lnTo>
                <a:close/>
              </a:path>
            </a:pathLst>
          </a:custGeom>
          <a:ln w="9510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9" name="object 139"/>
          <p:cNvSpPr/>
          <p:nvPr/>
        </p:nvSpPr>
        <p:spPr>
          <a:xfrm>
            <a:off x="7062162" y="5138824"/>
            <a:ext cx="143510" cy="485775"/>
          </a:xfrm>
          <a:custGeom>
            <a:avLst/>
            <a:gdLst/>
            <a:ahLst/>
            <a:cxnLst/>
            <a:rect l="l" t="t" r="r" b="b"/>
            <a:pathLst>
              <a:path w="143509" h="485775">
                <a:moveTo>
                  <a:pt x="0" y="485745"/>
                </a:moveTo>
                <a:lnTo>
                  <a:pt x="143033" y="485745"/>
                </a:lnTo>
                <a:lnTo>
                  <a:pt x="143033" y="0"/>
                </a:lnTo>
                <a:lnTo>
                  <a:pt x="0" y="0"/>
                </a:lnTo>
                <a:lnTo>
                  <a:pt x="0" y="485745"/>
                </a:lnTo>
                <a:close/>
              </a:path>
            </a:pathLst>
          </a:custGeom>
          <a:solidFill>
            <a:srgbClr val="D2DF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0" name="object 140"/>
          <p:cNvSpPr/>
          <p:nvPr/>
        </p:nvSpPr>
        <p:spPr>
          <a:xfrm>
            <a:off x="7062162" y="5138824"/>
            <a:ext cx="143510" cy="485775"/>
          </a:xfrm>
          <a:custGeom>
            <a:avLst/>
            <a:gdLst/>
            <a:ahLst/>
            <a:cxnLst/>
            <a:rect l="l" t="t" r="r" b="b"/>
            <a:pathLst>
              <a:path w="143509" h="485775">
                <a:moveTo>
                  <a:pt x="0" y="485745"/>
                </a:moveTo>
                <a:lnTo>
                  <a:pt x="143033" y="485745"/>
                </a:lnTo>
                <a:lnTo>
                  <a:pt x="143033" y="0"/>
                </a:lnTo>
                <a:lnTo>
                  <a:pt x="0" y="0"/>
                </a:lnTo>
                <a:lnTo>
                  <a:pt x="0" y="485745"/>
                </a:lnTo>
                <a:close/>
              </a:path>
            </a:pathLst>
          </a:custGeom>
          <a:ln w="9513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1" name="object 141"/>
          <p:cNvSpPr/>
          <p:nvPr/>
        </p:nvSpPr>
        <p:spPr>
          <a:xfrm>
            <a:off x="8005488" y="4891197"/>
            <a:ext cx="142875" cy="285750"/>
          </a:xfrm>
          <a:custGeom>
            <a:avLst/>
            <a:gdLst/>
            <a:ahLst/>
            <a:cxnLst/>
            <a:rect l="l" t="t" r="r" b="b"/>
            <a:pathLst>
              <a:path w="142875" h="285750">
                <a:moveTo>
                  <a:pt x="0" y="285576"/>
                </a:moveTo>
                <a:lnTo>
                  <a:pt x="142716" y="285576"/>
                </a:lnTo>
                <a:lnTo>
                  <a:pt x="142716" y="0"/>
                </a:lnTo>
                <a:lnTo>
                  <a:pt x="0" y="0"/>
                </a:lnTo>
                <a:lnTo>
                  <a:pt x="0" y="285576"/>
                </a:lnTo>
                <a:close/>
              </a:path>
            </a:pathLst>
          </a:custGeom>
          <a:solidFill>
            <a:srgbClr val="D2DF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2" name="object 142"/>
          <p:cNvSpPr/>
          <p:nvPr/>
        </p:nvSpPr>
        <p:spPr>
          <a:xfrm>
            <a:off x="8005488" y="5329173"/>
            <a:ext cx="142875" cy="295910"/>
          </a:xfrm>
          <a:custGeom>
            <a:avLst/>
            <a:gdLst/>
            <a:ahLst/>
            <a:cxnLst/>
            <a:rect l="l" t="t" r="r" b="b"/>
            <a:pathLst>
              <a:path w="142875" h="295910">
                <a:moveTo>
                  <a:pt x="0" y="295391"/>
                </a:moveTo>
                <a:lnTo>
                  <a:pt x="142716" y="295391"/>
                </a:lnTo>
                <a:lnTo>
                  <a:pt x="142716" y="0"/>
                </a:lnTo>
                <a:lnTo>
                  <a:pt x="0" y="0"/>
                </a:lnTo>
                <a:lnTo>
                  <a:pt x="0" y="295391"/>
                </a:lnTo>
                <a:close/>
              </a:path>
            </a:pathLst>
          </a:custGeom>
          <a:solidFill>
            <a:srgbClr val="D2DF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3" name="object 143"/>
          <p:cNvSpPr/>
          <p:nvPr/>
        </p:nvSpPr>
        <p:spPr>
          <a:xfrm>
            <a:off x="8005488" y="4891201"/>
            <a:ext cx="142875" cy="733425"/>
          </a:xfrm>
          <a:custGeom>
            <a:avLst/>
            <a:gdLst/>
            <a:ahLst/>
            <a:cxnLst/>
            <a:rect l="l" t="t" r="r" b="b"/>
            <a:pathLst>
              <a:path w="142875" h="733425">
                <a:moveTo>
                  <a:pt x="0" y="733367"/>
                </a:moveTo>
                <a:lnTo>
                  <a:pt x="142716" y="733367"/>
                </a:lnTo>
                <a:lnTo>
                  <a:pt x="142716" y="0"/>
                </a:lnTo>
                <a:lnTo>
                  <a:pt x="0" y="0"/>
                </a:lnTo>
                <a:lnTo>
                  <a:pt x="0" y="733367"/>
                </a:lnTo>
                <a:close/>
              </a:path>
            </a:pathLst>
          </a:custGeom>
          <a:ln w="9513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4" name="object 144"/>
          <p:cNvSpPr/>
          <p:nvPr/>
        </p:nvSpPr>
        <p:spPr>
          <a:xfrm>
            <a:off x="8948305" y="5138824"/>
            <a:ext cx="142875" cy="485775"/>
          </a:xfrm>
          <a:custGeom>
            <a:avLst/>
            <a:gdLst/>
            <a:ahLst/>
            <a:cxnLst/>
            <a:rect l="l" t="t" r="r" b="b"/>
            <a:pathLst>
              <a:path w="142875" h="485775">
                <a:moveTo>
                  <a:pt x="0" y="485745"/>
                </a:moveTo>
                <a:lnTo>
                  <a:pt x="142716" y="485745"/>
                </a:lnTo>
                <a:lnTo>
                  <a:pt x="142716" y="0"/>
                </a:lnTo>
                <a:lnTo>
                  <a:pt x="0" y="0"/>
                </a:lnTo>
                <a:lnTo>
                  <a:pt x="0" y="485745"/>
                </a:lnTo>
                <a:close/>
              </a:path>
            </a:pathLst>
          </a:custGeom>
          <a:solidFill>
            <a:srgbClr val="D2DF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5" name="object 145"/>
          <p:cNvSpPr/>
          <p:nvPr/>
        </p:nvSpPr>
        <p:spPr>
          <a:xfrm>
            <a:off x="8948305" y="5138824"/>
            <a:ext cx="142875" cy="485775"/>
          </a:xfrm>
          <a:custGeom>
            <a:avLst/>
            <a:gdLst/>
            <a:ahLst/>
            <a:cxnLst/>
            <a:rect l="l" t="t" r="r" b="b"/>
            <a:pathLst>
              <a:path w="142875" h="485775">
                <a:moveTo>
                  <a:pt x="0" y="485745"/>
                </a:moveTo>
                <a:lnTo>
                  <a:pt x="142716" y="485745"/>
                </a:lnTo>
                <a:lnTo>
                  <a:pt x="142716" y="0"/>
                </a:lnTo>
                <a:lnTo>
                  <a:pt x="0" y="0"/>
                </a:lnTo>
                <a:lnTo>
                  <a:pt x="0" y="485745"/>
                </a:lnTo>
                <a:close/>
              </a:path>
            </a:pathLst>
          </a:custGeom>
          <a:ln w="9513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6" name="object 146"/>
          <p:cNvSpPr/>
          <p:nvPr/>
        </p:nvSpPr>
        <p:spPr>
          <a:xfrm>
            <a:off x="633322" y="2566967"/>
            <a:ext cx="0" cy="3048635"/>
          </a:xfrm>
          <a:custGeom>
            <a:avLst/>
            <a:gdLst/>
            <a:ahLst/>
            <a:cxnLst/>
            <a:rect l="l" t="t" r="r" b="b"/>
            <a:pathLst>
              <a:path h="3048635">
                <a:moveTo>
                  <a:pt x="0" y="0"/>
                </a:moveTo>
                <a:lnTo>
                  <a:pt x="0" y="3048097"/>
                </a:lnTo>
              </a:path>
            </a:pathLst>
          </a:custGeom>
          <a:ln w="9514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7" name="object 147"/>
          <p:cNvSpPr/>
          <p:nvPr/>
        </p:nvSpPr>
        <p:spPr>
          <a:xfrm>
            <a:off x="595267" y="5624565"/>
            <a:ext cx="28575" cy="0"/>
          </a:xfrm>
          <a:custGeom>
            <a:avLst/>
            <a:gdLst/>
            <a:ahLst/>
            <a:cxnLst/>
            <a:rect l="l" t="t" r="r" b="b"/>
            <a:pathLst>
              <a:path w="28575">
                <a:moveTo>
                  <a:pt x="0" y="0"/>
                </a:moveTo>
                <a:lnTo>
                  <a:pt x="28543" y="0"/>
                </a:lnTo>
              </a:path>
            </a:pathLst>
          </a:custGeom>
          <a:ln w="9499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8" name="object 148"/>
          <p:cNvSpPr/>
          <p:nvPr/>
        </p:nvSpPr>
        <p:spPr>
          <a:xfrm>
            <a:off x="595267" y="5015009"/>
            <a:ext cx="28575" cy="0"/>
          </a:xfrm>
          <a:custGeom>
            <a:avLst/>
            <a:gdLst/>
            <a:ahLst/>
            <a:cxnLst/>
            <a:rect l="l" t="t" r="r" b="b"/>
            <a:pathLst>
              <a:path w="28575">
                <a:moveTo>
                  <a:pt x="0" y="0"/>
                </a:moveTo>
                <a:lnTo>
                  <a:pt x="28543" y="0"/>
                </a:lnTo>
              </a:path>
            </a:pathLst>
          </a:custGeom>
          <a:ln w="9499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9" name="object 149"/>
          <p:cNvSpPr/>
          <p:nvPr/>
        </p:nvSpPr>
        <p:spPr>
          <a:xfrm>
            <a:off x="595267" y="4405452"/>
            <a:ext cx="28575" cy="0"/>
          </a:xfrm>
          <a:custGeom>
            <a:avLst/>
            <a:gdLst/>
            <a:ahLst/>
            <a:cxnLst/>
            <a:rect l="l" t="t" r="r" b="b"/>
            <a:pathLst>
              <a:path w="28575">
                <a:moveTo>
                  <a:pt x="0" y="0"/>
                </a:moveTo>
                <a:lnTo>
                  <a:pt x="28543" y="0"/>
                </a:lnTo>
              </a:path>
            </a:pathLst>
          </a:custGeom>
          <a:ln w="9499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0" name="object 150"/>
          <p:cNvSpPr/>
          <p:nvPr/>
        </p:nvSpPr>
        <p:spPr>
          <a:xfrm>
            <a:off x="595267" y="3786333"/>
            <a:ext cx="28575" cy="0"/>
          </a:xfrm>
          <a:custGeom>
            <a:avLst/>
            <a:gdLst/>
            <a:ahLst/>
            <a:cxnLst/>
            <a:rect l="l" t="t" r="r" b="b"/>
            <a:pathLst>
              <a:path w="28575">
                <a:moveTo>
                  <a:pt x="0" y="0"/>
                </a:moveTo>
                <a:lnTo>
                  <a:pt x="28543" y="0"/>
                </a:lnTo>
              </a:path>
            </a:pathLst>
          </a:custGeom>
          <a:ln w="9499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1" name="object 151"/>
          <p:cNvSpPr/>
          <p:nvPr/>
        </p:nvSpPr>
        <p:spPr>
          <a:xfrm>
            <a:off x="595267" y="3176460"/>
            <a:ext cx="28575" cy="0"/>
          </a:xfrm>
          <a:custGeom>
            <a:avLst/>
            <a:gdLst/>
            <a:ahLst/>
            <a:cxnLst/>
            <a:rect l="l" t="t" r="r" b="b"/>
            <a:pathLst>
              <a:path w="28575">
                <a:moveTo>
                  <a:pt x="0" y="0"/>
                </a:moveTo>
                <a:lnTo>
                  <a:pt x="28543" y="0"/>
                </a:lnTo>
              </a:path>
            </a:pathLst>
          </a:custGeom>
          <a:ln w="9499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2" name="object 152"/>
          <p:cNvSpPr/>
          <p:nvPr/>
        </p:nvSpPr>
        <p:spPr>
          <a:xfrm>
            <a:off x="595267" y="2566967"/>
            <a:ext cx="28575" cy="0"/>
          </a:xfrm>
          <a:custGeom>
            <a:avLst/>
            <a:gdLst/>
            <a:ahLst/>
            <a:cxnLst/>
            <a:rect l="l" t="t" r="r" b="b"/>
            <a:pathLst>
              <a:path w="28575">
                <a:moveTo>
                  <a:pt x="0" y="0"/>
                </a:moveTo>
                <a:lnTo>
                  <a:pt x="28543" y="0"/>
                </a:lnTo>
              </a:path>
            </a:pathLst>
          </a:custGeom>
          <a:ln w="9499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3" name="object 153"/>
          <p:cNvSpPr/>
          <p:nvPr/>
        </p:nvSpPr>
        <p:spPr>
          <a:xfrm>
            <a:off x="633322" y="5624565"/>
            <a:ext cx="8496300" cy="0"/>
          </a:xfrm>
          <a:custGeom>
            <a:avLst/>
            <a:gdLst/>
            <a:ahLst/>
            <a:cxnLst/>
            <a:rect l="l" t="t" r="r" b="b"/>
            <a:pathLst>
              <a:path w="8496300">
                <a:moveTo>
                  <a:pt x="0" y="0"/>
                </a:moveTo>
                <a:lnTo>
                  <a:pt x="8495755" y="0"/>
                </a:lnTo>
              </a:path>
            </a:pathLst>
          </a:custGeom>
          <a:ln w="9499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4" name="object 154"/>
          <p:cNvSpPr/>
          <p:nvPr/>
        </p:nvSpPr>
        <p:spPr>
          <a:xfrm>
            <a:off x="633322" y="5634069"/>
            <a:ext cx="0" cy="28575"/>
          </a:xfrm>
          <a:custGeom>
            <a:avLst/>
            <a:gdLst/>
            <a:ahLst/>
            <a:cxnLst/>
            <a:rect l="l" t="t" r="r" b="b"/>
            <a:pathLst>
              <a:path h="28575">
                <a:moveTo>
                  <a:pt x="0" y="28498"/>
                </a:moveTo>
                <a:lnTo>
                  <a:pt x="0" y="0"/>
                </a:lnTo>
              </a:path>
            </a:pathLst>
          </a:custGeom>
          <a:ln w="9514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5" name="object 155"/>
          <p:cNvSpPr/>
          <p:nvPr/>
        </p:nvSpPr>
        <p:spPr>
          <a:xfrm>
            <a:off x="1576139" y="5634069"/>
            <a:ext cx="0" cy="28575"/>
          </a:xfrm>
          <a:custGeom>
            <a:avLst/>
            <a:gdLst/>
            <a:ahLst/>
            <a:cxnLst/>
            <a:rect l="l" t="t" r="r" b="b"/>
            <a:pathLst>
              <a:path h="28575">
                <a:moveTo>
                  <a:pt x="0" y="28498"/>
                </a:moveTo>
                <a:lnTo>
                  <a:pt x="0" y="0"/>
                </a:lnTo>
              </a:path>
            </a:pathLst>
          </a:custGeom>
          <a:ln w="9514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6" name="object 156"/>
          <p:cNvSpPr/>
          <p:nvPr/>
        </p:nvSpPr>
        <p:spPr>
          <a:xfrm>
            <a:off x="2519083" y="5634069"/>
            <a:ext cx="0" cy="28575"/>
          </a:xfrm>
          <a:custGeom>
            <a:avLst/>
            <a:gdLst/>
            <a:ahLst/>
            <a:cxnLst/>
            <a:rect l="l" t="t" r="r" b="b"/>
            <a:pathLst>
              <a:path h="28575">
                <a:moveTo>
                  <a:pt x="0" y="28498"/>
                </a:moveTo>
                <a:lnTo>
                  <a:pt x="0" y="0"/>
                </a:lnTo>
              </a:path>
            </a:pathLst>
          </a:custGeom>
          <a:ln w="9514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7" name="object 157"/>
          <p:cNvSpPr/>
          <p:nvPr/>
        </p:nvSpPr>
        <p:spPr>
          <a:xfrm>
            <a:off x="3471795" y="5634069"/>
            <a:ext cx="0" cy="28575"/>
          </a:xfrm>
          <a:custGeom>
            <a:avLst/>
            <a:gdLst/>
            <a:ahLst/>
            <a:cxnLst/>
            <a:rect l="l" t="t" r="r" b="b"/>
            <a:pathLst>
              <a:path h="28575">
                <a:moveTo>
                  <a:pt x="0" y="28498"/>
                </a:moveTo>
                <a:lnTo>
                  <a:pt x="0" y="0"/>
                </a:lnTo>
              </a:path>
            </a:pathLst>
          </a:custGeom>
          <a:ln w="9514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8" name="object 158"/>
          <p:cNvSpPr/>
          <p:nvPr/>
        </p:nvSpPr>
        <p:spPr>
          <a:xfrm>
            <a:off x="4414739" y="5634069"/>
            <a:ext cx="0" cy="28575"/>
          </a:xfrm>
          <a:custGeom>
            <a:avLst/>
            <a:gdLst/>
            <a:ahLst/>
            <a:cxnLst/>
            <a:rect l="l" t="t" r="r" b="b"/>
            <a:pathLst>
              <a:path h="28575">
                <a:moveTo>
                  <a:pt x="0" y="28498"/>
                </a:moveTo>
                <a:lnTo>
                  <a:pt x="0" y="0"/>
                </a:lnTo>
              </a:path>
            </a:pathLst>
          </a:custGeom>
          <a:ln w="9514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9" name="object 159"/>
          <p:cNvSpPr/>
          <p:nvPr/>
        </p:nvSpPr>
        <p:spPr>
          <a:xfrm>
            <a:off x="5357556" y="5634069"/>
            <a:ext cx="0" cy="28575"/>
          </a:xfrm>
          <a:custGeom>
            <a:avLst/>
            <a:gdLst/>
            <a:ahLst/>
            <a:cxnLst/>
            <a:rect l="l" t="t" r="r" b="b"/>
            <a:pathLst>
              <a:path h="28575">
                <a:moveTo>
                  <a:pt x="0" y="28498"/>
                </a:moveTo>
                <a:lnTo>
                  <a:pt x="0" y="0"/>
                </a:lnTo>
              </a:path>
            </a:pathLst>
          </a:custGeom>
          <a:ln w="9514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0" name="object 160"/>
          <p:cNvSpPr/>
          <p:nvPr/>
        </p:nvSpPr>
        <p:spPr>
          <a:xfrm>
            <a:off x="6300500" y="5634069"/>
            <a:ext cx="0" cy="28575"/>
          </a:xfrm>
          <a:custGeom>
            <a:avLst/>
            <a:gdLst/>
            <a:ahLst/>
            <a:cxnLst/>
            <a:rect l="l" t="t" r="r" b="b"/>
            <a:pathLst>
              <a:path h="28575">
                <a:moveTo>
                  <a:pt x="0" y="28498"/>
                </a:moveTo>
                <a:lnTo>
                  <a:pt x="0" y="0"/>
                </a:lnTo>
              </a:path>
            </a:pathLst>
          </a:custGeom>
          <a:ln w="9514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1" name="object 161"/>
          <p:cNvSpPr/>
          <p:nvPr/>
        </p:nvSpPr>
        <p:spPr>
          <a:xfrm>
            <a:off x="7252831" y="5634069"/>
            <a:ext cx="0" cy="28575"/>
          </a:xfrm>
          <a:custGeom>
            <a:avLst/>
            <a:gdLst/>
            <a:ahLst/>
            <a:cxnLst/>
            <a:rect l="l" t="t" r="r" b="b"/>
            <a:pathLst>
              <a:path h="28575">
                <a:moveTo>
                  <a:pt x="0" y="28498"/>
                </a:moveTo>
                <a:lnTo>
                  <a:pt x="0" y="0"/>
                </a:lnTo>
              </a:path>
            </a:pathLst>
          </a:custGeom>
          <a:ln w="9514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2" name="object 162"/>
          <p:cNvSpPr/>
          <p:nvPr/>
        </p:nvSpPr>
        <p:spPr>
          <a:xfrm>
            <a:off x="8195775" y="5634069"/>
            <a:ext cx="0" cy="28575"/>
          </a:xfrm>
          <a:custGeom>
            <a:avLst/>
            <a:gdLst/>
            <a:ahLst/>
            <a:cxnLst/>
            <a:rect l="l" t="t" r="r" b="b"/>
            <a:pathLst>
              <a:path h="28575">
                <a:moveTo>
                  <a:pt x="0" y="28498"/>
                </a:moveTo>
                <a:lnTo>
                  <a:pt x="0" y="0"/>
                </a:lnTo>
              </a:path>
            </a:pathLst>
          </a:custGeom>
          <a:ln w="9514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3" name="object 163"/>
          <p:cNvSpPr/>
          <p:nvPr/>
        </p:nvSpPr>
        <p:spPr>
          <a:xfrm>
            <a:off x="9138592" y="5634069"/>
            <a:ext cx="0" cy="28575"/>
          </a:xfrm>
          <a:custGeom>
            <a:avLst/>
            <a:gdLst/>
            <a:ahLst/>
            <a:cxnLst/>
            <a:rect l="l" t="t" r="r" b="b"/>
            <a:pathLst>
              <a:path h="28575">
                <a:moveTo>
                  <a:pt x="0" y="28498"/>
                </a:moveTo>
                <a:lnTo>
                  <a:pt x="0" y="0"/>
                </a:lnTo>
              </a:path>
            </a:pathLst>
          </a:custGeom>
          <a:ln w="9514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4" name="object 164"/>
          <p:cNvSpPr txBox="1"/>
          <p:nvPr/>
        </p:nvSpPr>
        <p:spPr>
          <a:xfrm>
            <a:off x="2835329" y="4775298"/>
            <a:ext cx="158750" cy="1461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spc="-10" dirty="0">
                <a:latin typeface="Arial"/>
                <a:cs typeface="Arial"/>
              </a:rPr>
              <a:t>25</a:t>
            </a:r>
            <a:endParaRPr sz="950">
              <a:latin typeface="Arial"/>
              <a:cs typeface="Arial"/>
            </a:endParaRPr>
          </a:p>
        </p:txBody>
      </p:sp>
      <p:sp>
        <p:nvSpPr>
          <p:cNvPr id="165" name="object 165"/>
          <p:cNvSpPr txBox="1"/>
          <p:nvPr/>
        </p:nvSpPr>
        <p:spPr>
          <a:xfrm>
            <a:off x="4244734" y="5299041"/>
            <a:ext cx="94616" cy="1461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spc="10" dirty="0">
                <a:latin typeface="Arial"/>
                <a:cs typeface="Arial"/>
              </a:rPr>
              <a:t>8</a:t>
            </a:r>
            <a:endParaRPr sz="950">
              <a:latin typeface="Arial"/>
              <a:cs typeface="Arial"/>
            </a:endParaRPr>
          </a:p>
        </p:txBody>
      </p:sp>
      <p:sp>
        <p:nvSpPr>
          <p:cNvPr id="166" name="object 166"/>
          <p:cNvSpPr txBox="1"/>
          <p:nvPr/>
        </p:nvSpPr>
        <p:spPr>
          <a:xfrm>
            <a:off x="5187551" y="5299041"/>
            <a:ext cx="94616" cy="1461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spc="10" dirty="0">
                <a:latin typeface="Arial"/>
                <a:cs typeface="Arial"/>
              </a:rPr>
              <a:t>8</a:t>
            </a:r>
            <a:endParaRPr sz="950">
              <a:latin typeface="Arial"/>
              <a:cs typeface="Arial"/>
            </a:endParaRPr>
          </a:p>
        </p:txBody>
      </p:sp>
      <p:sp>
        <p:nvSpPr>
          <p:cNvPr id="167" name="object 167"/>
          <p:cNvSpPr txBox="1"/>
          <p:nvPr/>
        </p:nvSpPr>
        <p:spPr>
          <a:xfrm>
            <a:off x="6130495" y="5413353"/>
            <a:ext cx="94616" cy="1461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spc="10" dirty="0">
                <a:latin typeface="Arial"/>
                <a:cs typeface="Arial"/>
              </a:rPr>
              <a:t>4</a:t>
            </a:r>
            <a:endParaRPr sz="950">
              <a:latin typeface="Arial"/>
              <a:cs typeface="Arial"/>
            </a:endParaRPr>
          </a:p>
        </p:txBody>
      </p:sp>
      <p:sp>
        <p:nvSpPr>
          <p:cNvPr id="168" name="object 168"/>
          <p:cNvSpPr txBox="1"/>
          <p:nvPr/>
        </p:nvSpPr>
        <p:spPr>
          <a:xfrm>
            <a:off x="7083207" y="5299041"/>
            <a:ext cx="94616" cy="1461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spc="10" dirty="0">
                <a:latin typeface="Arial"/>
                <a:cs typeface="Arial"/>
              </a:rPr>
              <a:t>8</a:t>
            </a:r>
            <a:endParaRPr sz="950">
              <a:latin typeface="Arial"/>
              <a:cs typeface="Arial"/>
            </a:endParaRPr>
          </a:p>
        </p:txBody>
      </p:sp>
      <p:sp>
        <p:nvSpPr>
          <p:cNvPr id="169" name="object 169"/>
          <p:cNvSpPr txBox="1"/>
          <p:nvPr/>
        </p:nvSpPr>
        <p:spPr>
          <a:xfrm>
            <a:off x="8968840" y="5299041"/>
            <a:ext cx="94616" cy="1461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spc="10" dirty="0">
                <a:latin typeface="Arial"/>
                <a:cs typeface="Arial"/>
              </a:rPr>
              <a:t>8</a:t>
            </a:r>
            <a:endParaRPr sz="950">
              <a:latin typeface="Arial"/>
              <a:cs typeface="Arial"/>
            </a:endParaRPr>
          </a:p>
        </p:txBody>
      </p:sp>
      <p:sp>
        <p:nvSpPr>
          <p:cNvPr id="170" name="object 170"/>
          <p:cNvSpPr txBox="1"/>
          <p:nvPr/>
        </p:nvSpPr>
        <p:spPr>
          <a:xfrm>
            <a:off x="8254370" y="5299041"/>
            <a:ext cx="94616" cy="1461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spc="10" dirty="0">
                <a:latin typeface="Arial"/>
                <a:cs typeface="Arial"/>
              </a:rPr>
              <a:t>8</a:t>
            </a:r>
            <a:endParaRPr sz="950">
              <a:latin typeface="Arial"/>
              <a:cs typeface="Arial"/>
            </a:endParaRPr>
          </a:p>
        </p:txBody>
      </p:sp>
      <p:sp>
        <p:nvSpPr>
          <p:cNvPr id="171" name="object 171"/>
          <p:cNvSpPr txBox="1"/>
          <p:nvPr/>
        </p:nvSpPr>
        <p:spPr>
          <a:xfrm>
            <a:off x="7311553" y="5270543"/>
            <a:ext cx="94616" cy="1461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spc="10" dirty="0">
                <a:latin typeface="Arial"/>
                <a:cs typeface="Arial"/>
              </a:rPr>
              <a:t>9</a:t>
            </a:r>
            <a:endParaRPr sz="950">
              <a:latin typeface="Arial"/>
              <a:cs typeface="Arial"/>
            </a:endParaRPr>
          </a:p>
        </p:txBody>
      </p:sp>
      <p:sp>
        <p:nvSpPr>
          <p:cNvPr id="172" name="object 172"/>
          <p:cNvSpPr txBox="1"/>
          <p:nvPr/>
        </p:nvSpPr>
        <p:spPr>
          <a:xfrm>
            <a:off x="7454524" y="5299041"/>
            <a:ext cx="380365" cy="2308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944"/>
              </a:lnSpc>
              <a:tabLst>
                <a:tab pos="285750" algn="l"/>
              </a:tabLst>
            </a:pPr>
            <a:r>
              <a:rPr sz="950" spc="10" dirty="0">
                <a:latin typeface="Arial"/>
                <a:cs typeface="Arial"/>
              </a:rPr>
              <a:t>8	8</a:t>
            </a:r>
            <a:endParaRPr sz="950">
              <a:latin typeface="Arial"/>
              <a:cs typeface="Arial"/>
            </a:endParaRPr>
          </a:p>
          <a:p>
            <a:pPr algn="ctr">
              <a:lnSpc>
                <a:spcPts val="944"/>
              </a:lnSpc>
            </a:pPr>
            <a:r>
              <a:rPr sz="950" spc="10" dirty="0">
                <a:latin typeface="Arial"/>
                <a:cs typeface="Arial"/>
              </a:rPr>
              <a:t>5</a:t>
            </a:r>
            <a:endParaRPr sz="950">
              <a:latin typeface="Arial"/>
              <a:cs typeface="Arial"/>
            </a:endParaRPr>
          </a:p>
        </p:txBody>
      </p:sp>
      <p:sp>
        <p:nvSpPr>
          <p:cNvPr id="173" name="object 173"/>
          <p:cNvSpPr txBox="1"/>
          <p:nvPr/>
        </p:nvSpPr>
        <p:spPr>
          <a:xfrm>
            <a:off x="7883053" y="5356356"/>
            <a:ext cx="94616" cy="1461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spc="10" dirty="0">
                <a:latin typeface="Arial"/>
                <a:cs typeface="Arial"/>
              </a:rPr>
              <a:t>6</a:t>
            </a:r>
            <a:endParaRPr sz="950">
              <a:latin typeface="Arial"/>
              <a:cs typeface="Arial"/>
            </a:endParaRPr>
          </a:p>
        </p:txBody>
      </p:sp>
      <p:sp>
        <p:nvSpPr>
          <p:cNvPr id="174" name="object 174"/>
          <p:cNvSpPr txBox="1"/>
          <p:nvPr/>
        </p:nvSpPr>
        <p:spPr>
          <a:xfrm>
            <a:off x="6654296" y="5270543"/>
            <a:ext cx="380365" cy="1461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spc="10" dirty="0">
                <a:latin typeface="Arial"/>
                <a:cs typeface="Arial"/>
              </a:rPr>
              <a:t>9  </a:t>
            </a:r>
            <a:r>
              <a:rPr sz="1425" spc="15" baseline="-26315" dirty="0">
                <a:latin typeface="Arial"/>
                <a:cs typeface="Arial"/>
              </a:rPr>
              <a:t>7</a:t>
            </a:r>
            <a:r>
              <a:rPr sz="1425" spc="390" baseline="-26315" dirty="0">
                <a:latin typeface="Arial"/>
                <a:cs typeface="Arial"/>
              </a:rPr>
              <a:t> </a:t>
            </a:r>
            <a:r>
              <a:rPr sz="950" spc="10" dirty="0">
                <a:latin typeface="Arial"/>
                <a:cs typeface="Arial"/>
              </a:rPr>
              <a:t>9</a:t>
            </a:r>
            <a:endParaRPr sz="950">
              <a:latin typeface="Arial"/>
              <a:cs typeface="Arial"/>
            </a:endParaRPr>
          </a:p>
        </p:txBody>
      </p:sp>
      <p:sp>
        <p:nvSpPr>
          <p:cNvPr id="175" name="object 175"/>
          <p:cNvSpPr txBox="1"/>
          <p:nvPr/>
        </p:nvSpPr>
        <p:spPr>
          <a:xfrm>
            <a:off x="5987778" y="5270543"/>
            <a:ext cx="94616" cy="1461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spc="10" dirty="0">
                <a:latin typeface="Arial"/>
                <a:cs typeface="Arial"/>
              </a:rPr>
              <a:t>9</a:t>
            </a:r>
            <a:endParaRPr sz="950">
              <a:latin typeface="Arial"/>
              <a:cs typeface="Arial"/>
            </a:endParaRPr>
          </a:p>
        </p:txBody>
      </p:sp>
      <p:sp>
        <p:nvSpPr>
          <p:cNvPr id="176" name="object 176"/>
          <p:cNvSpPr txBox="1"/>
          <p:nvPr/>
        </p:nvSpPr>
        <p:spPr>
          <a:xfrm>
            <a:off x="454120" y="5546981"/>
            <a:ext cx="94616" cy="1461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spc="10" dirty="0">
                <a:latin typeface="Arial"/>
                <a:cs typeface="Arial"/>
              </a:rPr>
              <a:t>0</a:t>
            </a:r>
            <a:endParaRPr sz="950">
              <a:latin typeface="Arial"/>
              <a:cs typeface="Arial"/>
            </a:endParaRPr>
          </a:p>
        </p:txBody>
      </p:sp>
      <p:sp>
        <p:nvSpPr>
          <p:cNvPr id="177" name="object 177"/>
          <p:cNvSpPr txBox="1"/>
          <p:nvPr/>
        </p:nvSpPr>
        <p:spPr>
          <a:xfrm>
            <a:off x="387202" y="4937108"/>
            <a:ext cx="158750" cy="1461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spc="-10" dirty="0">
                <a:latin typeface="Arial"/>
                <a:cs typeface="Arial"/>
              </a:rPr>
              <a:t>10</a:t>
            </a:r>
            <a:endParaRPr sz="950">
              <a:latin typeface="Arial"/>
              <a:cs typeface="Arial"/>
            </a:endParaRPr>
          </a:p>
        </p:txBody>
      </p:sp>
      <p:sp>
        <p:nvSpPr>
          <p:cNvPr id="178" name="object 178"/>
          <p:cNvSpPr txBox="1"/>
          <p:nvPr/>
        </p:nvSpPr>
        <p:spPr>
          <a:xfrm>
            <a:off x="387202" y="4327488"/>
            <a:ext cx="158750" cy="1461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spc="-10" dirty="0">
                <a:latin typeface="Arial"/>
                <a:cs typeface="Arial"/>
              </a:rPr>
              <a:t>20</a:t>
            </a:r>
            <a:endParaRPr sz="950">
              <a:latin typeface="Arial"/>
              <a:cs typeface="Arial"/>
            </a:endParaRPr>
          </a:p>
        </p:txBody>
      </p:sp>
      <p:sp>
        <p:nvSpPr>
          <p:cNvPr id="179" name="object 179"/>
          <p:cNvSpPr txBox="1"/>
          <p:nvPr/>
        </p:nvSpPr>
        <p:spPr>
          <a:xfrm>
            <a:off x="387202" y="3708496"/>
            <a:ext cx="158750" cy="1461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spc="-10" dirty="0">
                <a:latin typeface="Arial"/>
                <a:cs typeface="Arial"/>
              </a:rPr>
              <a:t>30</a:t>
            </a:r>
            <a:endParaRPr sz="950">
              <a:latin typeface="Arial"/>
              <a:cs typeface="Arial"/>
            </a:endParaRPr>
          </a:p>
        </p:txBody>
      </p:sp>
      <p:sp>
        <p:nvSpPr>
          <p:cNvPr id="180" name="object 180"/>
          <p:cNvSpPr txBox="1"/>
          <p:nvPr/>
        </p:nvSpPr>
        <p:spPr>
          <a:xfrm>
            <a:off x="387202" y="3098876"/>
            <a:ext cx="158750" cy="1461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spc="-10" dirty="0">
                <a:latin typeface="Arial"/>
                <a:cs typeface="Arial"/>
              </a:rPr>
              <a:t>40</a:t>
            </a:r>
            <a:endParaRPr sz="950">
              <a:latin typeface="Arial"/>
              <a:cs typeface="Arial"/>
            </a:endParaRPr>
          </a:p>
        </p:txBody>
      </p:sp>
      <p:sp>
        <p:nvSpPr>
          <p:cNvPr id="181" name="object 181"/>
          <p:cNvSpPr txBox="1"/>
          <p:nvPr/>
        </p:nvSpPr>
        <p:spPr>
          <a:xfrm>
            <a:off x="387202" y="2489383"/>
            <a:ext cx="158750" cy="1461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spc="-10" dirty="0">
                <a:latin typeface="Arial"/>
                <a:cs typeface="Arial"/>
              </a:rPr>
              <a:t>50</a:t>
            </a:r>
            <a:endParaRPr sz="950">
              <a:latin typeface="Arial"/>
              <a:cs typeface="Arial"/>
            </a:endParaRPr>
          </a:p>
        </p:txBody>
      </p:sp>
      <p:sp>
        <p:nvSpPr>
          <p:cNvPr id="188" name="object 188"/>
          <p:cNvSpPr/>
          <p:nvPr/>
        </p:nvSpPr>
        <p:spPr>
          <a:xfrm>
            <a:off x="4567173" y="5052948"/>
            <a:ext cx="190500" cy="152400"/>
          </a:xfrm>
          <a:custGeom>
            <a:avLst/>
            <a:gdLst/>
            <a:ahLst/>
            <a:cxnLst/>
            <a:rect l="l" t="t" r="r" b="b"/>
            <a:pathLst>
              <a:path w="190500" h="152400">
                <a:moveTo>
                  <a:pt x="0" y="152400"/>
                </a:moveTo>
                <a:lnTo>
                  <a:pt x="190500" y="152400"/>
                </a:lnTo>
                <a:lnTo>
                  <a:pt x="190500" y="0"/>
                </a:lnTo>
                <a:lnTo>
                  <a:pt x="0" y="0"/>
                </a:lnTo>
                <a:lnTo>
                  <a:pt x="0" y="152400"/>
                </a:lnTo>
                <a:close/>
              </a:path>
            </a:pathLst>
          </a:custGeom>
          <a:solidFill>
            <a:srgbClr val="8EC5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9" name="object 189"/>
          <p:cNvSpPr txBox="1"/>
          <p:nvPr/>
        </p:nvSpPr>
        <p:spPr>
          <a:xfrm>
            <a:off x="4424300" y="5075165"/>
            <a:ext cx="309245" cy="1282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8910">
              <a:lnSpc>
                <a:spcPts val="1005"/>
              </a:lnSpc>
            </a:pPr>
            <a:r>
              <a:rPr sz="1000" spc="-10" dirty="0">
                <a:latin typeface="Arial"/>
                <a:cs typeface="Arial"/>
              </a:rPr>
              <a:t>16</a:t>
            </a:r>
            <a:endParaRPr sz="1000">
              <a:latin typeface="Arial"/>
              <a:cs typeface="Arial"/>
            </a:endParaRPr>
          </a:p>
        </p:txBody>
      </p:sp>
      <p:sp>
        <p:nvSpPr>
          <p:cNvPr id="190" name="object 190"/>
          <p:cNvSpPr/>
          <p:nvPr/>
        </p:nvSpPr>
        <p:spPr>
          <a:xfrm>
            <a:off x="1728725" y="4748148"/>
            <a:ext cx="190500" cy="152400"/>
          </a:xfrm>
          <a:custGeom>
            <a:avLst/>
            <a:gdLst/>
            <a:ahLst/>
            <a:cxnLst/>
            <a:rect l="l" t="t" r="r" b="b"/>
            <a:pathLst>
              <a:path w="190500" h="152400">
                <a:moveTo>
                  <a:pt x="0" y="152400"/>
                </a:moveTo>
                <a:lnTo>
                  <a:pt x="190500" y="152400"/>
                </a:lnTo>
                <a:lnTo>
                  <a:pt x="190500" y="0"/>
                </a:lnTo>
                <a:lnTo>
                  <a:pt x="0" y="0"/>
                </a:lnTo>
                <a:lnTo>
                  <a:pt x="0" y="152400"/>
                </a:lnTo>
                <a:close/>
              </a:path>
            </a:pathLst>
          </a:custGeom>
          <a:solidFill>
            <a:srgbClr val="8EC5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1" name="object 191"/>
          <p:cNvSpPr txBox="1"/>
          <p:nvPr/>
        </p:nvSpPr>
        <p:spPr>
          <a:xfrm>
            <a:off x="1741679" y="4745863"/>
            <a:ext cx="165735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10" dirty="0">
                <a:latin typeface="Arial"/>
                <a:cs typeface="Arial"/>
              </a:rPr>
              <a:t>26</a:t>
            </a:r>
            <a:endParaRPr sz="1000">
              <a:latin typeface="Arial"/>
              <a:cs typeface="Arial"/>
            </a:endParaRPr>
          </a:p>
        </p:txBody>
      </p:sp>
      <p:sp>
        <p:nvSpPr>
          <p:cNvPr id="192" name="object 192"/>
          <p:cNvSpPr/>
          <p:nvPr/>
        </p:nvSpPr>
        <p:spPr>
          <a:xfrm>
            <a:off x="6453123" y="5176773"/>
            <a:ext cx="190500" cy="152400"/>
          </a:xfrm>
          <a:custGeom>
            <a:avLst/>
            <a:gdLst/>
            <a:ahLst/>
            <a:cxnLst/>
            <a:rect l="l" t="t" r="r" b="b"/>
            <a:pathLst>
              <a:path w="190500" h="152400">
                <a:moveTo>
                  <a:pt x="0" y="152400"/>
                </a:moveTo>
                <a:lnTo>
                  <a:pt x="190500" y="152400"/>
                </a:lnTo>
                <a:lnTo>
                  <a:pt x="190500" y="0"/>
                </a:lnTo>
                <a:lnTo>
                  <a:pt x="0" y="0"/>
                </a:lnTo>
                <a:lnTo>
                  <a:pt x="0" y="152400"/>
                </a:lnTo>
                <a:close/>
              </a:path>
            </a:pathLst>
          </a:custGeom>
          <a:solidFill>
            <a:srgbClr val="8EC5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6" name="object 196"/>
          <p:cNvSpPr/>
          <p:nvPr/>
        </p:nvSpPr>
        <p:spPr>
          <a:xfrm>
            <a:off x="642939" y="4624323"/>
            <a:ext cx="190500" cy="152400"/>
          </a:xfrm>
          <a:custGeom>
            <a:avLst/>
            <a:gdLst/>
            <a:ahLst/>
            <a:cxnLst/>
            <a:rect l="l" t="t" r="r" b="b"/>
            <a:pathLst>
              <a:path w="190500" h="152400">
                <a:moveTo>
                  <a:pt x="0" y="152400"/>
                </a:moveTo>
                <a:lnTo>
                  <a:pt x="190500" y="152400"/>
                </a:lnTo>
                <a:lnTo>
                  <a:pt x="190500" y="0"/>
                </a:lnTo>
                <a:lnTo>
                  <a:pt x="0" y="0"/>
                </a:lnTo>
                <a:lnTo>
                  <a:pt x="0" y="152400"/>
                </a:lnTo>
                <a:close/>
              </a:path>
            </a:pathLst>
          </a:custGeom>
          <a:solidFill>
            <a:srgbClr val="5BAC8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7" name="object 197"/>
          <p:cNvSpPr/>
          <p:nvPr/>
        </p:nvSpPr>
        <p:spPr>
          <a:xfrm>
            <a:off x="2671698" y="4657725"/>
            <a:ext cx="190500" cy="152400"/>
          </a:xfrm>
          <a:custGeom>
            <a:avLst/>
            <a:gdLst/>
            <a:ahLst/>
            <a:cxnLst/>
            <a:rect l="l" t="t" r="r" b="b"/>
            <a:pathLst>
              <a:path w="190500" h="152400">
                <a:moveTo>
                  <a:pt x="0" y="152400"/>
                </a:moveTo>
                <a:lnTo>
                  <a:pt x="190500" y="152400"/>
                </a:lnTo>
                <a:lnTo>
                  <a:pt x="190500" y="0"/>
                </a:lnTo>
                <a:lnTo>
                  <a:pt x="0" y="0"/>
                </a:lnTo>
                <a:lnTo>
                  <a:pt x="0" y="152400"/>
                </a:lnTo>
                <a:close/>
              </a:path>
            </a:pathLst>
          </a:custGeom>
          <a:solidFill>
            <a:srgbClr val="8EC5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8" name="object 198"/>
          <p:cNvSpPr txBox="1"/>
          <p:nvPr/>
        </p:nvSpPr>
        <p:spPr>
          <a:xfrm>
            <a:off x="2528825" y="4624324"/>
            <a:ext cx="309245" cy="184666"/>
          </a:xfrm>
          <a:prstGeom prst="rect">
            <a:avLst/>
          </a:prstGeom>
        </p:spPr>
        <p:txBody>
          <a:bodyPr vert="horz" wrap="square" lIns="0" tIns="30480" rIns="0" bIns="0" rtlCol="0">
            <a:spAutoFit/>
          </a:bodyPr>
          <a:lstStyle/>
          <a:p>
            <a:pPr marL="168275">
              <a:lnSpc>
                <a:spcPts val="1190"/>
              </a:lnSpc>
              <a:spcBef>
                <a:spcPts val="240"/>
              </a:spcBef>
            </a:pPr>
            <a:r>
              <a:rPr sz="1000" spc="-10" dirty="0">
                <a:latin typeface="Arial"/>
                <a:cs typeface="Arial"/>
              </a:rPr>
              <a:t>29</a:t>
            </a:r>
            <a:endParaRPr sz="1000">
              <a:latin typeface="Arial"/>
              <a:cs typeface="Arial"/>
            </a:endParaRPr>
          </a:p>
        </p:txBody>
      </p:sp>
      <p:sp>
        <p:nvSpPr>
          <p:cNvPr id="199" name="object 199"/>
          <p:cNvSpPr/>
          <p:nvPr/>
        </p:nvSpPr>
        <p:spPr>
          <a:xfrm>
            <a:off x="5367273" y="5114925"/>
            <a:ext cx="190500" cy="152400"/>
          </a:xfrm>
          <a:custGeom>
            <a:avLst/>
            <a:gdLst/>
            <a:ahLst/>
            <a:cxnLst/>
            <a:rect l="l" t="t" r="r" b="b"/>
            <a:pathLst>
              <a:path w="190500" h="152400">
                <a:moveTo>
                  <a:pt x="0" y="152400"/>
                </a:moveTo>
                <a:lnTo>
                  <a:pt x="190500" y="152400"/>
                </a:lnTo>
                <a:lnTo>
                  <a:pt x="190500" y="0"/>
                </a:lnTo>
                <a:lnTo>
                  <a:pt x="0" y="0"/>
                </a:lnTo>
                <a:lnTo>
                  <a:pt x="0" y="152400"/>
                </a:lnTo>
                <a:close/>
              </a:path>
            </a:pathLst>
          </a:custGeom>
          <a:solidFill>
            <a:srgbClr val="5BAC8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0" name="object 200"/>
          <p:cNvSpPr/>
          <p:nvPr/>
        </p:nvSpPr>
        <p:spPr>
          <a:xfrm>
            <a:off x="3909950" y="5114925"/>
            <a:ext cx="142875" cy="152400"/>
          </a:xfrm>
          <a:custGeom>
            <a:avLst/>
            <a:gdLst/>
            <a:ahLst/>
            <a:cxnLst/>
            <a:rect l="l" t="t" r="r" b="b"/>
            <a:pathLst>
              <a:path w="142875" h="152400">
                <a:moveTo>
                  <a:pt x="0" y="152400"/>
                </a:moveTo>
                <a:lnTo>
                  <a:pt x="142875" y="152400"/>
                </a:lnTo>
                <a:lnTo>
                  <a:pt x="142875" y="0"/>
                </a:lnTo>
                <a:lnTo>
                  <a:pt x="0" y="0"/>
                </a:lnTo>
                <a:lnTo>
                  <a:pt x="0" y="152400"/>
                </a:lnTo>
                <a:close/>
              </a:path>
            </a:pathLst>
          </a:custGeom>
          <a:solidFill>
            <a:srgbClr val="79A1B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1" name="object 201"/>
          <p:cNvSpPr txBox="1"/>
          <p:nvPr/>
        </p:nvSpPr>
        <p:spPr>
          <a:xfrm>
            <a:off x="3936240" y="5114925"/>
            <a:ext cx="307340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180"/>
              </a:lnSpc>
            </a:pPr>
            <a:r>
              <a:rPr sz="1000" spc="-10" dirty="0">
                <a:latin typeface="Arial"/>
                <a:cs typeface="Arial"/>
              </a:rPr>
              <a:t>14</a:t>
            </a:r>
            <a:endParaRPr sz="1000">
              <a:latin typeface="Arial"/>
              <a:cs typeface="Arial"/>
            </a:endParaRPr>
          </a:p>
        </p:txBody>
      </p:sp>
      <p:sp>
        <p:nvSpPr>
          <p:cNvPr id="202" name="object 202"/>
          <p:cNvSpPr/>
          <p:nvPr/>
        </p:nvSpPr>
        <p:spPr>
          <a:xfrm>
            <a:off x="4995800" y="5176773"/>
            <a:ext cx="190500" cy="152400"/>
          </a:xfrm>
          <a:custGeom>
            <a:avLst/>
            <a:gdLst/>
            <a:ahLst/>
            <a:cxnLst/>
            <a:rect l="l" t="t" r="r" b="b"/>
            <a:pathLst>
              <a:path w="190500" h="152400">
                <a:moveTo>
                  <a:pt x="0" y="152400"/>
                </a:moveTo>
                <a:lnTo>
                  <a:pt x="190500" y="152400"/>
                </a:lnTo>
                <a:lnTo>
                  <a:pt x="190500" y="0"/>
                </a:lnTo>
                <a:lnTo>
                  <a:pt x="0" y="0"/>
                </a:lnTo>
                <a:lnTo>
                  <a:pt x="0" y="152400"/>
                </a:lnTo>
                <a:close/>
              </a:path>
            </a:pathLst>
          </a:custGeom>
          <a:solidFill>
            <a:srgbClr val="ACC5D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3" name="object 203"/>
          <p:cNvSpPr txBox="1"/>
          <p:nvPr/>
        </p:nvSpPr>
        <p:spPr>
          <a:xfrm>
            <a:off x="4852923" y="5198863"/>
            <a:ext cx="309880" cy="1282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8910">
              <a:lnSpc>
                <a:spcPts val="1005"/>
              </a:lnSpc>
            </a:pPr>
            <a:r>
              <a:rPr sz="1000" spc="-10" dirty="0">
                <a:latin typeface="Arial"/>
                <a:cs typeface="Arial"/>
              </a:rPr>
              <a:t>12</a:t>
            </a:r>
            <a:endParaRPr sz="1000">
              <a:latin typeface="Arial"/>
              <a:cs typeface="Arial"/>
            </a:endParaRPr>
          </a:p>
        </p:txBody>
      </p:sp>
      <p:sp>
        <p:nvSpPr>
          <p:cNvPr id="204" name="object 204"/>
          <p:cNvSpPr/>
          <p:nvPr/>
        </p:nvSpPr>
        <p:spPr>
          <a:xfrm>
            <a:off x="2966973" y="4962525"/>
            <a:ext cx="190500" cy="152400"/>
          </a:xfrm>
          <a:custGeom>
            <a:avLst/>
            <a:gdLst/>
            <a:ahLst/>
            <a:cxnLst/>
            <a:rect l="l" t="t" r="r" b="b"/>
            <a:pathLst>
              <a:path w="190500" h="152400">
                <a:moveTo>
                  <a:pt x="0" y="152400"/>
                </a:moveTo>
                <a:lnTo>
                  <a:pt x="190500" y="152400"/>
                </a:lnTo>
                <a:lnTo>
                  <a:pt x="190500" y="0"/>
                </a:lnTo>
                <a:lnTo>
                  <a:pt x="0" y="0"/>
                </a:lnTo>
                <a:lnTo>
                  <a:pt x="0" y="152400"/>
                </a:lnTo>
                <a:close/>
              </a:path>
            </a:pathLst>
          </a:custGeom>
          <a:solidFill>
            <a:srgbClr val="79A1B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5" name="object 205"/>
          <p:cNvSpPr txBox="1"/>
          <p:nvPr/>
        </p:nvSpPr>
        <p:spPr>
          <a:xfrm>
            <a:off x="2992882" y="4933954"/>
            <a:ext cx="307976" cy="180177"/>
          </a:xfrm>
          <a:prstGeom prst="rect">
            <a:avLst/>
          </a:prstGeom>
        </p:spPr>
        <p:txBody>
          <a:bodyPr vert="horz" wrap="square" lIns="0" tIns="26034" rIns="0" bIns="0" rtlCol="0">
            <a:spAutoFit/>
          </a:bodyPr>
          <a:lstStyle/>
          <a:p>
            <a:pPr>
              <a:lnSpc>
                <a:spcPts val="1190"/>
              </a:lnSpc>
              <a:spcBef>
                <a:spcPts val="204"/>
              </a:spcBef>
            </a:pPr>
            <a:r>
              <a:rPr sz="1000" spc="-10" dirty="0">
                <a:latin typeface="Arial"/>
                <a:cs typeface="Arial"/>
              </a:rPr>
              <a:t>19</a:t>
            </a:r>
            <a:endParaRPr sz="1000">
              <a:latin typeface="Arial"/>
              <a:cs typeface="Arial"/>
            </a:endParaRPr>
          </a:p>
        </p:txBody>
      </p:sp>
      <p:sp>
        <p:nvSpPr>
          <p:cNvPr id="206" name="object 206"/>
          <p:cNvSpPr/>
          <p:nvPr/>
        </p:nvSpPr>
        <p:spPr>
          <a:xfrm>
            <a:off x="1071564" y="4810125"/>
            <a:ext cx="190500" cy="152400"/>
          </a:xfrm>
          <a:custGeom>
            <a:avLst/>
            <a:gdLst/>
            <a:ahLst/>
            <a:cxnLst/>
            <a:rect l="l" t="t" r="r" b="b"/>
            <a:pathLst>
              <a:path w="190500" h="152400">
                <a:moveTo>
                  <a:pt x="0" y="152400"/>
                </a:moveTo>
                <a:lnTo>
                  <a:pt x="190500" y="152400"/>
                </a:lnTo>
                <a:lnTo>
                  <a:pt x="190500" y="0"/>
                </a:lnTo>
                <a:lnTo>
                  <a:pt x="0" y="0"/>
                </a:lnTo>
                <a:lnTo>
                  <a:pt x="0" y="152400"/>
                </a:lnTo>
                <a:close/>
              </a:path>
            </a:pathLst>
          </a:custGeom>
          <a:solidFill>
            <a:srgbClr val="79A1B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7" name="object 207"/>
          <p:cNvSpPr txBox="1"/>
          <p:nvPr/>
        </p:nvSpPr>
        <p:spPr>
          <a:xfrm>
            <a:off x="1084582" y="4807711"/>
            <a:ext cx="165735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10" dirty="0">
                <a:latin typeface="Arial"/>
                <a:cs typeface="Arial"/>
              </a:rPr>
              <a:t>24</a:t>
            </a:r>
            <a:endParaRPr sz="1000">
              <a:latin typeface="Arial"/>
              <a:cs typeface="Arial"/>
            </a:endParaRPr>
          </a:p>
        </p:txBody>
      </p:sp>
      <p:sp>
        <p:nvSpPr>
          <p:cNvPr id="208" name="object 208"/>
          <p:cNvSpPr/>
          <p:nvPr/>
        </p:nvSpPr>
        <p:spPr>
          <a:xfrm>
            <a:off x="4052823" y="5114925"/>
            <a:ext cx="190500" cy="152400"/>
          </a:xfrm>
          <a:custGeom>
            <a:avLst/>
            <a:gdLst/>
            <a:ahLst/>
            <a:cxnLst/>
            <a:rect l="l" t="t" r="r" b="b"/>
            <a:pathLst>
              <a:path w="190500" h="152400">
                <a:moveTo>
                  <a:pt x="0" y="152400"/>
                </a:moveTo>
                <a:lnTo>
                  <a:pt x="190500" y="152400"/>
                </a:lnTo>
                <a:lnTo>
                  <a:pt x="190500" y="0"/>
                </a:lnTo>
                <a:lnTo>
                  <a:pt x="0" y="0"/>
                </a:lnTo>
                <a:lnTo>
                  <a:pt x="0" y="152400"/>
                </a:lnTo>
                <a:close/>
              </a:path>
            </a:pathLst>
          </a:custGeom>
          <a:solidFill>
            <a:srgbClr val="ACC5D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9" name="object 209"/>
          <p:cNvSpPr txBox="1"/>
          <p:nvPr/>
        </p:nvSpPr>
        <p:spPr>
          <a:xfrm>
            <a:off x="4066415" y="5112511"/>
            <a:ext cx="165735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10" dirty="0">
                <a:latin typeface="Arial"/>
                <a:cs typeface="Arial"/>
              </a:rPr>
              <a:t>14</a:t>
            </a:r>
            <a:endParaRPr sz="1000">
              <a:latin typeface="Arial"/>
              <a:cs typeface="Arial"/>
            </a:endParaRPr>
          </a:p>
        </p:txBody>
      </p:sp>
      <p:sp>
        <p:nvSpPr>
          <p:cNvPr id="210" name="object 210"/>
          <p:cNvSpPr/>
          <p:nvPr/>
        </p:nvSpPr>
        <p:spPr>
          <a:xfrm>
            <a:off x="3814700" y="5086350"/>
            <a:ext cx="142875" cy="152400"/>
          </a:xfrm>
          <a:custGeom>
            <a:avLst/>
            <a:gdLst/>
            <a:ahLst/>
            <a:cxnLst/>
            <a:rect l="l" t="t" r="r" b="b"/>
            <a:pathLst>
              <a:path w="142875" h="152400">
                <a:moveTo>
                  <a:pt x="0" y="152400"/>
                </a:moveTo>
                <a:lnTo>
                  <a:pt x="142875" y="152400"/>
                </a:lnTo>
                <a:lnTo>
                  <a:pt x="142875" y="0"/>
                </a:lnTo>
                <a:lnTo>
                  <a:pt x="0" y="0"/>
                </a:lnTo>
                <a:lnTo>
                  <a:pt x="0" y="152400"/>
                </a:lnTo>
                <a:close/>
              </a:path>
            </a:pathLst>
          </a:custGeom>
          <a:solidFill>
            <a:srgbClr val="BBDE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1" name="object 211"/>
          <p:cNvSpPr/>
          <p:nvPr/>
        </p:nvSpPr>
        <p:spPr>
          <a:xfrm>
            <a:off x="4424300" y="5114925"/>
            <a:ext cx="190500" cy="152400"/>
          </a:xfrm>
          <a:custGeom>
            <a:avLst/>
            <a:gdLst/>
            <a:ahLst/>
            <a:cxnLst/>
            <a:rect l="l" t="t" r="r" b="b"/>
            <a:pathLst>
              <a:path w="190500" h="152400">
                <a:moveTo>
                  <a:pt x="0" y="152400"/>
                </a:moveTo>
                <a:lnTo>
                  <a:pt x="190500" y="152400"/>
                </a:lnTo>
                <a:lnTo>
                  <a:pt x="190500" y="0"/>
                </a:lnTo>
                <a:lnTo>
                  <a:pt x="0" y="0"/>
                </a:lnTo>
                <a:lnTo>
                  <a:pt x="0" y="152400"/>
                </a:lnTo>
                <a:close/>
              </a:path>
            </a:pathLst>
          </a:custGeom>
          <a:solidFill>
            <a:srgbClr val="5BAC8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2" name="object 212"/>
          <p:cNvSpPr txBox="1"/>
          <p:nvPr/>
        </p:nvSpPr>
        <p:spPr>
          <a:xfrm>
            <a:off x="4437637" y="5112511"/>
            <a:ext cx="165735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10" dirty="0">
                <a:latin typeface="Arial"/>
                <a:cs typeface="Arial"/>
              </a:rPr>
              <a:t>14</a:t>
            </a:r>
            <a:endParaRPr sz="1000">
              <a:latin typeface="Arial"/>
              <a:cs typeface="Arial"/>
            </a:endParaRPr>
          </a:p>
        </p:txBody>
      </p:sp>
      <p:sp>
        <p:nvSpPr>
          <p:cNvPr id="213" name="object 213"/>
          <p:cNvSpPr/>
          <p:nvPr/>
        </p:nvSpPr>
        <p:spPr>
          <a:xfrm>
            <a:off x="1585849" y="4567173"/>
            <a:ext cx="190500" cy="152400"/>
          </a:xfrm>
          <a:custGeom>
            <a:avLst/>
            <a:gdLst/>
            <a:ahLst/>
            <a:cxnLst/>
            <a:rect l="l" t="t" r="r" b="b"/>
            <a:pathLst>
              <a:path w="190500" h="152400">
                <a:moveTo>
                  <a:pt x="0" y="152400"/>
                </a:moveTo>
                <a:lnTo>
                  <a:pt x="190500" y="152400"/>
                </a:lnTo>
                <a:lnTo>
                  <a:pt x="190500" y="0"/>
                </a:lnTo>
                <a:lnTo>
                  <a:pt x="0" y="0"/>
                </a:lnTo>
                <a:lnTo>
                  <a:pt x="0" y="152400"/>
                </a:lnTo>
                <a:close/>
              </a:path>
            </a:pathLst>
          </a:custGeom>
          <a:solidFill>
            <a:srgbClr val="5BAC8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4" name="object 214"/>
          <p:cNvSpPr/>
          <p:nvPr/>
        </p:nvSpPr>
        <p:spPr>
          <a:xfrm>
            <a:off x="5653023" y="5176773"/>
            <a:ext cx="190500" cy="152400"/>
          </a:xfrm>
          <a:custGeom>
            <a:avLst/>
            <a:gdLst/>
            <a:ahLst/>
            <a:cxnLst/>
            <a:rect l="l" t="t" r="r" b="b"/>
            <a:pathLst>
              <a:path w="190500" h="152400">
                <a:moveTo>
                  <a:pt x="0" y="152400"/>
                </a:moveTo>
                <a:lnTo>
                  <a:pt x="190500" y="152400"/>
                </a:lnTo>
                <a:lnTo>
                  <a:pt x="190500" y="0"/>
                </a:lnTo>
                <a:lnTo>
                  <a:pt x="0" y="0"/>
                </a:lnTo>
                <a:lnTo>
                  <a:pt x="0" y="152400"/>
                </a:lnTo>
                <a:close/>
              </a:path>
            </a:pathLst>
          </a:custGeom>
          <a:solidFill>
            <a:srgbClr val="BBDE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5" name="object 215"/>
          <p:cNvSpPr txBox="1"/>
          <p:nvPr/>
        </p:nvSpPr>
        <p:spPr>
          <a:xfrm>
            <a:off x="5679313" y="5148202"/>
            <a:ext cx="307340" cy="180177"/>
          </a:xfrm>
          <a:prstGeom prst="rect">
            <a:avLst/>
          </a:prstGeom>
        </p:spPr>
        <p:txBody>
          <a:bodyPr vert="horz" wrap="square" lIns="0" tIns="26034" rIns="0" bIns="0" rtlCol="0">
            <a:spAutoFit/>
          </a:bodyPr>
          <a:lstStyle/>
          <a:p>
            <a:pPr>
              <a:lnSpc>
                <a:spcPts val="1190"/>
              </a:lnSpc>
              <a:spcBef>
                <a:spcPts val="204"/>
              </a:spcBef>
            </a:pPr>
            <a:r>
              <a:rPr sz="1000" spc="-10" dirty="0">
                <a:latin typeface="Arial"/>
                <a:cs typeface="Arial"/>
              </a:rPr>
              <a:t>12</a:t>
            </a:r>
            <a:endParaRPr sz="1000">
              <a:latin typeface="Arial"/>
              <a:cs typeface="Arial"/>
            </a:endParaRPr>
          </a:p>
        </p:txBody>
      </p:sp>
      <p:sp>
        <p:nvSpPr>
          <p:cNvPr id="216" name="object 216"/>
          <p:cNvSpPr/>
          <p:nvPr/>
        </p:nvSpPr>
        <p:spPr>
          <a:xfrm>
            <a:off x="5795900" y="5148198"/>
            <a:ext cx="190500" cy="152400"/>
          </a:xfrm>
          <a:custGeom>
            <a:avLst/>
            <a:gdLst/>
            <a:ahLst/>
            <a:cxnLst/>
            <a:rect l="l" t="t" r="r" b="b"/>
            <a:pathLst>
              <a:path w="190500" h="152400">
                <a:moveTo>
                  <a:pt x="0" y="152400"/>
                </a:moveTo>
                <a:lnTo>
                  <a:pt x="190500" y="152400"/>
                </a:lnTo>
                <a:lnTo>
                  <a:pt x="190500" y="0"/>
                </a:lnTo>
                <a:lnTo>
                  <a:pt x="0" y="0"/>
                </a:lnTo>
                <a:lnTo>
                  <a:pt x="0" y="152400"/>
                </a:lnTo>
                <a:close/>
              </a:path>
            </a:pathLst>
          </a:custGeom>
          <a:solidFill>
            <a:srgbClr val="79A1B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7" name="object 217"/>
          <p:cNvSpPr txBox="1"/>
          <p:nvPr/>
        </p:nvSpPr>
        <p:spPr>
          <a:xfrm>
            <a:off x="5809617" y="5146040"/>
            <a:ext cx="165735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10" dirty="0">
                <a:latin typeface="Arial"/>
                <a:cs typeface="Arial"/>
              </a:rPr>
              <a:t>13</a:t>
            </a:r>
            <a:endParaRPr sz="1000">
              <a:latin typeface="Arial"/>
              <a:cs typeface="Arial"/>
            </a:endParaRPr>
          </a:p>
        </p:txBody>
      </p:sp>
      <p:sp>
        <p:nvSpPr>
          <p:cNvPr id="218" name="object 218"/>
          <p:cNvSpPr/>
          <p:nvPr/>
        </p:nvSpPr>
        <p:spPr>
          <a:xfrm>
            <a:off x="4852923" y="5238750"/>
            <a:ext cx="190500" cy="152400"/>
          </a:xfrm>
          <a:custGeom>
            <a:avLst/>
            <a:gdLst/>
            <a:ahLst/>
            <a:cxnLst/>
            <a:rect l="l" t="t" r="r" b="b"/>
            <a:pathLst>
              <a:path w="190500" h="152400">
                <a:moveTo>
                  <a:pt x="0" y="152400"/>
                </a:moveTo>
                <a:lnTo>
                  <a:pt x="190500" y="152400"/>
                </a:lnTo>
                <a:lnTo>
                  <a:pt x="190500" y="0"/>
                </a:lnTo>
                <a:lnTo>
                  <a:pt x="0" y="0"/>
                </a:lnTo>
                <a:lnTo>
                  <a:pt x="0" y="152400"/>
                </a:lnTo>
                <a:close/>
              </a:path>
            </a:pathLst>
          </a:custGeom>
          <a:solidFill>
            <a:srgbClr val="79A1B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9" name="object 219"/>
          <p:cNvSpPr txBox="1"/>
          <p:nvPr/>
        </p:nvSpPr>
        <p:spPr>
          <a:xfrm>
            <a:off x="4759147" y="5236592"/>
            <a:ext cx="273050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25" spc="15" baseline="-11695" dirty="0">
                <a:latin typeface="Arial"/>
                <a:cs typeface="Arial"/>
              </a:rPr>
              <a:t>9</a:t>
            </a:r>
            <a:r>
              <a:rPr sz="1425" spc="-89" baseline="-1169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10</a:t>
            </a:r>
            <a:endParaRPr sz="1000">
              <a:latin typeface="Arial"/>
              <a:cs typeface="Arial"/>
            </a:endParaRPr>
          </a:p>
        </p:txBody>
      </p:sp>
      <p:sp>
        <p:nvSpPr>
          <p:cNvPr id="220" name="object 220"/>
          <p:cNvSpPr/>
          <p:nvPr/>
        </p:nvSpPr>
        <p:spPr>
          <a:xfrm>
            <a:off x="928689" y="4533900"/>
            <a:ext cx="190500" cy="152400"/>
          </a:xfrm>
          <a:custGeom>
            <a:avLst/>
            <a:gdLst/>
            <a:ahLst/>
            <a:cxnLst/>
            <a:rect l="l" t="t" r="r" b="b"/>
            <a:pathLst>
              <a:path w="190500" h="152400">
                <a:moveTo>
                  <a:pt x="0" y="152400"/>
                </a:moveTo>
                <a:lnTo>
                  <a:pt x="190500" y="152400"/>
                </a:lnTo>
                <a:lnTo>
                  <a:pt x="190500" y="0"/>
                </a:lnTo>
                <a:lnTo>
                  <a:pt x="0" y="0"/>
                </a:lnTo>
                <a:lnTo>
                  <a:pt x="0" y="152400"/>
                </a:lnTo>
                <a:close/>
              </a:path>
            </a:pathLst>
          </a:custGeom>
          <a:solidFill>
            <a:srgbClr val="BBDE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1" name="object 221"/>
          <p:cNvSpPr txBox="1"/>
          <p:nvPr/>
        </p:nvSpPr>
        <p:spPr>
          <a:xfrm>
            <a:off x="668426" y="4556115"/>
            <a:ext cx="426720" cy="2171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r">
              <a:lnSpc>
                <a:spcPts val="765"/>
              </a:lnSpc>
            </a:pPr>
            <a:r>
              <a:rPr sz="1000" spc="-10" dirty="0">
                <a:latin typeface="Arial"/>
                <a:cs typeface="Arial"/>
              </a:rPr>
              <a:t>33</a:t>
            </a:r>
            <a:endParaRPr sz="1000">
              <a:latin typeface="Arial"/>
              <a:cs typeface="Arial"/>
            </a:endParaRPr>
          </a:p>
          <a:p>
            <a:pPr>
              <a:lnSpc>
                <a:spcPts val="944"/>
              </a:lnSpc>
            </a:pPr>
            <a:r>
              <a:rPr sz="1000" spc="-10" dirty="0">
                <a:latin typeface="Arial"/>
                <a:cs typeface="Arial"/>
              </a:rPr>
              <a:t>30</a:t>
            </a:r>
            <a:endParaRPr sz="1000">
              <a:latin typeface="Arial"/>
              <a:cs typeface="Arial"/>
            </a:endParaRPr>
          </a:p>
        </p:txBody>
      </p:sp>
      <p:sp>
        <p:nvSpPr>
          <p:cNvPr id="222" name="object 222"/>
          <p:cNvSpPr/>
          <p:nvPr/>
        </p:nvSpPr>
        <p:spPr>
          <a:xfrm>
            <a:off x="1871598" y="4624323"/>
            <a:ext cx="190500" cy="152400"/>
          </a:xfrm>
          <a:custGeom>
            <a:avLst/>
            <a:gdLst/>
            <a:ahLst/>
            <a:cxnLst/>
            <a:rect l="l" t="t" r="r" b="b"/>
            <a:pathLst>
              <a:path w="190500" h="152400">
                <a:moveTo>
                  <a:pt x="0" y="152400"/>
                </a:moveTo>
                <a:lnTo>
                  <a:pt x="190500" y="152400"/>
                </a:lnTo>
                <a:lnTo>
                  <a:pt x="190500" y="0"/>
                </a:lnTo>
                <a:lnTo>
                  <a:pt x="0" y="0"/>
                </a:lnTo>
                <a:lnTo>
                  <a:pt x="0" y="152400"/>
                </a:lnTo>
                <a:close/>
              </a:path>
            </a:pathLst>
          </a:custGeom>
          <a:solidFill>
            <a:srgbClr val="BBDE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3" name="object 223"/>
          <p:cNvSpPr txBox="1"/>
          <p:nvPr/>
        </p:nvSpPr>
        <p:spPr>
          <a:xfrm>
            <a:off x="1884681" y="4622038"/>
            <a:ext cx="165735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10" dirty="0">
                <a:latin typeface="Arial"/>
                <a:cs typeface="Arial"/>
              </a:rPr>
              <a:t>30</a:t>
            </a:r>
            <a:endParaRPr sz="1000">
              <a:latin typeface="Arial"/>
              <a:cs typeface="Arial"/>
            </a:endParaRPr>
          </a:p>
        </p:txBody>
      </p:sp>
      <p:sp>
        <p:nvSpPr>
          <p:cNvPr id="224" name="object 224"/>
          <p:cNvSpPr/>
          <p:nvPr/>
        </p:nvSpPr>
        <p:spPr>
          <a:xfrm>
            <a:off x="2157350" y="4933950"/>
            <a:ext cx="190500" cy="152400"/>
          </a:xfrm>
          <a:custGeom>
            <a:avLst/>
            <a:gdLst/>
            <a:ahLst/>
            <a:cxnLst/>
            <a:rect l="l" t="t" r="r" b="b"/>
            <a:pathLst>
              <a:path w="190500" h="152400">
                <a:moveTo>
                  <a:pt x="0" y="152400"/>
                </a:moveTo>
                <a:lnTo>
                  <a:pt x="190500" y="152400"/>
                </a:lnTo>
                <a:lnTo>
                  <a:pt x="190500" y="0"/>
                </a:lnTo>
                <a:lnTo>
                  <a:pt x="0" y="0"/>
                </a:lnTo>
                <a:lnTo>
                  <a:pt x="0" y="152400"/>
                </a:lnTo>
                <a:close/>
              </a:path>
            </a:pathLst>
          </a:custGeom>
          <a:solidFill>
            <a:srgbClr val="ACC5D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5" name="object 225"/>
          <p:cNvSpPr txBox="1"/>
          <p:nvPr/>
        </p:nvSpPr>
        <p:spPr>
          <a:xfrm>
            <a:off x="2170560" y="4931409"/>
            <a:ext cx="165735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10" dirty="0">
                <a:latin typeface="Arial"/>
                <a:cs typeface="Arial"/>
              </a:rPr>
              <a:t>20</a:t>
            </a:r>
            <a:endParaRPr sz="1000">
              <a:latin typeface="Arial"/>
              <a:cs typeface="Arial"/>
            </a:endParaRPr>
          </a:p>
        </p:txBody>
      </p:sp>
      <p:sp>
        <p:nvSpPr>
          <p:cNvPr id="226" name="object 226"/>
          <p:cNvSpPr/>
          <p:nvPr/>
        </p:nvSpPr>
        <p:spPr>
          <a:xfrm>
            <a:off x="2014474" y="4838700"/>
            <a:ext cx="190500" cy="152400"/>
          </a:xfrm>
          <a:custGeom>
            <a:avLst/>
            <a:gdLst/>
            <a:ahLst/>
            <a:cxnLst/>
            <a:rect l="l" t="t" r="r" b="b"/>
            <a:pathLst>
              <a:path w="190500" h="152400">
                <a:moveTo>
                  <a:pt x="0" y="152400"/>
                </a:moveTo>
                <a:lnTo>
                  <a:pt x="190500" y="152400"/>
                </a:lnTo>
                <a:lnTo>
                  <a:pt x="190500" y="0"/>
                </a:lnTo>
                <a:lnTo>
                  <a:pt x="0" y="0"/>
                </a:lnTo>
                <a:lnTo>
                  <a:pt x="0" y="152400"/>
                </a:lnTo>
                <a:close/>
              </a:path>
            </a:pathLst>
          </a:custGeom>
          <a:solidFill>
            <a:srgbClr val="79A1B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7" name="object 227"/>
          <p:cNvSpPr txBox="1"/>
          <p:nvPr/>
        </p:nvSpPr>
        <p:spPr>
          <a:xfrm>
            <a:off x="2027684" y="4836414"/>
            <a:ext cx="165735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10" dirty="0">
                <a:latin typeface="Arial"/>
                <a:cs typeface="Arial"/>
              </a:rPr>
              <a:t>23</a:t>
            </a:r>
            <a:endParaRPr sz="1000">
              <a:latin typeface="Arial"/>
              <a:cs typeface="Arial"/>
            </a:endParaRPr>
          </a:p>
        </p:txBody>
      </p:sp>
      <p:sp>
        <p:nvSpPr>
          <p:cNvPr id="228" name="object 228"/>
          <p:cNvSpPr/>
          <p:nvPr/>
        </p:nvSpPr>
        <p:spPr>
          <a:xfrm>
            <a:off x="6310250" y="5086350"/>
            <a:ext cx="190500" cy="152400"/>
          </a:xfrm>
          <a:custGeom>
            <a:avLst/>
            <a:gdLst/>
            <a:ahLst/>
            <a:cxnLst/>
            <a:rect l="l" t="t" r="r" b="b"/>
            <a:pathLst>
              <a:path w="190500" h="152400">
                <a:moveTo>
                  <a:pt x="0" y="152400"/>
                </a:moveTo>
                <a:lnTo>
                  <a:pt x="190500" y="152400"/>
                </a:lnTo>
                <a:lnTo>
                  <a:pt x="190500" y="0"/>
                </a:lnTo>
                <a:lnTo>
                  <a:pt x="0" y="0"/>
                </a:lnTo>
                <a:lnTo>
                  <a:pt x="0" y="152400"/>
                </a:lnTo>
                <a:close/>
              </a:path>
            </a:pathLst>
          </a:custGeom>
          <a:solidFill>
            <a:srgbClr val="5BAC8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9" name="object 229"/>
          <p:cNvSpPr txBox="1"/>
          <p:nvPr/>
        </p:nvSpPr>
        <p:spPr>
          <a:xfrm>
            <a:off x="6324091" y="5084191"/>
            <a:ext cx="308610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955"/>
              </a:lnSpc>
            </a:pPr>
            <a:r>
              <a:rPr sz="1000" spc="-10" dirty="0">
                <a:latin typeface="Arial"/>
                <a:cs typeface="Arial"/>
              </a:rPr>
              <a:t>15</a:t>
            </a:r>
            <a:endParaRPr sz="1000">
              <a:latin typeface="Arial"/>
              <a:cs typeface="Arial"/>
            </a:endParaRPr>
          </a:p>
          <a:p>
            <a:pPr marL="155575">
              <a:lnSpc>
                <a:spcPts val="955"/>
              </a:lnSpc>
            </a:pPr>
            <a:r>
              <a:rPr sz="1000" spc="-10" dirty="0">
                <a:latin typeface="Arial"/>
                <a:cs typeface="Arial"/>
              </a:rPr>
              <a:t>12</a:t>
            </a:r>
            <a:endParaRPr sz="1000">
              <a:latin typeface="Arial"/>
              <a:cs typeface="Arial"/>
            </a:endParaRPr>
          </a:p>
        </p:txBody>
      </p:sp>
      <p:sp>
        <p:nvSpPr>
          <p:cNvPr id="230" name="object 230"/>
          <p:cNvSpPr/>
          <p:nvPr/>
        </p:nvSpPr>
        <p:spPr>
          <a:xfrm>
            <a:off x="3481324" y="5024373"/>
            <a:ext cx="190500" cy="152400"/>
          </a:xfrm>
          <a:custGeom>
            <a:avLst/>
            <a:gdLst/>
            <a:ahLst/>
            <a:cxnLst/>
            <a:rect l="l" t="t" r="r" b="b"/>
            <a:pathLst>
              <a:path w="190500" h="152400">
                <a:moveTo>
                  <a:pt x="0" y="152400"/>
                </a:moveTo>
                <a:lnTo>
                  <a:pt x="190500" y="152400"/>
                </a:lnTo>
                <a:lnTo>
                  <a:pt x="190500" y="0"/>
                </a:lnTo>
                <a:lnTo>
                  <a:pt x="0" y="0"/>
                </a:lnTo>
                <a:lnTo>
                  <a:pt x="0" y="152400"/>
                </a:lnTo>
                <a:close/>
              </a:path>
            </a:pathLst>
          </a:custGeom>
          <a:solidFill>
            <a:srgbClr val="5BAC8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1" name="object 231"/>
          <p:cNvSpPr txBox="1"/>
          <p:nvPr/>
        </p:nvSpPr>
        <p:spPr>
          <a:xfrm>
            <a:off x="3507359" y="5046465"/>
            <a:ext cx="426084" cy="1282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005"/>
              </a:lnSpc>
              <a:tabLst>
                <a:tab pos="285750" algn="l"/>
              </a:tabLst>
            </a:pPr>
            <a:r>
              <a:rPr sz="1000" spc="-10" dirty="0">
                <a:latin typeface="Arial"/>
                <a:cs typeface="Arial"/>
              </a:rPr>
              <a:t>1</a:t>
            </a:r>
            <a:r>
              <a:rPr sz="1000" spc="-5" dirty="0">
                <a:latin typeface="Arial"/>
                <a:cs typeface="Arial"/>
              </a:rPr>
              <a:t>7</a:t>
            </a:r>
            <a:r>
              <a:rPr sz="1000" dirty="0">
                <a:latin typeface="Arial"/>
                <a:cs typeface="Arial"/>
              </a:rPr>
              <a:t>	</a:t>
            </a:r>
            <a:r>
              <a:rPr sz="1500" spc="-15" baseline="-27777" dirty="0">
                <a:latin typeface="Arial"/>
                <a:cs typeface="Arial"/>
              </a:rPr>
              <a:t>15</a:t>
            </a:r>
            <a:endParaRPr sz="1500" baseline="-27777">
              <a:latin typeface="Arial"/>
              <a:cs typeface="Arial"/>
            </a:endParaRPr>
          </a:p>
        </p:txBody>
      </p:sp>
      <p:sp>
        <p:nvSpPr>
          <p:cNvPr id="232" name="object 232"/>
          <p:cNvSpPr/>
          <p:nvPr/>
        </p:nvSpPr>
        <p:spPr>
          <a:xfrm>
            <a:off x="3109850" y="4933950"/>
            <a:ext cx="190500" cy="152400"/>
          </a:xfrm>
          <a:custGeom>
            <a:avLst/>
            <a:gdLst/>
            <a:ahLst/>
            <a:cxnLst/>
            <a:rect l="l" t="t" r="r" b="b"/>
            <a:pathLst>
              <a:path w="190500" h="152400">
                <a:moveTo>
                  <a:pt x="0" y="152400"/>
                </a:moveTo>
                <a:lnTo>
                  <a:pt x="190500" y="152400"/>
                </a:lnTo>
                <a:lnTo>
                  <a:pt x="190500" y="0"/>
                </a:lnTo>
                <a:lnTo>
                  <a:pt x="0" y="0"/>
                </a:lnTo>
                <a:lnTo>
                  <a:pt x="0" y="152400"/>
                </a:lnTo>
                <a:close/>
              </a:path>
            </a:pathLst>
          </a:custGeom>
          <a:solidFill>
            <a:srgbClr val="ACC5D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3" name="object 233"/>
          <p:cNvSpPr txBox="1"/>
          <p:nvPr/>
        </p:nvSpPr>
        <p:spPr>
          <a:xfrm>
            <a:off x="3123059" y="4931409"/>
            <a:ext cx="165735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10" dirty="0">
                <a:latin typeface="Arial"/>
                <a:cs typeface="Arial"/>
              </a:rPr>
              <a:t>20</a:t>
            </a:r>
            <a:endParaRPr sz="1000">
              <a:latin typeface="Arial"/>
              <a:cs typeface="Arial"/>
            </a:endParaRPr>
          </a:p>
        </p:txBody>
      </p:sp>
      <p:sp>
        <p:nvSpPr>
          <p:cNvPr id="234" name="object 234"/>
          <p:cNvSpPr/>
          <p:nvPr/>
        </p:nvSpPr>
        <p:spPr>
          <a:xfrm>
            <a:off x="1214437" y="4595748"/>
            <a:ext cx="190500" cy="152400"/>
          </a:xfrm>
          <a:custGeom>
            <a:avLst/>
            <a:gdLst/>
            <a:ahLst/>
            <a:cxnLst/>
            <a:rect l="l" t="t" r="r" b="b"/>
            <a:pathLst>
              <a:path w="190500" h="152400">
                <a:moveTo>
                  <a:pt x="0" y="152400"/>
                </a:moveTo>
                <a:lnTo>
                  <a:pt x="190500" y="152400"/>
                </a:lnTo>
                <a:lnTo>
                  <a:pt x="190500" y="0"/>
                </a:lnTo>
                <a:lnTo>
                  <a:pt x="0" y="0"/>
                </a:lnTo>
                <a:lnTo>
                  <a:pt x="0" y="152400"/>
                </a:lnTo>
                <a:close/>
              </a:path>
            </a:pathLst>
          </a:custGeom>
          <a:solidFill>
            <a:srgbClr val="ACC5D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5" name="object 235"/>
          <p:cNvSpPr txBox="1"/>
          <p:nvPr/>
        </p:nvSpPr>
        <p:spPr>
          <a:xfrm>
            <a:off x="1239926" y="4567176"/>
            <a:ext cx="307976" cy="180177"/>
          </a:xfrm>
          <a:prstGeom prst="rect">
            <a:avLst/>
          </a:prstGeom>
        </p:spPr>
        <p:txBody>
          <a:bodyPr vert="horz" wrap="square" lIns="0" tIns="26034" rIns="0" bIns="0" rtlCol="0">
            <a:spAutoFit/>
          </a:bodyPr>
          <a:lstStyle/>
          <a:p>
            <a:pPr>
              <a:lnSpc>
                <a:spcPts val="1190"/>
              </a:lnSpc>
              <a:spcBef>
                <a:spcPts val="204"/>
              </a:spcBef>
            </a:pPr>
            <a:r>
              <a:rPr sz="1000" spc="-10" dirty="0">
                <a:latin typeface="Arial"/>
                <a:cs typeface="Arial"/>
              </a:rPr>
              <a:t>31</a:t>
            </a:r>
            <a:endParaRPr sz="1000">
              <a:latin typeface="Arial"/>
              <a:cs typeface="Arial"/>
            </a:endParaRPr>
          </a:p>
        </p:txBody>
      </p:sp>
      <p:sp>
        <p:nvSpPr>
          <p:cNvPr id="236" name="object 236"/>
          <p:cNvSpPr/>
          <p:nvPr/>
        </p:nvSpPr>
        <p:spPr>
          <a:xfrm>
            <a:off x="8777225" y="5238750"/>
            <a:ext cx="190500" cy="152400"/>
          </a:xfrm>
          <a:custGeom>
            <a:avLst/>
            <a:gdLst/>
            <a:ahLst/>
            <a:cxnLst/>
            <a:rect l="l" t="t" r="r" b="b"/>
            <a:pathLst>
              <a:path w="190500" h="152400">
                <a:moveTo>
                  <a:pt x="0" y="152400"/>
                </a:moveTo>
                <a:lnTo>
                  <a:pt x="190500" y="152400"/>
                </a:lnTo>
                <a:lnTo>
                  <a:pt x="190500" y="0"/>
                </a:lnTo>
                <a:lnTo>
                  <a:pt x="0" y="0"/>
                </a:lnTo>
                <a:lnTo>
                  <a:pt x="0" y="152400"/>
                </a:lnTo>
                <a:close/>
              </a:path>
            </a:pathLst>
          </a:custGeom>
          <a:solidFill>
            <a:srgbClr val="ACC5D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7" name="object 237"/>
          <p:cNvSpPr txBox="1"/>
          <p:nvPr/>
        </p:nvSpPr>
        <p:spPr>
          <a:xfrm>
            <a:off x="8397340" y="5236595"/>
            <a:ext cx="560070" cy="2482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5080" algn="r">
              <a:lnSpc>
                <a:spcPts val="960"/>
              </a:lnSpc>
            </a:pPr>
            <a:r>
              <a:rPr sz="1000" spc="-10" dirty="0">
                <a:latin typeface="Arial"/>
                <a:cs typeface="Arial"/>
              </a:rPr>
              <a:t>10</a:t>
            </a:r>
            <a:endParaRPr sz="1000">
              <a:latin typeface="Arial"/>
              <a:cs typeface="Arial"/>
            </a:endParaRPr>
          </a:p>
          <a:p>
            <a:pPr marL="12700">
              <a:lnSpc>
                <a:spcPts val="900"/>
              </a:lnSpc>
            </a:pPr>
            <a:r>
              <a:rPr sz="950" spc="10" dirty="0">
                <a:latin typeface="Arial"/>
                <a:cs typeface="Arial"/>
              </a:rPr>
              <a:t>7  7</a:t>
            </a:r>
            <a:r>
              <a:rPr sz="950" spc="260" dirty="0">
                <a:latin typeface="Arial"/>
                <a:cs typeface="Arial"/>
              </a:rPr>
              <a:t> </a:t>
            </a:r>
            <a:r>
              <a:rPr sz="950" spc="10" dirty="0">
                <a:latin typeface="Arial"/>
                <a:cs typeface="Arial"/>
              </a:rPr>
              <a:t>7</a:t>
            </a:r>
            <a:endParaRPr sz="950">
              <a:latin typeface="Arial"/>
              <a:cs typeface="Arial"/>
            </a:endParaRPr>
          </a:p>
        </p:txBody>
      </p:sp>
      <p:sp>
        <p:nvSpPr>
          <p:cNvPr id="238" name="object 238"/>
          <p:cNvSpPr/>
          <p:nvPr/>
        </p:nvSpPr>
        <p:spPr>
          <a:xfrm>
            <a:off x="1357251" y="4567173"/>
            <a:ext cx="190500" cy="152400"/>
          </a:xfrm>
          <a:custGeom>
            <a:avLst/>
            <a:gdLst/>
            <a:ahLst/>
            <a:cxnLst/>
            <a:rect l="l" t="t" r="r" b="b"/>
            <a:pathLst>
              <a:path w="190500" h="152400">
                <a:moveTo>
                  <a:pt x="0" y="152400"/>
                </a:moveTo>
                <a:lnTo>
                  <a:pt x="190500" y="152400"/>
                </a:lnTo>
                <a:lnTo>
                  <a:pt x="190500" y="0"/>
                </a:lnTo>
                <a:lnTo>
                  <a:pt x="0" y="0"/>
                </a:lnTo>
                <a:lnTo>
                  <a:pt x="0" y="152400"/>
                </a:lnTo>
                <a:close/>
              </a:path>
            </a:pathLst>
          </a:custGeom>
          <a:solidFill>
            <a:srgbClr val="D2DF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9" name="object 239"/>
          <p:cNvSpPr txBox="1"/>
          <p:nvPr/>
        </p:nvSpPr>
        <p:spPr>
          <a:xfrm>
            <a:off x="1370204" y="4564760"/>
            <a:ext cx="394335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5" dirty="0">
                <a:latin typeface="Arial"/>
                <a:cs typeface="Arial"/>
              </a:rPr>
              <a:t>32 </a:t>
            </a:r>
            <a:r>
              <a:rPr sz="1000" spc="4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32</a:t>
            </a:r>
            <a:endParaRPr sz="1000">
              <a:latin typeface="Arial"/>
              <a:cs typeface="Arial"/>
            </a:endParaRPr>
          </a:p>
        </p:txBody>
      </p:sp>
      <p:sp>
        <p:nvSpPr>
          <p:cNvPr id="240" name="object 240"/>
          <p:cNvSpPr/>
          <p:nvPr/>
        </p:nvSpPr>
        <p:spPr>
          <a:xfrm>
            <a:off x="2300223" y="5176773"/>
            <a:ext cx="190500" cy="152400"/>
          </a:xfrm>
          <a:custGeom>
            <a:avLst/>
            <a:gdLst/>
            <a:ahLst/>
            <a:cxnLst/>
            <a:rect l="l" t="t" r="r" b="b"/>
            <a:pathLst>
              <a:path w="190500" h="152400">
                <a:moveTo>
                  <a:pt x="0" y="152400"/>
                </a:moveTo>
                <a:lnTo>
                  <a:pt x="190500" y="152400"/>
                </a:lnTo>
                <a:lnTo>
                  <a:pt x="190500" y="0"/>
                </a:lnTo>
                <a:lnTo>
                  <a:pt x="0" y="0"/>
                </a:lnTo>
                <a:lnTo>
                  <a:pt x="0" y="152400"/>
                </a:lnTo>
                <a:close/>
              </a:path>
            </a:pathLst>
          </a:custGeom>
          <a:solidFill>
            <a:srgbClr val="D2DF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1" name="object 241"/>
          <p:cNvSpPr txBox="1"/>
          <p:nvPr/>
        </p:nvSpPr>
        <p:spPr>
          <a:xfrm>
            <a:off x="2313560" y="5174360"/>
            <a:ext cx="165735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10" dirty="0">
                <a:latin typeface="Arial"/>
                <a:cs typeface="Arial"/>
              </a:rPr>
              <a:t>12</a:t>
            </a:r>
            <a:endParaRPr sz="1000">
              <a:latin typeface="Arial"/>
              <a:cs typeface="Arial"/>
            </a:endParaRPr>
          </a:p>
        </p:txBody>
      </p:sp>
      <p:sp>
        <p:nvSpPr>
          <p:cNvPr id="242" name="object 242"/>
          <p:cNvSpPr/>
          <p:nvPr/>
        </p:nvSpPr>
        <p:spPr>
          <a:xfrm>
            <a:off x="3252723" y="5176773"/>
            <a:ext cx="190500" cy="152400"/>
          </a:xfrm>
          <a:custGeom>
            <a:avLst/>
            <a:gdLst/>
            <a:ahLst/>
            <a:cxnLst/>
            <a:rect l="l" t="t" r="r" b="b"/>
            <a:pathLst>
              <a:path w="190500" h="152400">
                <a:moveTo>
                  <a:pt x="0" y="152400"/>
                </a:moveTo>
                <a:lnTo>
                  <a:pt x="190500" y="152400"/>
                </a:lnTo>
                <a:lnTo>
                  <a:pt x="190500" y="0"/>
                </a:lnTo>
                <a:lnTo>
                  <a:pt x="0" y="0"/>
                </a:lnTo>
                <a:lnTo>
                  <a:pt x="0" y="152400"/>
                </a:lnTo>
                <a:close/>
              </a:path>
            </a:pathLst>
          </a:custGeom>
          <a:solidFill>
            <a:srgbClr val="D2DF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3" name="object 243"/>
          <p:cNvSpPr txBox="1"/>
          <p:nvPr/>
        </p:nvSpPr>
        <p:spPr>
          <a:xfrm>
            <a:off x="3266061" y="5174360"/>
            <a:ext cx="165735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10" dirty="0">
                <a:latin typeface="Arial"/>
                <a:cs typeface="Arial"/>
              </a:rPr>
              <a:t>12</a:t>
            </a:r>
            <a:endParaRPr sz="1000">
              <a:latin typeface="Arial"/>
              <a:cs typeface="Arial"/>
            </a:endParaRPr>
          </a:p>
        </p:txBody>
      </p:sp>
      <p:sp>
        <p:nvSpPr>
          <p:cNvPr id="244" name="object 244"/>
          <p:cNvSpPr/>
          <p:nvPr/>
        </p:nvSpPr>
        <p:spPr>
          <a:xfrm>
            <a:off x="7977125" y="5176773"/>
            <a:ext cx="190500" cy="152400"/>
          </a:xfrm>
          <a:custGeom>
            <a:avLst/>
            <a:gdLst/>
            <a:ahLst/>
            <a:cxnLst/>
            <a:rect l="l" t="t" r="r" b="b"/>
            <a:pathLst>
              <a:path w="190500" h="152400">
                <a:moveTo>
                  <a:pt x="0" y="152400"/>
                </a:moveTo>
                <a:lnTo>
                  <a:pt x="190500" y="152400"/>
                </a:lnTo>
                <a:lnTo>
                  <a:pt x="190500" y="0"/>
                </a:lnTo>
                <a:lnTo>
                  <a:pt x="0" y="0"/>
                </a:lnTo>
                <a:lnTo>
                  <a:pt x="0" y="152400"/>
                </a:lnTo>
                <a:close/>
              </a:path>
            </a:pathLst>
          </a:custGeom>
          <a:solidFill>
            <a:srgbClr val="D2DF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5" name="object 245"/>
          <p:cNvSpPr txBox="1"/>
          <p:nvPr/>
        </p:nvSpPr>
        <p:spPr>
          <a:xfrm>
            <a:off x="7991349" y="5174360"/>
            <a:ext cx="165735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10" dirty="0">
                <a:latin typeface="Arial"/>
                <a:cs typeface="Arial"/>
              </a:rPr>
              <a:t>12</a:t>
            </a:r>
            <a:endParaRPr sz="1000">
              <a:latin typeface="Arial"/>
              <a:cs typeface="Arial"/>
            </a:endParaRPr>
          </a:p>
        </p:txBody>
      </p:sp>
      <p:sp>
        <p:nvSpPr>
          <p:cNvPr id="249" name="object 249"/>
          <p:cNvSpPr/>
          <p:nvPr/>
        </p:nvSpPr>
        <p:spPr>
          <a:xfrm>
            <a:off x="5510150" y="5205348"/>
            <a:ext cx="190500" cy="152400"/>
          </a:xfrm>
          <a:custGeom>
            <a:avLst/>
            <a:gdLst/>
            <a:ahLst/>
            <a:cxnLst/>
            <a:rect l="l" t="t" r="r" b="b"/>
            <a:pathLst>
              <a:path w="190500" h="152400">
                <a:moveTo>
                  <a:pt x="0" y="152400"/>
                </a:moveTo>
                <a:lnTo>
                  <a:pt x="190500" y="152400"/>
                </a:lnTo>
                <a:lnTo>
                  <a:pt x="190500" y="0"/>
                </a:lnTo>
                <a:lnTo>
                  <a:pt x="0" y="0"/>
                </a:lnTo>
                <a:lnTo>
                  <a:pt x="0" y="152400"/>
                </a:lnTo>
                <a:close/>
              </a:path>
            </a:pathLst>
          </a:custGeom>
          <a:solidFill>
            <a:srgbClr val="8EC5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0" name="object 250"/>
          <p:cNvSpPr txBox="1"/>
          <p:nvPr/>
        </p:nvSpPr>
        <p:spPr>
          <a:xfrm>
            <a:off x="5380991" y="5112515"/>
            <a:ext cx="308610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955"/>
              </a:lnSpc>
            </a:pPr>
            <a:r>
              <a:rPr sz="1000" spc="-10" dirty="0">
                <a:latin typeface="Arial"/>
                <a:cs typeface="Arial"/>
              </a:rPr>
              <a:t>14</a:t>
            </a:r>
            <a:endParaRPr sz="1000">
              <a:latin typeface="Arial"/>
              <a:cs typeface="Arial"/>
            </a:endParaRPr>
          </a:p>
          <a:p>
            <a:pPr marL="155575">
              <a:lnSpc>
                <a:spcPts val="955"/>
              </a:lnSpc>
            </a:pPr>
            <a:r>
              <a:rPr sz="1000" spc="-10" dirty="0">
                <a:latin typeface="Arial"/>
                <a:cs typeface="Arial"/>
              </a:rPr>
              <a:t>11</a:t>
            </a:r>
            <a:endParaRPr sz="1000">
              <a:latin typeface="Arial"/>
              <a:cs typeface="Arial"/>
            </a:endParaRPr>
          </a:p>
        </p:txBody>
      </p:sp>
      <p:sp>
        <p:nvSpPr>
          <p:cNvPr id="251" name="object 251"/>
          <p:cNvSpPr/>
          <p:nvPr/>
        </p:nvSpPr>
        <p:spPr>
          <a:xfrm>
            <a:off x="3624200" y="5086350"/>
            <a:ext cx="190500" cy="152400"/>
          </a:xfrm>
          <a:custGeom>
            <a:avLst/>
            <a:gdLst/>
            <a:ahLst/>
            <a:cxnLst/>
            <a:rect l="l" t="t" r="r" b="b"/>
            <a:pathLst>
              <a:path w="190500" h="152400">
                <a:moveTo>
                  <a:pt x="0" y="152400"/>
                </a:moveTo>
                <a:lnTo>
                  <a:pt x="190500" y="152400"/>
                </a:lnTo>
                <a:lnTo>
                  <a:pt x="190500" y="0"/>
                </a:lnTo>
                <a:lnTo>
                  <a:pt x="0" y="0"/>
                </a:lnTo>
                <a:lnTo>
                  <a:pt x="0" y="152400"/>
                </a:lnTo>
                <a:close/>
              </a:path>
            </a:pathLst>
          </a:custGeom>
          <a:solidFill>
            <a:srgbClr val="8EC5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2" name="object 252"/>
          <p:cNvSpPr txBox="1"/>
          <p:nvPr/>
        </p:nvSpPr>
        <p:spPr>
          <a:xfrm>
            <a:off x="3637537" y="5084191"/>
            <a:ext cx="165735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10" dirty="0">
                <a:latin typeface="Arial"/>
                <a:cs typeface="Arial"/>
              </a:rPr>
              <a:t>15</a:t>
            </a:r>
            <a:endParaRPr sz="1000">
              <a:latin typeface="Arial"/>
              <a:cs typeface="Arial"/>
            </a:endParaRPr>
          </a:p>
        </p:txBody>
      </p:sp>
      <p:sp>
        <p:nvSpPr>
          <p:cNvPr id="253" name="object 253"/>
          <p:cNvSpPr/>
          <p:nvPr/>
        </p:nvSpPr>
        <p:spPr>
          <a:xfrm>
            <a:off x="2528825" y="4624323"/>
            <a:ext cx="190500" cy="152400"/>
          </a:xfrm>
          <a:custGeom>
            <a:avLst/>
            <a:gdLst/>
            <a:ahLst/>
            <a:cxnLst/>
            <a:rect l="l" t="t" r="r" b="b"/>
            <a:pathLst>
              <a:path w="190500" h="152400">
                <a:moveTo>
                  <a:pt x="0" y="152400"/>
                </a:moveTo>
                <a:lnTo>
                  <a:pt x="190500" y="152400"/>
                </a:lnTo>
                <a:lnTo>
                  <a:pt x="190500" y="0"/>
                </a:lnTo>
                <a:lnTo>
                  <a:pt x="0" y="0"/>
                </a:lnTo>
                <a:lnTo>
                  <a:pt x="0" y="152400"/>
                </a:lnTo>
                <a:close/>
              </a:path>
            </a:pathLst>
          </a:custGeom>
          <a:solidFill>
            <a:srgbClr val="5BAC8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4" name="object 254"/>
          <p:cNvSpPr txBox="1"/>
          <p:nvPr/>
        </p:nvSpPr>
        <p:spPr>
          <a:xfrm>
            <a:off x="2542160" y="4622038"/>
            <a:ext cx="165735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10" dirty="0">
                <a:latin typeface="Arial"/>
                <a:cs typeface="Arial"/>
              </a:rPr>
              <a:t>30</a:t>
            </a:r>
            <a:endParaRPr sz="1000">
              <a:latin typeface="Arial"/>
              <a:cs typeface="Arial"/>
            </a:endParaRPr>
          </a:p>
        </p:txBody>
      </p:sp>
      <p:sp>
        <p:nvSpPr>
          <p:cNvPr id="255" name="object 255"/>
          <p:cNvSpPr txBox="1"/>
          <p:nvPr/>
        </p:nvSpPr>
        <p:spPr>
          <a:xfrm>
            <a:off x="8233918" y="5734917"/>
            <a:ext cx="850265" cy="4616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</a:pPr>
            <a:r>
              <a:rPr sz="1000" spc="-10" dirty="0">
                <a:latin typeface="Arial"/>
                <a:cs typeface="Arial"/>
              </a:rPr>
              <a:t>Events</a:t>
            </a:r>
            <a:r>
              <a:rPr sz="1000" spc="-5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weren’t  </a:t>
            </a:r>
            <a:r>
              <a:rPr sz="1000" spc="-5" dirty="0">
                <a:latin typeface="Arial"/>
                <a:cs typeface="Arial"/>
              </a:rPr>
              <a:t>relevant to  interests</a:t>
            </a:r>
            <a:endParaRPr sz="1000">
              <a:latin typeface="Arial"/>
              <a:cs typeface="Arial"/>
            </a:endParaRPr>
          </a:p>
        </p:txBody>
      </p:sp>
      <p:sp>
        <p:nvSpPr>
          <p:cNvPr id="256" name="object 256"/>
          <p:cNvSpPr txBox="1"/>
          <p:nvPr/>
        </p:nvSpPr>
        <p:spPr>
          <a:xfrm>
            <a:off x="7403341" y="5734917"/>
            <a:ext cx="624205" cy="3077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0" marR="5080" indent="-114300">
              <a:lnSpc>
                <a:spcPct val="100000"/>
              </a:lnSpc>
            </a:pPr>
            <a:r>
              <a:rPr sz="1000" spc="-5" dirty="0">
                <a:latin typeface="Arial"/>
                <a:cs typeface="Arial"/>
              </a:rPr>
              <a:t>Info</a:t>
            </a:r>
            <a:r>
              <a:rPr sz="1000" spc="-9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wasn’t  </a:t>
            </a:r>
            <a:r>
              <a:rPr sz="1000" spc="-5" dirty="0">
                <a:latin typeface="Arial"/>
                <a:cs typeface="Arial"/>
              </a:rPr>
              <a:t>helpful</a:t>
            </a:r>
            <a:endParaRPr sz="1000">
              <a:latin typeface="Arial"/>
              <a:cs typeface="Arial"/>
            </a:endParaRPr>
          </a:p>
        </p:txBody>
      </p:sp>
      <p:sp>
        <p:nvSpPr>
          <p:cNvPr id="257" name="object 257"/>
          <p:cNvSpPr txBox="1"/>
          <p:nvPr/>
        </p:nvSpPr>
        <p:spPr>
          <a:xfrm>
            <a:off x="5380737" y="5734917"/>
            <a:ext cx="1857375" cy="3077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5" dirty="0">
                <a:latin typeface="Arial"/>
                <a:cs typeface="Arial"/>
              </a:rPr>
              <a:t>No time/energy  Not ready to</a:t>
            </a:r>
            <a:r>
              <a:rPr sz="1000" spc="-16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talk</a:t>
            </a:r>
            <a:endParaRPr sz="1000">
              <a:latin typeface="Arial"/>
              <a:cs typeface="Arial"/>
            </a:endParaRPr>
          </a:p>
          <a:p>
            <a:pPr marL="996315">
              <a:lnSpc>
                <a:spcPct val="100000"/>
              </a:lnSpc>
            </a:pPr>
            <a:r>
              <a:rPr sz="1000" spc="-5" dirty="0">
                <a:latin typeface="Arial"/>
                <a:cs typeface="Arial"/>
              </a:rPr>
              <a:t>about</a:t>
            </a:r>
            <a:r>
              <a:rPr sz="1000" spc="-11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disease</a:t>
            </a:r>
            <a:endParaRPr sz="1000">
              <a:latin typeface="Arial"/>
              <a:cs typeface="Arial"/>
            </a:endParaRPr>
          </a:p>
        </p:txBody>
      </p:sp>
      <p:sp>
        <p:nvSpPr>
          <p:cNvPr id="258" name="object 258"/>
          <p:cNvSpPr txBox="1"/>
          <p:nvPr/>
        </p:nvSpPr>
        <p:spPr>
          <a:xfrm>
            <a:off x="3777234" y="5734913"/>
            <a:ext cx="313690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10" dirty="0">
                <a:latin typeface="Arial"/>
                <a:cs typeface="Arial"/>
              </a:rPr>
              <a:t>P</a:t>
            </a:r>
            <a:r>
              <a:rPr sz="1000" spc="-5" dirty="0">
                <a:latin typeface="Arial"/>
                <a:cs typeface="Arial"/>
              </a:rPr>
              <a:t>r</a:t>
            </a:r>
            <a:r>
              <a:rPr sz="1000" spc="-10" dirty="0">
                <a:latin typeface="Arial"/>
                <a:cs typeface="Arial"/>
              </a:rPr>
              <a:t>i</a:t>
            </a:r>
            <a:r>
              <a:rPr sz="1000" dirty="0">
                <a:latin typeface="Arial"/>
                <a:cs typeface="Arial"/>
              </a:rPr>
              <a:t>c</a:t>
            </a:r>
            <a:r>
              <a:rPr sz="1000" spc="-5" dirty="0">
                <a:latin typeface="Arial"/>
                <a:cs typeface="Arial"/>
              </a:rPr>
              <a:t>e</a:t>
            </a:r>
            <a:endParaRPr sz="1000">
              <a:latin typeface="Arial"/>
              <a:cs typeface="Arial"/>
            </a:endParaRPr>
          </a:p>
        </p:txBody>
      </p:sp>
      <p:sp>
        <p:nvSpPr>
          <p:cNvPr id="259" name="object 259"/>
          <p:cNvSpPr txBox="1"/>
          <p:nvPr/>
        </p:nvSpPr>
        <p:spPr>
          <a:xfrm>
            <a:off x="4507484" y="5734915"/>
            <a:ext cx="740410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5" dirty="0">
                <a:latin typeface="Arial"/>
                <a:cs typeface="Arial"/>
              </a:rPr>
              <a:t>Inco</a:t>
            </a:r>
            <a:r>
              <a:rPr sz="1000" spc="-10" dirty="0">
                <a:latin typeface="Arial"/>
                <a:cs typeface="Arial"/>
              </a:rPr>
              <a:t>n</a:t>
            </a:r>
            <a:r>
              <a:rPr sz="1000" spc="-15" dirty="0">
                <a:latin typeface="Arial"/>
                <a:cs typeface="Arial"/>
              </a:rPr>
              <a:t>v</a:t>
            </a:r>
            <a:r>
              <a:rPr sz="1000" spc="-5" dirty="0">
                <a:latin typeface="Arial"/>
                <a:cs typeface="Arial"/>
              </a:rPr>
              <a:t>e</a:t>
            </a:r>
            <a:r>
              <a:rPr sz="1000" spc="-10" dirty="0">
                <a:latin typeface="Arial"/>
                <a:cs typeface="Arial"/>
              </a:rPr>
              <a:t>ni</a:t>
            </a:r>
            <a:r>
              <a:rPr sz="1000" spc="-5" dirty="0">
                <a:latin typeface="Arial"/>
                <a:cs typeface="Arial"/>
              </a:rPr>
              <a:t>e</a:t>
            </a:r>
            <a:r>
              <a:rPr sz="1000" spc="-10" dirty="0">
                <a:latin typeface="Arial"/>
                <a:cs typeface="Arial"/>
              </a:rPr>
              <a:t>n</a:t>
            </a:r>
            <a:r>
              <a:rPr sz="1000" spc="-5" dirty="0">
                <a:latin typeface="Arial"/>
                <a:cs typeface="Arial"/>
              </a:rPr>
              <a:t>t</a:t>
            </a:r>
            <a:endParaRPr sz="1000">
              <a:latin typeface="Arial"/>
              <a:cs typeface="Arial"/>
            </a:endParaRPr>
          </a:p>
        </p:txBody>
      </p:sp>
      <p:sp>
        <p:nvSpPr>
          <p:cNvPr id="260" name="object 260"/>
          <p:cNvSpPr/>
          <p:nvPr/>
        </p:nvSpPr>
        <p:spPr>
          <a:xfrm>
            <a:off x="785812" y="4595748"/>
            <a:ext cx="190500" cy="152400"/>
          </a:xfrm>
          <a:custGeom>
            <a:avLst/>
            <a:gdLst/>
            <a:ahLst/>
            <a:cxnLst/>
            <a:rect l="l" t="t" r="r" b="b"/>
            <a:pathLst>
              <a:path w="190500" h="152400">
                <a:moveTo>
                  <a:pt x="0" y="152400"/>
                </a:moveTo>
                <a:lnTo>
                  <a:pt x="190500" y="152400"/>
                </a:lnTo>
                <a:lnTo>
                  <a:pt x="190500" y="0"/>
                </a:lnTo>
                <a:lnTo>
                  <a:pt x="0" y="0"/>
                </a:lnTo>
                <a:lnTo>
                  <a:pt x="0" y="152400"/>
                </a:lnTo>
                <a:close/>
              </a:path>
            </a:pathLst>
          </a:custGeom>
          <a:solidFill>
            <a:srgbClr val="8EC5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1" name="object 261"/>
          <p:cNvSpPr txBox="1"/>
          <p:nvPr/>
        </p:nvSpPr>
        <p:spPr>
          <a:xfrm>
            <a:off x="798679" y="4593463"/>
            <a:ext cx="165735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10" dirty="0">
                <a:latin typeface="Arial"/>
                <a:cs typeface="Arial"/>
              </a:rPr>
              <a:t>31</a:t>
            </a:r>
            <a:endParaRPr sz="1000">
              <a:latin typeface="Arial"/>
              <a:cs typeface="Arial"/>
            </a:endParaRPr>
          </a:p>
        </p:txBody>
      </p:sp>
      <p:sp>
        <p:nvSpPr>
          <p:cNvPr id="262" name="object 262"/>
          <p:cNvSpPr txBox="1"/>
          <p:nvPr/>
        </p:nvSpPr>
        <p:spPr>
          <a:xfrm>
            <a:off x="690473" y="5734917"/>
            <a:ext cx="808990" cy="4616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1905" algn="ctr">
              <a:lnSpc>
                <a:spcPct val="100000"/>
              </a:lnSpc>
            </a:pPr>
            <a:r>
              <a:rPr sz="1000" spc="-5" dirty="0">
                <a:latin typeface="Arial"/>
                <a:cs typeface="Arial"/>
              </a:rPr>
              <a:t>Can’t tell  </a:t>
            </a:r>
            <a:r>
              <a:rPr sz="1000" spc="-10" dirty="0">
                <a:latin typeface="Arial"/>
                <a:cs typeface="Arial"/>
              </a:rPr>
              <a:t>which </a:t>
            </a:r>
            <a:r>
              <a:rPr sz="1000" spc="-5" dirty="0">
                <a:latin typeface="Arial"/>
                <a:cs typeface="Arial"/>
              </a:rPr>
              <a:t>sites  </a:t>
            </a:r>
            <a:r>
              <a:rPr sz="1000" spc="-10" dirty="0">
                <a:latin typeface="Arial"/>
                <a:cs typeface="Arial"/>
              </a:rPr>
              <a:t>have </a:t>
            </a:r>
            <a:r>
              <a:rPr sz="1000" spc="-5" dirty="0">
                <a:latin typeface="Arial"/>
                <a:cs typeface="Arial"/>
              </a:rPr>
              <a:t>best</a:t>
            </a:r>
            <a:r>
              <a:rPr sz="1000" spc="-8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info</a:t>
            </a:r>
            <a:endParaRPr sz="1000">
              <a:latin typeface="Arial"/>
              <a:cs typeface="Arial"/>
            </a:endParaRPr>
          </a:p>
        </p:txBody>
      </p:sp>
      <p:sp>
        <p:nvSpPr>
          <p:cNvPr id="263" name="object 263"/>
          <p:cNvSpPr txBox="1"/>
          <p:nvPr/>
        </p:nvSpPr>
        <p:spPr>
          <a:xfrm>
            <a:off x="374701" y="2197608"/>
            <a:ext cx="1041401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5" dirty="0">
                <a:latin typeface="Arial"/>
                <a:cs typeface="Arial"/>
              </a:rPr>
              <a:t>%</a:t>
            </a:r>
            <a:r>
              <a:rPr sz="1200" spc="-75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respondents</a:t>
            </a:r>
            <a:endParaRPr sz="1200">
              <a:latin typeface="Arial"/>
              <a:cs typeface="Arial"/>
            </a:endParaRPr>
          </a:p>
        </p:txBody>
      </p:sp>
      <p:sp>
        <p:nvSpPr>
          <p:cNvPr id="264" name="object 264"/>
          <p:cNvSpPr txBox="1"/>
          <p:nvPr/>
        </p:nvSpPr>
        <p:spPr>
          <a:xfrm>
            <a:off x="2582928" y="5734917"/>
            <a:ext cx="805815" cy="4616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</a:pPr>
            <a:r>
              <a:rPr sz="1000" spc="-5" dirty="0">
                <a:latin typeface="Arial"/>
                <a:cs typeface="Arial"/>
              </a:rPr>
              <a:t>O</a:t>
            </a:r>
            <a:r>
              <a:rPr sz="1000" spc="-15" dirty="0">
                <a:latin typeface="Arial"/>
                <a:cs typeface="Arial"/>
              </a:rPr>
              <a:t>v</a:t>
            </a:r>
            <a:r>
              <a:rPr sz="1000" spc="-5" dirty="0">
                <a:latin typeface="Arial"/>
                <a:cs typeface="Arial"/>
              </a:rPr>
              <a:t>er</a:t>
            </a:r>
            <a:r>
              <a:rPr sz="1000" spc="-15" dirty="0">
                <a:latin typeface="Arial"/>
                <a:cs typeface="Arial"/>
              </a:rPr>
              <a:t>w</a:t>
            </a:r>
            <a:r>
              <a:rPr sz="1000" spc="-5" dirty="0">
                <a:latin typeface="Arial"/>
                <a:cs typeface="Arial"/>
              </a:rPr>
              <a:t>h</a:t>
            </a:r>
            <a:r>
              <a:rPr sz="1000" spc="-10" dirty="0">
                <a:latin typeface="Arial"/>
                <a:cs typeface="Arial"/>
              </a:rPr>
              <a:t>el</a:t>
            </a:r>
            <a:r>
              <a:rPr sz="1000" spc="10" dirty="0">
                <a:latin typeface="Arial"/>
                <a:cs typeface="Arial"/>
              </a:rPr>
              <a:t>m</a:t>
            </a:r>
            <a:r>
              <a:rPr sz="1000" spc="-5" dirty="0">
                <a:latin typeface="Arial"/>
                <a:cs typeface="Arial"/>
              </a:rPr>
              <a:t>ed  </a:t>
            </a:r>
            <a:r>
              <a:rPr sz="1000" spc="-10" dirty="0">
                <a:latin typeface="Arial"/>
                <a:cs typeface="Arial"/>
              </a:rPr>
              <a:t>with </a:t>
            </a:r>
            <a:r>
              <a:rPr sz="1000" spc="-5" dirty="0">
                <a:latin typeface="Arial"/>
                <a:cs typeface="Arial"/>
              </a:rPr>
              <a:t>number  of</a:t>
            </a:r>
            <a:r>
              <a:rPr sz="1000" spc="-1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sites</a:t>
            </a:r>
            <a:endParaRPr sz="1000">
              <a:latin typeface="Arial"/>
              <a:cs typeface="Arial"/>
            </a:endParaRPr>
          </a:p>
        </p:txBody>
      </p:sp>
      <p:sp>
        <p:nvSpPr>
          <p:cNvPr id="265" name="object 265"/>
          <p:cNvSpPr txBox="1"/>
          <p:nvPr/>
        </p:nvSpPr>
        <p:spPr>
          <a:xfrm>
            <a:off x="1650239" y="5734917"/>
            <a:ext cx="774701" cy="3077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50165">
              <a:lnSpc>
                <a:spcPct val="100000"/>
              </a:lnSpc>
            </a:pPr>
            <a:r>
              <a:rPr sz="1000" spc="-5" dirty="0">
                <a:latin typeface="Arial"/>
                <a:cs typeface="Arial"/>
              </a:rPr>
              <a:t>Didn’t </a:t>
            </a:r>
            <a:r>
              <a:rPr sz="1000" dirty="0">
                <a:latin typeface="Arial"/>
                <a:cs typeface="Arial"/>
              </a:rPr>
              <a:t>know  </a:t>
            </a:r>
            <a:r>
              <a:rPr sz="1000" spc="-10" dirty="0">
                <a:latin typeface="Arial"/>
                <a:cs typeface="Arial"/>
              </a:rPr>
              <a:t>where </a:t>
            </a:r>
            <a:r>
              <a:rPr sz="1000" spc="-5" dirty="0">
                <a:latin typeface="Arial"/>
                <a:cs typeface="Arial"/>
              </a:rPr>
              <a:t>to</a:t>
            </a:r>
            <a:r>
              <a:rPr sz="1000" spc="-6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look</a:t>
            </a:r>
            <a:endParaRPr sz="1000">
              <a:latin typeface="Arial"/>
              <a:cs typeface="Arial"/>
            </a:endParaRPr>
          </a:p>
        </p:txBody>
      </p:sp>
      <p:sp>
        <p:nvSpPr>
          <p:cNvPr id="266" name="object 266"/>
          <p:cNvSpPr/>
          <p:nvPr/>
        </p:nvSpPr>
        <p:spPr>
          <a:xfrm>
            <a:off x="8167753" y="2543175"/>
            <a:ext cx="179705" cy="133350"/>
          </a:xfrm>
          <a:custGeom>
            <a:avLst/>
            <a:gdLst/>
            <a:ahLst/>
            <a:cxnLst/>
            <a:rect l="l" t="t" r="r" b="b"/>
            <a:pathLst>
              <a:path w="179704" h="133350">
                <a:moveTo>
                  <a:pt x="0" y="133350"/>
                </a:moveTo>
                <a:lnTo>
                  <a:pt x="179387" y="133350"/>
                </a:lnTo>
                <a:lnTo>
                  <a:pt x="179387" y="0"/>
                </a:lnTo>
                <a:lnTo>
                  <a:pt x="0" y="0"/>
                </a:lnTo>
                <a:lnTo>
                  <a:pt x="0" y="133350"/>
                </a:lnTo>
                <a:close/>
              </a:path>
            </a:pathLst>
          </a:custGeom>
          <a:solidFill>
            <a:srgbClr val="5BAC8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7" name="object 267"/>
          <p:cNvSpPr/>
          <p:nvPr/>
        </p:nvSpPr>
        <p:spPr>
          <a:xfrm>
            <a:off x="8167753" y="2543175"/>
            <a:ext cx="179705" cy="133350"/>
          </a:xfrm>
          <a:custGeom>
            <a:avLst/>
            <a:gdLst/>
            <a:ahLst/>
            <a:cxnLst/>
            <a:rect l="l" t="t" r="r" b="b"/>
            <a:pathLst>
              <a:path w="179704" h="133350">
                <a:moveTo>
                  <a:pt x="0" y="133350"/>
                </a:moveTo>
                <a:lnTo>
                  <a:pt x="179387" y="133350"/>
                </a:lnTo>
                <a:lnTo>
                  <a:pt x="179387" y="0"/>
                </a:lnTo>
                <a:lnTo>
                  <a:pt x="0" y="0"/>
                </a:lnTo>
                <a:lnTo>
                  <a:pt x="0" y="133350"/>
                </a:lnTo>
                <a:close/>
              </a:path>
            </a:pathLst>
          </a:custGeom>
          <a:ln w="9525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8" name="object 268"/>
          <p:cNvSpPr/>
          <p:nvPr/>
        </p:nvSpPr>
        <p:spPr>
          <a:xfrm>
            <a:off x="8167753" y="2746375"/>
            <a:ext cx="179705" cy="133350"/>
          </a:xfrm>
          <a:custGeom>
            <a:avLst/>
            <a:gdLst/>
            <a:ahLst/>
            <a:cxnLst/>
            <a:rect l="l" t="t" r="r" b="b"/>
            <a:pathLst>
              <a:path w="179704" h="133350">
                <a:moveTo>
                  <a:pt x="0" y="133350"/>
                </a:moveTo>
                <a:lnTo>
                  <a:pt x="179387" y="133350"/>
                </a:lnTo>
                <a:lnTo>
                  <a:pt x="179387" y="0"/>
                </a:lnTo>
                <a:lnTo>
                  <a:pt x="0" y="0"/>
                </a:lnTo>
                <a:lnTo>
                  <a:pt x="0" y="133350"/>
                </a:lnTo>
                <a:close/>
              </a:path>
            </a:pathLst>
          </a:custGeom>
          <a:solidFill>
            <a:srgbClr val="8EC5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9" name="object 269"/>
          <p:cNvSpPr/>
          <p:nvPr/>
        </p:nvSpPr>
        <p:spPr>
          <a:xfrm>
            <a:off x="8167753" y="2746375"/>
            <a:ext cx="179705" cy="133350"/>
          </a:xfrm>
          <a:custGeom>
            <a:avLst/>
            <a:gdLst/>
            <a:ahLst/>
            <a:cxnLst/>
            <a:rect l="l" t="t" r="r" b="b"/>
            <a:pathLst>
              <a:path w="179704" h="133350">
                <a:moveTo>
                  <a:pt x="0" y="133350"/>
                </a:moveTo>
                <a:lnTo>
                  <a:pt x="179387" y="133350"/>
                </a:lnTo>
                <a:lnTo>
                  <a:pt x="179387" y="0"/>
                </a:lnTo>
                <a:lnTo>
                  <a:pt x="0" y="0"/>
                </a:lnTo>
                <a:lnTo>
                  <a:pt x="0" y="133350"/>
                </a:lnTo>
                <a:close/>
              </a:path>
            </a:pathLst>
          </a:custGeom>
          <a:ln w="9525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0" name="object 270"/>
          <p:cNvSpPr/>
          <p:nvPr/>
        </p:nvSpPr>
        <p:spPr>
          <a:xfrm>
            <a:off x="8167753" y="3355975"/>
            <a:ext cx="179705" cy="133350"/>
          </a:xfrm>
          <a:custGeom>
            <a:avLst/>
            <a:gdLst/>
            <a:ahLst/>
            <a:cxnLst/>
            <a:rect l="l" t="t" r="r" b="b"/>
            <a:pathLst>
              <a:path w="179704" h="133350">
                <a:moveTo>
                  <a:pt x="0" y="133350"/>
                </a:moveTo>
                <a:lnTo>
                  <a:pt x="179387" y="133350"/>
                </a:lnTo>
                <a:lnTo>
                  <a:pt x="179387" y="0"/>
                </a:lnTo>
                <a:lnTo>
                  <a:pt x="0" y="0"/>
                </a:lnTo>
                <a:lnTo>
                  <a:pt x="0" y="133350"/>
                </a:lnTo>
                <a:close/>
              </a:path>
            </a:pathLst>
          </a:custGeom>
          <a:solidFill>
            <a:srgbClr val="ACC5D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1" name="object 271"/>
          <p:cNvSpPr/>
          <p:nvPr/>
        </p:nvSpPr>
        <p:spPr>
          <a:xfrm>
            <a:off x="8167753" y="3355975"/>
            <a:ext cx="179705" cy="133350"/>
          </a:xfrm>
          <a:custGeom>
            <a:avLst/>
            <a:gdLst/>
            <a:ahLst/>
            <a:cxnLst/>
            <a:rect l="l" t="t" r="r" b="b"/>
            <a:pathLst>
              <a:path w="179704" h="133350">
                <a:moveTo>
                  <a:pt x="0" y="133350"/>
                </a:moveTo>
                <a:lnTo>
                  <a:pt x="179387" y="133350"/>
                </a:lnTo>
                <a:lnTo>
                  <a:pt x="179387" y="0"/>
                </a:lnTo>
                <a:lnTo>
                  <a:pt x="0" y="0"/>
                </a:lnTo>
                <a:lnTo>
                  <a:pt x="0" y="133350"/>
                </a:lnTo>
                <a:close/>
              </a:path>
            </a:pathLst>
          </a:custGeom>
          <a:ln w="9525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2" name="object 272"/>
          <p:cNvSpPr/>
          <p:nvPr/>
        </p:nvSpPr>
        <p:spPr>
          <a:xfrm>
            <a:off x="8167753" y="2949575"/>
            <a:ext cx="179705" cy="133350"/>
          </a:xfrm>
          <a:custGeom>
            <a:avLst/>
            <a:gdLst/>
            <a:ahLst/>
            <a:cxnLst/>
            <a:rect l="l" t="t" r="r" b="b"/>
            <a:pathLst>
              <a:path w="179704" h="133350">
                <a:moveTo>
                  <a:pt x="0" y="133350"/>
                </a:moveTo>
                <a:lnTo>
                  <a:pt x="179387" y="133350"/>
                </a:lnTo>
                <a:lnTo>
                  <a:pt x="179387" y="0"/>
                </a:lnTo>
                <a:lnTo>
                  <a:pt x="0" y="0"/>
                </a:lnTo>
                <a:lnTo>
                  <a:pt x="0" y="133350"/>
                </a:lnTo>
                <a:close/>
              </a:path>
            </a:pathLst>
          </a:custGeom>
          <a:solidFill>
            <a:srgbClr val="BBDE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3" name="object 273"/>
          <p:cNvSpPr/>
          <p:nvPr/>
        </p:nvSpPr>
        <p:spPr>
          <a:xfrm>
            <a:off x="8167753" y="2949575"/>
            <a:ext cx="179705" cy="133350"/>
          </a:xfrm>
          <a:custGeom>
            <a:avLst/>
            <a:gdLst/>
            <a:ahLst/>
            <a:cxnLst/>
            <a:rect l="l" t="t" r="r" b="b"/>
            <a:pathLst>
              <a:path w="179704" h="133350">
                <a:moveTo>
                  <a:pt x="0" y="133350"/>
                </a:moveTo>
                <a:lnTo>
                  <a:pt x="179387" y="133350"/>
                </a:lnTo>
                <a:lnTo>
                  <a:pt x="179387" y="0"/>
                </a:lnTo>
                <a:lnTo>
                  <a:pt x="0" y="0"/>
                </a:lnTo>
                <a:lnTo>
                  <a:pt x="0" y="133350"/>
                </a:lnTo>
                <a:close/>
              </a:path>
            </a:pathLst>
          </a:custGeom>
          <a:ln w="9525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4" name="object 274"/>
          <p:cNvSpPr/>
          <p:nvPr/>
        </p:nvSpPr>
        <p:spPr>
          <a:xfrm>
            <a:off x="8167753" y="3152775"/>
            <a:ext cx="179705" cy="133350"/>
          </a:xfrm>
          <a:custGeom>
            <a:avLst/>
            <a:gdLst/>
            <a:ahLst/>
            <a:cxnLst/>
            <a:rect l="l" t="t" r="r" b="b"/>
            <a:pathLst>
              <a:path w="179704" h="133350">
                <a:moveTo>
                  <a:pt x="0" y="133350"/>
                </a:moveTo>
                <a:lnTo>
                  <a:pt x="179387" y="133350"/>
                </a:lnTo>
                <a:lnTo>
                  <a:pt x="179387" y="0"/>
                </a:lnTo>
                <a:lnTo>
                  <a:pt x="0" y="0"/>
                </a:lnTo>
                <a:lnTo>
                  <a:pt x="0" y="133350"/>
                </a:lnTo>
                <a:close/>
              </a:path>
            </a:pathLst>
          </a:custGeom>
          <a:solidFill>
            <a:srgbClr val="79A1B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5" name="object 275"/>
          <p:cNvSpPr/>
          <p:nvPr/>
        </p:nvSpPr>
        <p:spPr>
          <a:xfrm>
            <a:off x="8167753" y="3152775"/>
            <a:ext cx="179705" cy="133350"/>
          </a:xfrm>
          <a:custGeom>
            <a:avLst/>
            <a:gdLst/>
            <a:ahLst/>
            <a:cxnLst/>
            <a:rect l="l" t="t" r="r" b="b"/>
            <a:pathLst>
              <a:path w="179704" h="133350">
                <a:moveTo>
                  <a:pt x="0" y="133350"/>
                </a:moveTo>
                <a:lnTo>
                  <a:pt x="179387" y="133350"/>
                </a:lnTo>
                <a:lnTo>
                  <a:pt x="179387" y="0"/>
                </a:lnTo>
                <a:lnTo>
                  <a:pt x="0" y="0"/>
                </a:lnTo>
                <a:lnTo>
                  <a:pt x="0" y="133350"/>
                </a:lnTo>
                <a:close/>
              </a:path>
            </a:pathLst>
          </a:custGeom>
          <a:ln w="9525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6" name="object 276"/>
          <p:cNvSpPr/>
          <p:nvPr/>
        </p:nvSpPr>
        <p:spPr>
          <a:xfrm>
            <a:off x="8167753" y="3559175"/>
            <a:ext cx="179705" cy="133350"/>
          </a:xfrm>
          <a:custGeom>
            <a:avLst/>
            <a:gdLst/>
            <a:ahLst/>
            <a:cxnLst/>
            <a:rect l="l" t="t" r="r" b="b"/>
            <a:pathLst>
              <a:path w="179704" h="133350">
                <a:moveTo>
                  <a:pt x="0" y="133350"/>
                </a:moveTo>
                <a:lnTo>
                  <a:pt x="179387" y="133350"/>
                </a:lnTo>
                <a:lnTo>
                  <a:pt x="179387" y="0"/>
                </a:lnTo>
                <a:lnTo>
                  <a:pt x="0" y="0"/>
                </a:lnTo>
                <a:lnTo>
                  <a:pt x="0" y="133350"/>
                </a:lnTo>
                <a:close/>
              </a:path>
            </a:pathLst>
          </a:custGeom>
          <a:solidFill>
            <a:srgbClr val="D2DF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7" name="object 277"/>
          <p:cNvSpPr/>
          <p:nvPr/>
        </p:nvSpPr>
        <p:spPr>
          <a:xfrm>
            <a:off x="8167753" y="3559175"/>
            <a:ext cx="179705" cy="133350"/>
          </a:xfrm>
          <a:custGeom>
            <a:avLst/>
            <a:gdLst/>
            <a:ahLst/>
            <a:cxnLst/>
            <a:rect l="l" t="t" r="r" b="b"/>
            <a:pathLst>
              <a:path w="179704" h="133350">
                <a:moveTo>
                  <a:pt x="0" y="133350"/>
                </a:moveTo>
                <a:lnTo>
                  <a:pt x="179387" y="133350"/>
                </a:lnTo>
                <a:lnTo>
                  <a:pt x="179387" y="0"/>
                </a:lnTo>
                <a:lnTo>
                  <a:pt x="0" y="0"/>
                </a:lnTo>
                <a:lnTo>
                  <a:pt x="0" y="133350"/>
                </a:lnTo>
                <a:close/>
              </a:path>
            </a:pathLst>
          </a:custGeom>
          <a:ln w="9525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8" name="object 278"/>
          <p:cNvSpPr txBox="1"/>
          <p:nvPr/>
        </p:nvSpPr>
        <p:spPr>
          <a:xfrm>
            <a:off x="8386700" y="2536952"/>
            <a:ext cx="239395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15" dirty="0">
                <a:latin typeface="Arial"/>
                <a:cs typeface="Arial"/>
              </a:rPr>
              <a:t>&lt;</a:t>
            </a:r>
            <a:r>
              <a:rPr sz="1000" spc="-5" dirty="0">
                <a:latin typeface="Arial"/>
                <a:cs typeface="Arial"/>
              </a:rPr>
              <a:t>35</a:t>
            </a:r>
            <a:endParaRPr sz="1000">
              <a:latin typeface="Arial"/>
              <a:cs typeface="Arial"/>
            </a:endParaRPr>
          </a:p>
        </p:txBody>
      </p:sp>
      <p:sp>
        <p:nvSpPr>
          <p:cNvPr id="279" name="object 279"/>
          <p:cNvSpPr txBox="1"/>
          <p:nvPr/>
        </p:nvSpPr>
        <p:spPr>
          <a:xfrm>
            <a:off x="8386698" y="2740282"/>
            <a:ext cx="348615" cy="9772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10" dirty="0">
                <a:latin typeface="Arial"/>
                <a:cs typeface="Arial"/>
              </a:rPr>
              <a:t>35</a:t>
            </a:r>
            <a:r>
              <a:rPr sz="1000" spc="-5" dirty="0">
                <a:latin typeface="Arial"/>
                <a:cs typeface="Arial"/>
              </a:rPr>
              <a:t>-</a:t>
            </a:r>
            <a:r>
              <a:rPr sz="1000" spc="-10" dirty="0">
                <a:latin typeface="Arial"/>
                <a:cs typeface="Arial"/>
              </a:rPr>
              <a:t>44</a:t>
            </a:r>
            <a:endParaRPr sz="1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400"/>
              </a:spcBef>
            </a:pPr>
            <a:r>
              <a:rPr sz="1000" spc="-10" dirty="0">
                <a:latin typeface="Arial"/>
                <a:cs typeface="Arial"/>
              </a:rPr>
              <a:t>45</a:t>
            </a:r>
            <a:r>
              <a:rPr sz="1000" spc="-5" dirty="0">
                <a:latin typeface="Arial"/>
                <a:cs typeface="Arial"/>
              </a:rPr>
              <a:t>-</a:t>
            </a:r>
            <a:r>
              <a:rPr sz="1000" spc="-10" dirty="0">
                <a:latin typeface="Arial"/>
                <a:cs typeface="Arial"/>
              </a:rPr>
              <a:t>54</a:t>
            </a:r>
            <a:endParaRPr sz="1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400"/>
              </a:spcBef>
            </a:pPr>
            <a:r>
              <a:rPr sz="1000" spc="-10" dirty="0">
                <a:latin typeface="Arial"/>
                <a:cs typeface="Arial"/>
              </a:rPr>
              <a:t>55</a:t>
            </a:r>
            <a:r>
              <a:rPr sz="1000" spc="-5" dirty="0">
                <a:latin typeface="Arial"/>
                <a:cs typeface="Arial"/>
              </a:rPr>
              <a:t>-</a:t>
            </a:r>
            <a:r>
              <a:rPr sz="1000" spc="-10" dirty="0">
                <a:latin typeface="Arial"/>
                <a:cs typeface="Arial"/>
              </a:rPr>
              <a:t>64</a:t>
            </a:r>
            <a:endParaRPr sz="1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400"/>
              </a:spcBef>
            </a:pPr>
            <a:r>
              <a:rPr sz="1000" spc="-10" dirty="0">
                <a:latin typeface="Arial"/>
                <a:cs typeface="Arial"/>
              </a:rPr>
              <a:t>65</a:t>
            </a:r>
            <a:r>
              <a:rPr sz="1000" spc="-5" dirty="0">
                <a:latin typeface="Arial"/>
                <a:cs typeface="Arial"/>
              </a:rPr>
              <a:t>-</a:t>
            </a:r>
            <a:r>
              <a:rPr sz="1000" spc="-10" dirty="0">
                <a:latin typeface="Arial"/>
                <a:cs typeface="Arial"/>
              </a:rPr>
              <a:t>75</a:t>
            </a:r>
            <a:endParaRPr sz="1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400"/>
              </a:spcBef>
            </a:pPr>
            <a:r>
              <a:rPr sz="1000" spc="-10" dirty="0">
                <a:latin typeface="Arial"/>
                <a:cs typeface="Arial"/>
              </a:rPr>
              <a:t>&gt;76</a:t>
            </a:r>
            <a:endParaRPr sz="1000">
              <a:latin typeface="Arial"/>
              <a:cs typeface="Arial"/>
            </a:endParaRPr>
          </a:p>
        </p:txBody>
      </p:sp>
      <p:sp>
        <p:nvSpPr>
          <p:cNvPr id="281" name="object 281"/>
          <p:cNvSpPr/>
          <p:nvPr/>
        </p:nvSpPr>
        <p:spPr>
          <a:xfrm>
            <a:off x="417767" y="1599629"/>
            <a:ext cx="8322309" cy="400685"/>
          </a:xfrm>
          <a:custGeom>
            <a:avLst/>
            <a:gdLst/>
            <a:ahLst/>
            <a:cxnLst/>
            <a:rect l="l" t="t" r="r" b="b"/>
            <a:pathLst>
              <a:path w="8322309" h="400685">
                <a:moveTo>
                  <a:pt x="0" y="400113"/>
                </a:moveTo>
                <a:lnTo>
                  <a:pt x="8321802" y="400113"/>
                </a:lnTo>
                <a:lnTo>
                  <a:pt x="8321802" y="0"/>
                </a:lnTo>
                <a:lnTo>
                  <a:pt x="0" y="0"/>
                </a:lnTo>
                <a:lnTo>
                  <a:pt x="0" y="40011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2" name="object 282"/>
          <p:cNvSpPr txBox="1"/>
          <p:nvPr/>
        </p:nvSpPr>
        <p:spPr>
          <a:xfrm>
            <a:off x="1753616" y="1689736"/>
            <a:ext cx="5760720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-5" dirty="0">
                <a:latin typeface="Arial"/>
                <a:cs typeface="Arial"/>
              </a:rPr>
              <a:t>"What </a:t>
            </a:r>
            <a:r>
              <a:rPr sz="1400" b="1" dirty="0">
                <a:latin typeface="Arial"/>
                <a:cs typeface="Arial"/>
              </a:rPr>
              <a:t>made it </a:t>
            </a:r>
            <a:r>
              <a:rPr sz="1400" b="1" spc="-5" dirty="0">
                <a:latin typeface="Arial"/>
                <a:cs typeface="Arial"/>
              </a:rPr>
              <a:t>harder for </a:t>
            </a:r>
            <a:r>
              <a:rPr sz="1400" b="1" spc="-20" dirty="0">
                <a:latin typeface="Arial"/>
                <a:cs typeface="Arial"/>
              </a:rPr>
              <a:t>you </a:t>
            </a:r>
            <a:r>
              <a:rPr sz="1400" b="1" dirty="0">
                <a:latin typeface="Arial"/>
                <a:cs typeface="Arial"/>
              </a:rPr>
              <a:t>to </a:t>
            </a:r>
            <a:r>
              <a:rPr sz="1400" b="1" spc="-5" dirty="0">
                <a:latin typeface="Arial"/>
                <a:cs typeface="Arial"/>
              </a:rPr>
              <a:t>get </a:t>
            </a:r>
            <a:r>
              <a:rPr sz="1400" b="1" dirty="0">
                <a:latin typeface="Arial"/>
                <a:cs typeface="Arial"/>
              </a:rPr>
              <a:t>[the </a:t>
            </a:r>
            <a:r>
              <a:rPr sz="1400" b="1" spc="-5" dirty="0">
                <a:latin typeface="Arial"/>
                <a:cs typeface="Arial"/>
              </a:rPr>
              <a:t>help </a:t>
            </a:r>
            <a:r>
              <a:rPr sz="1400" b="1" spc="-20" dirty="0">
                <a:latin typeface="Arial"/>
                <a:cs typeface="Arial"/>
              </a:rPr>
              <a:t>you </a:t>
            </a:r>
            <a:r>
              <a:rPr sz="1400" b="1" spc="-5" dirty="0">
                <a:latin typeface="Arial"/>
                <a:cs typeface="Arial"/>
              </a:rPr>
              <a:t>wanted]?"...by</a:t>
            </a:r>
            <a:r>
              <a:rPr sz="1400" b="1" spc="-55" dirty="0">
                <a:latin typeface="Arial"/>
                <a:cs typeface="Arial"/>
              </a:rPr>
              <a:t> </a:t>
            </a:r>
            <a:r>
              <a:rPr sz="1400" b="1" spc="-5" dirty="0">
                <a:latin typeface="Arial"/>
                <a:cs typeface="Arial"/>
              </a:rPr>
              <a:t>age</a:t>
            </a:r>
            <a:endParaRPr sz="1400">
              <a:latin typeface="Arial"/>
              <a:cs typeface="Arial"/>
            </a:endParaRPr>
          </a:p>
        </p:txBody>
      </p:sp>
      <p:sp>
        <p:nvSpPr>
          <p:cNvPr id="286" name="object 286"/>
          <p:cNvSpPr txBox="1"/>
          <p:nvPr/>
        </p:nvSpPr>
        <p:spPr>
          <a:xfrm>
            <a:off x="361901" y="165608"/>
            <a:ext cx="8685530" cy="7386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5250">
              <a:lnSpc>
                <a:spcPct val="100000"/>
              </a:lnSpc>
              <a:spcBef>
                <a:spcPts val="70"/>
              </a:spcBef>
            </a:pPr>
            <a:r>
              <a:rPr sz="2400" b="1" spc="-30" dirty="0" smtClean="0">
                <a:solidFill>
                  <a:srgbClr val="4A0D66"/>
                </a:solidFill>
                <a:latin typeface="Arial"/>
                <a:cs typeface="Arial"/>
              </a:rPr>
              <a:t>Younger </a:t>
            </a:r>
            <a:r>
              <a:rPr sz="2400" b="1" spc="-5" dirty="0">
                <a:solidFill>
                  <a:srgbClr val="4A0D66"/>
                </a:solidFill>
                <a:latin typeface="Arial"/>
                <a:cs typeface="Arial"/>
              </a:rPr>
              <a:t>caregivers more </a:t>
            </a:r>
            <a:r>
              <a:rPr sz="2400" b="1" dirty="0">
                <a:solidFill>
                  <a:srgbClr val="4A0D66"/>
                </a:solidFill>
                <a:latin typeface="Arial"/>
                <a:cs typeface="Arial"/>
              </a:rPr>
              <a:t>overwhelmed </a:t>
            </a:r>
            <a:r>
              <a:rPr sz="2400" b="1" spc="-5" dirty="0">
                <a:solidFill>
                  <a:srgbClr val="4A0D66"/>
                </a:solidFill>
                <a:latin typeface="Arial"/>
                <a:cs typeface="Arial"/>
              </a:rPr>
              <a:t>by number </a:t>
            </a:r>
            <a:r>
              <a:rPr sz="2400" b="1" dirty="0">
                <a:solidFill>
                  <a:srgbClr val="4A0D66"/>
                </a:solidFill>
                <a:latin typeface="Arial"/>
                <a:cs typeface="Arial"/>
              </a:rPr>
              <a:t>of</a:t>
            </a:r>
            <a:r>
              <a:rPr sz="2400" b="1" spc="50" dirty="0">
                <a:solidFill>
                  <a:srgbClr val="4A0D66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4A0D66"/>
                </a:solidFill>
                <a:latin typeface="Arial"/>
                <a:cs typeface="Arial"/>
              </a:rPr>
              <a:t>sites;</a:t>
            </a:r>
            <a:endParaRPr sz="2400" dirty="0">
              <a:solidFill>
                <a:srgbClr val="4A0D66"/>
              </a:solidFill>
              <a:latin typeface="Arial"/>
              <a:cs typeface="Arial"/>
            </a:endParaRPr>
          </a:p>
          <a:p>
            <a:pPr marL="95250">
              <a:lnSpc>
                <a:spcPct val="100000"/>
              </a:lnSpc>
            </a:pPr>
            <a:r>
              <a:rPr sz="2400" b="1" dirty="0">
                <a:solidFill>
                  <a:srgbClr val="4A0D66"/>
                </a:solidFill>
                <a:latin typeface="Arial"/>
                <a:cs typeface="Arial"/>
              </a:rPr>
              <a:t>less likely to </a:t>
            </a:r>
            <a:r>
              <a:rPr sz="2400" b="1" spc="-5" dirty="0">
                <a:solidFill>
                  <a:srgbClr val="4A0D66"/>
                </a:solidFill>
                <a:latin typeface="Arial"/>
                <a:cs typeface="Arial"/>
              </a:rPr>
              <a:t>know </a:t>
            </a:r>
            <a:r>
              <a:rPr sz="2400" b="1" dirty="0">
                <a:solidFill>
                  <a:srgbClr val="4A0D66"/>
                </a:solidFill>
                <a:latin typeface="Arial"/>
                <a:cs typeface="Arial"/>
              </a:rPr>
              <a:t>where to</a:t>
            </a:r>
            <a:r>
              <a:rPr sz="2400" b="1" spc="-175" dirty="0">
                <a:solidFill>
                  <a:srgbClr val="4A0D66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4A0D66"/>
                </a:solidFill>
                <a:latin typeface="Arial"/>
                <a:cs typeface="Arial"/>
              </a:rPr>
              <a:t>look</a:t>
            </a:r>
            <a:endParaRPr sz="2400" dirty="0">
              <a:solidFill>
                <a:srgbClr val="4A0D66"/>
              </a:solidFill>
              <a:latin typeface="Arial"/>
              <a:cs typeface="Arial"/>
            </a:endParaRPr>
          </a:p>
        </p:txBody>
      </p:sp>
      <p:sp>
        <p:nvSpPr>
          <p:cNvPr id="293" name="object 293"/>
          <p:cNvSpPr txBox="1"/>
          <p:nvPr/>
        </p:nvSpPr>
        <p:spPr>
          <a:xfrm>
            <a:off x="8225410" y="2297557"/>
            <a:ext cx="295910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dirty="0">
                <a:latin typeface="Arial"/>
                <a:cs typeface="Arial"/>
              </a:rPr>
              <a:t>A</a:t>
            </a:r>
            <a:r>
              <a:rPr sz="1200" spc="-15" dirty="0">
                <a:latin typeface="Arial"/>
                <a:cs typeface="Arial"/>
              </a:rPr>
              <a:t>g</a:t>
            </a:r>
            <a:r>
              <a:rPr sz="1200" spc="-5" dirty="0">
                <a:latin typeface="Arial"/>
                <a:cs typeface="Arial"/>
              </a:rPr>
              <a:t>e</a:t>
            </a:r>
            <a:endParaRPr sz="1200">
              <a:latin typeface="Arial"/>
              <a:cs typeface="Arial"/>
            </a:endParaRPr>
          </a:p>
        </p:txBody>
      </p:sp>
      <p:sp>
        <p:nvSpPr>
          <p:cNvPr id="296" name="object 296"/>
          <p:cNvSpPr txBox="1">
            <a:spLocks noGrp="1"/>
          </p:cNvSpPr>
          <p:nvPr>
            <p:ph type="sldNum" sz="quarter" idx="7"/>
          </p:nvPr>
        </p:nvSpPr>
        <p:spPr>
          <a:xfrm>
            <a:off x="8935973" y="6683491"/>
            <a:ext cx="243204" cy="1282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8900">
              <a:lnSpc>
                <a:spcPts val="1010"/>
              </a:lnSpc>
            </a:pPr>
            <a:fld id="{81D60167-4931-47E6-BA6A-407CBD079E47}" type="slidenum">
              <a:rPr spc="-5" dirty="0"/>
              <a:t>13</a:t>
            </a:fld>
            <a:endParaRPr spc="-5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/>
          <p:nvPr/>
        </p:nvSpPr>
        <p:spPr>
          <a:xfrm>
            <a:off x="2719400" y="4614711"/>
            <a:ext cx="314325" cy="981710"/>
          </a:xfrm>
          <a:custGeom>
            <a:avLst/>
            <a:gdLst/>
            <a:ahLst/>
            <a:cxnLst/>
            <a:rect l="l" t="t" r="r" b="b"/>
            <a:pathLst>
              <a:path w="314325" h="981710">
                <a:moveTo>
                  <a:pt x="0" y="981158"/>
                </a:moveTo>
                <a:lnTo>
                  <a:pt x="314017" y="981158"/>
                </a:lnTo>
                <a:lnTo>
                  <a:pt x="314017" y="0"/>
                </a:lnTo>
                <a:lnTo>
                  <a:pt x="0" y="0"/>
                </a:lnTo>
                <a:lnTo>
                  <a:pt x="0" y="981158"/>
                </a:lnTo>
                <a:close/>
              </a:path>
            </a:pathLst>
          </a:custGeom>
          <a:solidFill>
            <a:srgbClr val="79A1B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719400" y="4614711"/>
            <a:ext cx="314325" cy="981710"/>
          </a:xfrm>
          <a:custGeom>
            <a:avLst/>
            <a:gdLst/>
            <a:ahLst/>
            <a:cxnLst/>
            <a:rect l="l" t="t" r="r" b="b"/>
            <a:pathLst>
              <a:path w="314325" h="981710">
                <a:moveTo>
                  <a:pt x="0" y="981158"/>
                </a:moveTo>
                <a:lnTo>
                  <a:pt x="314017" y="981158"/>
                </a:lnTo>
                <a:lnTo>
                  <a:pt x="314017" y="0"/>
                </a:lnTo>
                <a:lnTo>
                  <a:pt x="0" y="0"/>
                </a:lnTo>
                <a:lnTo>
                  <a:pt x="0" y="981158"/>
                </a:lnTo>
                <a:close/>
              </a:path>
            </a:pathLst>
          </a:custGeom>
          <a:ln w="9470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033416" y="4614711"/>
            <a:ext cx="305435" cy="981710"/>
          </a:xfrm>
          <a:custGeom>
            <a:avLst/>
            <a:gdLst/>
            <a:ahLst/>
            <a:cxnLst/>
            <a:rect l="l" t="t" r="r" b="b"/>
            <a:pathLst>
              <a:path w="305435" h="981710">
                <a:moveTo>
                  <a:pt x="0" y="981158"/>
                </a:moveTo>
                <a:lnTo>
                  <a:pt x="304864" y="981158"/>
                </a:lnTo>
                <a:lnTo>
                  <a:pt x="304864" y="0"/>
                </a:lnTo>
                <a:lnTo>
                  <a:pt x="0" y="0"/>
                </a:lnTo>
                <a:lnTo>
                  <a:pt x="0" y="981158"/>
                </a:lnTo>
                <a:close/>
              </a:path>
            </a:pathLst>
          </a:custGeom>
          <a:solidFill>
            <a:srgbClr val="ACC5D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033416" y="4614711"/>
            <a:ext cx="305435" cy="981710"/>
          </a:xfrm>
          <a:custGeom>
            <a:avLst/>
            <a:gdLst/>
            <a:ahLst/>
            <a:cxnLst/>
            <a:rect l="l" t="t" r="r" b="b"/>
            <a:pathLst>
              <a:path w="305435" h="981710">
                <a:moveTo>
                  <a:pt x="0" y="981158"/>
                </a:moveTo>
                <a:lnTo>
                  <a:pt x="304864" y="981158"/>
                </a:lnTo>
                <a:lnTo>
                  <a:pt x="304864" y="0"/>
                </a:lnTo>
                <a:lnTo>
                  <a:pt x="0" y="0"/>
                </a:lnTo>
                <a:lnTo>
                  <a:pt x="0" y="981158"/>
                </a:lnTo>
                <a:close/>
              </a:path>
            </a:pathLst>
          </a:custGeom>
          <a:ln w="9469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338282" y="4567251"/>
            <a:ext cx="314325" cy="1028700"/>
          </a:xfrm>
          <a:custGeom>
            <a:avLst/>
            <a:gdLst/>
            <a:ahLst/>
            <a:cxnLst/>
            <a:rect l="l" t="t" r="r" b="b"/>
            <a:pathLst>
              <a:path w="314325" h="1028700">
                <a:moveTo>
                  <a:pt x="0" y="1028618"/>
                </a:moveTo>
                <a:lnTo>
                  <a:pt x="314332" y="1028618"/>
                </a:lnTo>
                <a:lnTo>
                  <a:pt x="314332" y="0"/>
                </a:lnTo>
                <a:lnTo>
                  <a:pt x="0" y="0"/>
                </a:lnTo>
                <a:lnTo>
                  <a:pt x="0" y="1028618"/>
                </a:lnTo>
                <a:close/>
              </a:path>
            </a:pathLst>
          </a:custGeom>
          <a:solidFill>
            <a:srgbClr val="D2DF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338282" y="4567251"/>
            <a:ext cx="314325" cy="1028700"/>
          </a:xfrm>
          <a:custGeom>
            <a:avLst/>
            <a:gdLst/>
            <a:ahLst/>
            <a:cxnLst/>
            <a:rect l="l" t="t" r="r" b="b"/>
            <a:pathLst>
              <a:path w="314325" h="1028700">
                <a:moveTo>
                  <a:pt x="0" y="1028618"/>
                </a:moveTo>
                <a:lnTo>
                  <a:pt x="314332" y="1028618"/>
                </a:lnTo>
                <a:lnTo>
                  <a:pt x="314332" y="0"/>
                </a:lnTo>
                <a:lnTo>
                  <a:pt x="0" y="0"/>
                </a:lnTo>
                <a:lnTo>
                  <a:pt x="0" y="1028618"/>
                </a:lnTo>
                <a:close/>
              </a:path>
            </a:pathLst>
          </a:custGeom>
          <a:ln w="9469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624089" y="3367173"/>
            <a:ext cx="0" cy="2219325"/>
          </a:xfrm>
          <a:custGeom>
            <a:avLst/>
            <a:gdLst/>
            <a:ahLst/>
            <a:cxnLst/>
            <a:rect l="l" t="t" r="r" b="b"/>
            <a:pathLst>
              <a:path h="2219325">
                <a:moveTo>
                  <a:pt x="0" y="0"/>
                </a:moveTo>
                <a:lnTo>
                  <a:pt x="0" y="2219208"/>
                </a:lnTo>
              </a:path>
            </a:pathLst>
          </a:custGeom>
          <a:ln w="9467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585902" y="5595870"/>
            <a:ext cx="29209" cy="0"/>
          </a:xfrm>
          <a:custGeom>
            <a:avLst/>
            <a:gdLst/>
            <a:ahLst/>
            <a:cxnLst/>
            <a:rect l="l" t="t" r="r" b="b"/>
            <a:pathLst>
              <a:path w="29210">
                <a:moveTo>
                  <a:pt x="0" y="0"/>
                </a:moveTo>
                <a:lnTo>
                  <a:pt x="28719" y="0"/>
                </a:lnTo>
              </a:path>
            </a:pathLst>
          </a:custGeom>
          <a:ln w="9492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2585902" y="5148163"/>
            <a:ext cx="29209" cy="0"/>
          </a:xfrm>
          <a:custGeom>
            <a:avLst/>
            <a:gdLst/>
            <a:ahLst/>
            <a:cxnLst/>
            <a:rect l="l" t="t" r="r" b="b"/>
            <a:pathLst>
              <a:path w="29210">
                <a:moveTo>
                  <a:pt x="0" y="0"/>
                </a:moveTo>
                <a:lnTo>
                  <a:pt x="28719" y="0"/>
                </a:lnTo>
              </a:path>
            </a:pathLst>
          </a:custGeom>
          <a:ln w="9492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585902" y="4700456"/>
            <a:ext cx="29209" cy="0"/>
          </a:xfrm>
          <a:custGeom>
            <a:avLst/>
            <a:gdLst/>
            <a:ahLst/>
            <a:cxnLst/>
            <a:rect l="l" t="t" r="r" b="b"/>
            <a:pathLst>
              <a:path w="29210">
                <a:moveTo>
                  <a:pt x="0" y="0"/>
                </a:moveTo>
                <a:lnTo>
                  <a:pt x="28719" y="0"/>
                </a:lnTo>
              </a:path>
            </a:pathLst>
          </a:custGeom>
          <a:ln w="9492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585902" y="4262583"/>
            <a:ext cx="29209" cy="0"/>
          </a:xfrm>
          <a:custGeom>
            <a:avLst/>
            <a:gdLst/>
            <a:ahLst/>
            <a:cxnLst/>
            <a:rect l="l" t="t" r="r" b="b"/>
            <a:pathLst>
              <a:path w="29210">
                <a:moveTo>
                  <a:pt x="0" y="0"/>
                </a:moveTo>
                <a:lnTo>
                  <a:pt x="28719" y="0"/>
                </a:lnTo>
              </a:path>
            </a:pathLst>
          </a:custGeom>
          <a:ln w="9492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2585902" y="3814812"/>
            <a:ext cx="29209" cy="0"/>
          </a:xfrm>
          <a:custGeom>
            <a:avLst/>
            <a:gdLst/>
            <a:ahLst/>
            <a:cxnLst/>
            <a:rect l="l" t="t" r="r" b="b"/>
            <a:pathLst>
              <a:path w="29210">
                <a:moveTo>
                  <a:pt x="0" y="0"/>
                </a:moveTo>
                <a:lnTo>
                  <a:pt x="28719" y="0"/>
                </a:lnTo>
              </a:path>
            </a:pathLst>
          </a:custGeom>
          <a:ln w="9492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2585902" y="3367169"/>
            <a:ext cx="29209" cy="0"/>
          </a:xfrm>
          <a:custGeom>
            <a:avLst/>
            <a:gdLst/>
            <a:ahLst/>
            <a:cxnLst/>
            <a:rect l="l" t="t" r="r" b="b"/>
            <a:pathLst>
              <a:path w="29210">
                <a:moveTo>
                  <a:pt x="0" y="0"/>
                </a:moveTo>
                <a:lnTo>
                  <a:pt x="28719" y="0"/>
                </a:lnTo>
              </a:path>
            </a:pathLst>
          </a:custGeom>
          <a:ln w="9492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2624091" y="5595870"/>
            <a:ext cx="1114425" cy="0"/>
          </a:xfrm>
          <a:custGeom>
            <a:avLst/>
            <a:gdLst/>
            <a:ahLst/>
            <a:cxnLst/>
            <a:rect l="l" t="t" r="r" b="b"/>
            <a:pathLst>
              <a:path w="1114425">
                <a:moveTo>
                  <a:pt x="0" y="0"/>
                </a:moveTo>
                <a:lnTo>
                  <a:pt x="1114050" y="0"/>
                </a:lnTo>
              </a:path>
            </a:pathLst>
          </a:custGeom>
          <a:ln w="9492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2624089" y="5605366"/>
            <a:ext cx="0" cy="28575"/>
          </a:xfrm>
          <a:custGeom>
            <a:avLst/>
            <a:gdLst/>
            <a:ahLst/>
            <a:cxnLst/>
            <a:rect l="l" t="t" r="r" b="b"/>
            <a:pathLst>
              <a:path h="28575">
                <a:moveTo>
                  <a:pt x="0" y="28476"/>
                </a:moveTo>
                <a:lnTo>
                  <a:pt x="0" y="0"/>
                </a:lnTo>
              </a:path>
            </a:pathLst>
          </a:custGeom>
          <a:ln w="9467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3747985" y="5605366"/>
            <a:ext cx="0" cy="28575"/>
          </a:xfrm>
          <a:custGeom>
            <a:avLst/>
            <a:gdLst/>
            <a:ahLst/>
            <a:cxnLst/>
            <a:rect l="l" t="t" r="r" b="b"/>
            <a:pathLst>
              <a:path h="28575">
                <a:moveTo>
                  <a:pt x="0" y="28476"/>
                </a:moveTo>
                <a:lnTo>
                  <a:pt x="0" y="0"/>
                </a:lnTo>
              </a:path>
            </a:pathLst>
          </a:custGeom>
          <a:ln w="9467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2787493" y="5022768"/>
            <a:ext cx="473075" cy="1461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326390" algn="l"/>
              </a:tabLst>
            </a:pPr>
            <a:r>
              <a:rPr sz="950" spc="-10" dirty="0">
                <a:latin typeface="Arial"/>
                <a:cs typeface="Arial"/>
              </a:rPr>
              <a:t>2</a:t>
            </a:r>
            <a:r>
              <a:rPr sz="950" spc="10" dirty="0">
                <a:latin typeface="Arial"/>
                <a:cs typeface="Arial"/>
              </a:rPr>
              <a:t>2</a:t>
            </a:r>
            <a:r>
              <a:rPr sz="950" dirty="0">
                <a:latin typeface="Arial"/>
                <a:cs typeface="Arial"/>
              </a:rPr>
              <a:t>	</a:t>
            </a:r>
            <a:r>
              <a:rPr sz="950" spc="-10" dirty="0">
                <a:latin typeface="Arial"/>
                <a:cs typeface="Arial"/>
              </a:rPr>
              <a:t>22</a:t>
            </a:r>
            <a:endParaRPr sz="95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3406688" y="5003783"/>
            <a:ext cx="158750" cy="1461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spc="-10" dirty="0">
                <a:latin typeface="Arial"/>
                <a:cs typeface="Arial"/>
              </a:rPr>
              <a:t>23</a:t>
            </a:r>
            <a:endParaRPr sz="95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2444755" y="5518251"/>
            <a:ext cx="94616" cy="1461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spc="10" dirty="0">
                <a:latin typeface="Arial"/>
                <a:cs typeface="Arial"/>
              </a:rPr>
              <a:t>0</a:t>
            </a:r>
            <a:endParaRPr sz="95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2378164" y="5070544"/>
            <a:ext cx="158750" cy="1461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spc="-10" dirty="0">
                <a:latin typeface="Arial"/>
                <a:cs typeface="Arial"/>
              </a:rPr>
              <a:t>10</a:t>
            </a:r>
            <a:endParaRPr sz="95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2378164" y="4622837"/>
            <a:ext cx="158750" cy="1461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spc="-10" dirty="0">
                <a:latin typeface="Arial"/>
                <a:cs typeface="Arial"/>
              </a:rPr>
              <a:t>20</a:t>
            </a:r>
            <a:endParaRPr sz="95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2378164" y="4184585"/>
            <a:ext cx="158750" cy="1461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spc="-10" dirty="0">
                <a:latin typeface="Arial"/>
                <a:cs typeface="Arial"/>
              </a:rPr>
              <a:t>30</a:t>
            </a:r>
            <a:endParaRPr sz="95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2378164" y="3736941"/>
            <a:ext cx="158750" cy="1461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spc="-10" dirty="0">
                <a:latin typeface="Arial"/>
                <a:cs typeface="Arial"/>
              </a:rPr>
              <a:t>40</a:t>
            </a:r>
            <a:endParaRPr sz="950"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2378164" y="3289171"/>
            <a:ext cx="158750" cy="1461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spc="-10" dirty="0">
                <a:latin typeface="Arial"/>
                <a:cs typeface="Arial"/>
              </a:rPr>
              <a:t>50</a:t>
            </a:r>
            <a:endParaRPr sz="950"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2365631" y="2907793"/>
            <a:ext cx="1025525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900" spc="-5" dirty="0">
                <a:latin typeface="Arial"/>
                <a:cs typeface="Arial"/>
              </a:rPr>
              <a:t>% </a:t>
            </a:r>
            <a:r>
              <a:rPr sz="900" dirty="0">
                <a:latin typeface="Arial"/>
                <a:cs typeface="Arial"/>
              </a:rPr>
              <a:t>respondents</a:t>
            </a:r>
            <a:r>
              <a:rPr sz="900" spc="-114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who  </a:t>
            </a:r>
            <a:r>
              <a:rPr sz="900" dirty="0">
                <a:latin typeface="Arial"/>
                <a:cs typeface="Arial"/>
              </a:rPr>
              <a:t>selected</a:t>
            </a:r>
            <a:r>
              <a:rPr sz="900" spc="-12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'Easy'</a:t>
            </a:r>
            <a:endParaRPr sz="900">
              <a:latin typeface="Arial"/>
              <a:cs typeface="Arial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2681225" y="6265862"/>
            <a:ext cx="179705" cy="133350"/>
          </a:xfrm>
          <a:custGeom>
            <a:avLst/>
            <a:gdLst/>
            <a:ahLst/>
            <a:cxnLst/>
            <a:rect l="l" t="t" r="r" b="b"/>
            <a:pathLst>
              <a:path w="179705" h="133350">
                <a:moveTo>
                  <a:pt x="0" y="133350"/>
                </a:moveTo>
                <a:lnTo>
                  <a:pt x="179387" y="133350"/>
                </a:lnTo>
                <a:lnTo>
                  <a:pt x="179387" y="0"/>
                </a:lnTo>
                <a:lnTo>
                  <a:pt x="0" y="0"/>
                </a:lnTo>
                <a:lnTo>
                  <a:pt x="0" y="133350"/>
                </a:lnTo>
                <a:close/>
              </a:path>
            </a:pathLst>
          </a:custGeom>
          <a:solidFill>
            <a:srgbClr val="D2DF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2681225" y="6265862"/>
            <a:ext cx="179705" cy="133350"/>
          </a:xfrm>
          <a:custGeom>
            <a:avLst/>
            <a:gdLst/>
            <a:ahLst/>
            <a:cxnLst/>
            <a:rect l="l" t="t" r="r" b="b"/>
            <a:pathLst>
              <a:path w="179705" h="133350">
                <a:moveTo>
                  <a:pt x="0" y="133350"/>
                </a:moveTo>
                <a:lnTo>
                  <a:pt x="179387" y="133350"/>
                </a:lnTo>
                <a:lnTo>
                  <a:pt x="179387" y="0"/>
                </a:lnTo>
                <a:lnTo>
                  <a:pt x="0" y="0"/>
                </a:lnTo>
                <a:lnTo>
                  <a:pt x="0" y="133350"/>
                </a:lnTo>
                <a:close/>
              </a:path>
            </a:pathLst>
          </a:custGeom>
          <a:ln w="9525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2681225" y="6062662"/>
            <a:ext cx="179705" cy="133350"/>
          </a:xfrm>
          <a:custGeom>
            <a:avLst/>
            <a:gdLst/>
            <a:ahLst/>
            <a:cxnLst/>
            <a:rect l="l" t="t" r="r" b="b"/>
            <a:pathLst>
              <a:path w="179705" h="133350">
                <a:moveTo>
                  <a:pt x="0" y="133350"/>
                </a:moveTo>
                <a:lnTo>
                  <a:pt x="179387" y="133350"/>
                </a:lnTo>
                <a:lnTo>
                  <a:pt x="179387" y="0"/>
                </a:lnTo>
                <a:lnTo>
                  <a:pt x="0" y="0"/>
                </a:lnTo>
                <a:lnTo>
                  <a:pt x="0" y="133350"/>
                </a:lnTo>
                <a:close/>
              </a:path>
            </a:pathLst>
          </a:custGeom>
          <a:solidFill>
            <a:srgbClr val="ACC5D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2681225" y="6062662"/>
            <a:ext cx="179705" cy="133350"/>
          </a:xfrm>
          <a:custGeom>
            <a:avLst/>
            <a:gdLst/>
            <a:ahLst/>
            <a:cxnLst/>
            <a:rect l="l" t="t" r="r" b="b"/>
            <a:pathLst>
              <a:path w="179705" h="133350">
                <a:moveTo>
                  <a:pt x="0" y="133350"/>
                </a:moveTo>
                <a:lnTo>
                  <a:pt x="179387" y="133350"/>
                </a:lnTo>
                <a:lnTo>
                  <a:pt x="179387" y="0"/>
                </a:lnTo>
                <a:lnTo>
                  <a:pt x="0" y="0"/>
                </a:lnTo>
                <a:lnTo>
                  <a:pt x="0" y="133350"/>
                </a:lnTo>
                <a:close/>
              </a:path>
            </a:pathLst>
          </a:custGeom>
          <a:ln w="9525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2681225" y="5859462"/>
            <a:ext cx="179705" cy="133350"/>
          </a:xfrm>
          <a:custGeom>
            <a:avLst/>
            <a:gdLst/>
            <a:ahLst/>
            <a:cxnLst/>
            <a:rect l="l" t="t" r="r" b="b"/>
            <a:pathLst>
              <a:path w="179705" h="133350">
                <a:moveTo>
                  <a:pt x="0" y="133350"/>
                </a:moveTo>
                <a:lnTo>
                  <a:pt x="179387" y="133350"/>
                </a:lnTo>
                <a:lnTo>
                  <a:pt x="179387" y="0"/>
                </a:lnTo>
                <a:lnTo>
                  <a:pt x="0" y="0"/>
                </a:lnTo>
                <a:lnTo>
                  <a:pt x="0" y="133350"/>
                </a:lnTo>
                <a:close/>
              </a:path>
            </a:pathLst>
          </a:custGeom>
          <a:solidFill>
            <a:srgbClr val="79A1B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2681225" y="5859462"/>
            <a:ext cx="179705" cy="133350"/>
          </a:xfrm>
          <a:custGeom>
            <a:avLst/>
            <a:gdLst/>
            <a:ahLst/>
            <a:cxnLst/>
            <a:rect l="l" t="t" r="r" b="b"/>
            <a:pathLst>
              <a:path w="179705" h="133350">
                <a:moveTo>
                  <a:pt x="0" y="133350"/>
                </a:moveTo>
                <a:lnTo>
                  <a:pt x="179387" y="133350"/>
                </a:lnTo>
                <a:lnTo>
                  <a:pt x="179387" y="0"/>
                </a:lnTo>
                <a:lnTo>
                  <a:pt x="0" y="0"/>
                </a:lnTo>
                <a:lnTo>
                  <a:pt x="0" y="133350"/>
                </a:lnTo>
                <a:close/>
              </a:path>
            </a:pathLst>
          </a:custGeom>
          <a:ln w="9525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 txBox="1"/>
          <p:nvPr/>
        </p:nvSpPr>
        <p:spPr>
          <a:xfrm>
            <a:off x="2899410" y="5854094"/>
            <a:ext cx="586740" cy="56425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10" dirty="0">
                <a:latin typeface="Arial"/>
                <a:cs typeface="Arial"/>
              </a:rPr>
              <a:t>&lt;50K</a:t>
            </a:r>
            <a:endParaRPr sz="1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400"/>
              </a:spcBef>
            </a:pPr>
            <a:r>
              <a:rPr sz="1000" spc="-10" dirty="0">
                <a:latin typeface="Arial"/>
                <a:cs typeface="Arial"/>
              </a:rPr>
              <a:t>50K-100K</a:t>
            </a:r>
            <a:endParaRPr sz="1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400"/>
              </a:spcBef>
            </a:pPr>
            <a:r>
              <a:rPr sz="1000" spc="-10" dirty="0">
                <a:latin typeface="Arial"/>
                <a:cs typeface="Arial"/>
              </a:rPr>
              <a:t>&gt;100K</a:t>
            </a:r>
            <a:endParaRPr sz="1000">
              <a:latin typeface="Arial"/>
              <a:cs typeface="Arial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814227" y="4567251"/>
            <a:ext cx="229235" cy="1028700"/>
          </a:xfrm>
          <a:custGeom>
            <a:avLst/>
            <a:gdLst/>
            <a:ahLst/>
            <a:cxnLst/>
            <a:rect l="l" t="t" r="r" b="b"/>
            <a:pathLst>
              <a:path w="229234" h="1028700">
                <a:moveTo>
                  <a:pt x="0" y="1028618"/>
                </a:moveTo>
                <a:lnTo>
                  <a:pt x="228760" y="1028618"/>
                </a:lnTo>
                <a:lnTo>
                  <a:pt x="228760" y="0"/>
                </a:lnTo>
                <a:lnTo>
                  <a:pt x="0" y="0"/>
                </a:lnTo>
                <a:lnTo>
                  <a:pt x="0" y="1028618"/>
                </a:lnTo>
                <a:close/>
              </a:path>
            </a:pathLst>
          </a:custGeom>
          <a:solidFill>
            <a:srgbClr val="5BAC8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814227" y="4567251"/>
            <a:ext cx="229235" cy="1028700"/>
          </a:xfrm>
          <a:custGeom>
            <a:avLst/>
            <a:gdLst/>
            <a:ahLst/>
            <a:cxnLst/>
            <a:rect l="l" t="t" r="r" b="b"/>
            <a:pathLst>
              <a:path w="229234" h="1028700">
                <a:moveTo>
                  <a:pt x="0" y="1028618"/>
                </a:moveTo>
                <a:lnTo>
                  <a:pt x="228760" y="1028618"/>
                </a:lnTo>
                <a:lnTo>
                  <a:pt x="228760" y="0"/>
                </a:lnTo>
                <a:lnTo>
                  <a:pt x="0" y="0"/>
                </a:lnTo>
                <a:lnTo>
                  <a:pt x="0" y="1028618"/>
                </a:lnTo>
                <a:close/>
              </a:path>
            </a:pathLst>
          </a:custGeom>
          <a:ln w="9467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1042986" y="4481511"/>
            <a:ext cx="238125" cy="1114425"/>
          </a:xfrm>
          <a:custGeom>
            <a:avLst/>
            <a:gdLst/>
            <a:ahLst/>
            <a:cxnLst/>
            <a:rect l="l" t="t" r="r" b="b"/>
            <a:pathLst>
              <a:path w="238125" h="1114425">
                <a:moveTo>
                  <a:pt x="0" y="1114362"/>
                </a:moveTo>
                <a:lnTo>
                  <a:pt x="237911" y="1114362"/>
                </a:lnTo>
                <a:lnTo>
                  <a:pt x="237911" y="0"/>
                </a:lnTo>
                <a:lnTo>
                  <a:pt x="0" y="0"/>
                </a:lnTo>
                <a:lnTo>
                  <a:pt x="0" y="1114362"/>
                </a:lnTo>
                <a:close/>
              </a:path>
            </a:pathLst>
          </a:custGeom>
          <a:solidFill>
            <a:srgbClr val="79A1B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1042986" y="4481511"/>
            <a:ext cx="238125" cy="1114425"/>
          </a:xfrm>
          <a:custGeom>
            <a:avLst/>
            <a:gdLst/>
            <a:ahLst/>
            <a:cxnLst/>
            <a:rect l="l" t="t" r="r" b="b"/>
            <a:pathLst>
              <a:path w="238125" h="1114425">
                <a:moveTo>
                  <a:pt x="0" y="1114362"/>
                </a:moveTo>
                <a:lnTo>
                  <a:pt x="237911" y="1114362"/>
                </a:lnTo>
                <a:lnTo>
                  <a:pt x="237911" y="0"/>
                </a:lnTo>
                <a:lnTo>
                  <a:pt x="0" y="0"/>
                </a:lnTo>
                <a:lnTo>
                  <a:pt x="0" y="1114362"/>
                </a:lnTo>
                <a:close/>
              </a:path>
            </a:pathLst>
          </a:custGeom>
          <a:ln w="9467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1280900" y="4929213"/>
            <a:ext cx="229235" cy="666750"/>
          </a:xfrm>
          <a:custGeom>
            <a:avLst/>
            <a:gdLst/>
            <a:ahLst/>
            <a:cxnLst/>
            <a:rect l="l" t="t" r="r" b="b"/>
            <a:pathLst>
              <a:path w="229234" h="666750">
                <a:moveTo>
                  <a:pt x="0" y="666656"/>
                </a:moveTo>
                <a:lnTo>
                  <a:pt x="228760" y="666656"/>
                </a:lnTo>
                <a:lnTo>
                  <a:pt x="228760" y="0"/>
                </a:lnTo>
                <a:lnTo>
                  <a:pt x="0" y="0"/>
                </a:lnTo>
                <a:lnTo>
                  <a:pt x="0" y="666656"/>
                </a:lnTo>
                <a:close/>
              </a:path>
            </a:pathLst>
          </a:custGeom>
          <a:solidFill>
            <a:srgbClr val="DCC05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1280900" y="4929213"/>
            <a:ext cx="229235" cy="666750"/>
          </a:xfrm>
          <a:custGeom>
            <a:avLst/>
            <a:gdLst/>
            <a:ahLst/>
            <a:cxnLst/>
            <a:rect l="l" t="t" r="r" b="b"/>
            <a:pathLst>
              <a:path w="229234" h="666750">
                <a:moveTo>
                  <a:pt x="0" y="666656"/>
                </a:moveTo>
                <a:lnTo>
                  <a:pt x="228760" y="666656"/>
                </a:lnTo>
                <a:lnTo>
                  <a:pt x="228760" y="0"/>
                </a:lnTo>
                <a:lnTo>
                  <a:pt x="0" y="0"/>
                </a:lnTo>
                <a:lnTo>
                  <a:pt x="0" y="666656"/>
                </a:lnTo>
                <a:close/>
              </a:path>
            </a:pathLst>
          </a:custGeom>
          <a:ln w="9468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1509659" y="4700460"/>
            <a:ext cx="228600" cy="895985"/>
          </a:xfrm>
          <a:custGeom>
            <a:avLst/>
            <a:gdLst/>
            <a:ahLst/>
            <a:cxnLst/>
            <a:rect l="l" t="t" r="r" b="b"/>
            <a:pathLst>
              <a:path w="228600" h="895985">
                <a:moveTo>
                  <a:pt x="0" y="895413"/>
                </a:moveTo>
                <a:lnTo>
                  <a:pt x="228445" y="895413"/>
                </a:lnTo>
                <a:lnTo>
                  <a:pt x="228445" y="0"/>
                </a:lnTo>
                <a:lnTo>
                  <a:pt x="0" y="0"/>
                </a:lnTo>
                <a:lnTo>
                  <a:pt x="0" y="895413"/>
                </a:lnTo>
                <a:close/>
              </a:path>
            </a:pathLst>
          </a:custGeom>
          <a:solidFill>
            <a:srgbClr val="90805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1509659" y="4700460"/>
            <a:ext cx="228600" cy="895985"/>
          </a:xfrm>
          <a:custGeom>
            <a:avLst/>
            <a:gdLst/>
            <a:ahLst/>
            <a:cxnLst/>
            <a:rect l="l" t="t" r="r" b="b"/>
            <a:pathLst>
              <a:path w="228600" h="895985">
                <a:moveTo>
                  <a:pt x="0" y="895413"/>
                </a:moveTo>
                <a:lnTo>
                  <a:pt x="228445" y="895413"/>
                </a:lnTo>
                <a:lnTo>
                  <a:pt x="228445" y="0"/>
                </a:lnTo>
                <a:lnTo>
                  <a:pt x="0" y="0"/>
                </a:lnTo>
                <a:lnTo>
                  <a:pt x="0" y="895413"/>
                </a:lnTo>
                <a:close/>
              </a:path>
            </a:pathLst>
          </a:custGeom>
          <a:ln w="9467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747648" y="3367173"/>
            <a:ext cx="0" cy="2219325"/>
          </a:xfrm>
          <a:custGeom>
            <a:avLst/>
            <a:gdLst/>
            <a:ahLst/>
            <a:cxnLst/>
            <a:rect l="l" t="t" r="r" b="b"/>
            <a:pathLst>
              <a:path h="2219325">
                <a:moveTo>
                  <a:pt x="0" y="0"/>
                </a:moveTo>
                <a:lnTo>
                  <a:pt x="0" y="2219208"/>
                </a:lnTo>
              </a:path>
            </a:pathLst>
          </a:custGeom>
          <a:ln w="9465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709469" y="5595870"/>
            <a:ext cx="29209" cy="0"/>
          </a:xfrm>
          <a:custGeom>
            <a:avLst/>
            <a:gdLst/>
            <a:ahLst/>
            <a:cxnLst/>
            <a:rect l="l" t="t" r="r" b="b"/>
            <a:pathLst>
              <a:path w="29209">
                <a:moveTo>
                  <a:pt x="0" y="0"/>
                </a:moveTo>
                <a:lnTo>
                  <a:pt x="28713" y="0"/>
                </a:lnTo>
              </a:path>
            </a:pathLst>
          </a:custGeom>
          <a:ln w="9492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709469" y="5148163"/>
            <a:ext cx="29209" cy="0"/>
          </a:xfrm>
          <a:custGeom>
            <a:avLst/>
            <a:gdLst/>
            <a:ahLst/>
            <a:cxnLst/>
            <a:rect l="l" t="t" r="r" b="b"/>
            <a:pathLst>
              <a:path w="29209">
                <a:moveTo>
                  <a:pt x="0" y="0"/>
                </a:moveTo>
                <a:lnTo>
                  <a:pt x="28713" y="0"/>
                </a:lnTo>
              </a:path>
            </a:pathLst>
          </a:custGeom>
          <a:ln w="9492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709469" y="4700456"/>
            <a:ext cx="29209" cy="0"/>
          </a:xfrm>
          <a:custGeom>
            <a:avLst/>
            <a:gdLst/>
            <a:ahLst/>
            <a:cxnLst/>
            <a:rect l="l" t="t" r="r" b="b"/>
            <a:pathLst>
              <a:path w="29209">
                <a:moveTo>
                  <a:pt x="0" y="0"/>
                </a:moveTo>
                <a:lnTo>
                  <a:pt x="28713" y="0"/>
                </a:lnTo>
              </a:path>
            </a:pathLst>
          </a:custGeom>
          <a:ln w="9492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709469" y="4262583"/>
            <a:ext cx="29209" cy="0"/>
          </a:xfrm>
          <a:custGeom>
            <a:avLst/>
            <a:gdLst/>
            <a:ahLst/>
            <a:cxnLst/>
            <a:rect l="l" t="t" r="r" b="b"/>
            <a:pathLst>
              <a:path w="29209">
                <a:moveTo>
                  <a:pt x="0" y="0"/>
                </a:moveTo>
                <a:lnTo>
                  <a:pt x="28713" y="0"/>
                </a:lnTo>
              </a:path>
            </a:pathLst>
          </a:custGeom>
          <a:ln w="9492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709469" y="3814812"/>
            <a:ext cx="29209" cy="0"/>
          </a:xfrm>
          <a:custGeom>
            <a:avLst/>
            <a:gdLst/>
            <a:ahLst/>
            <a:cxnLst/>
            <a:rect l="l" t="t" r="r" b="b"/>
            <a:pathLst>
              <a:path w="29209">
                <a:moveTo>
                  <a:pt x="0" y="0"/>
                </a:moveTo>
                <a:lnTo>
                  <a:pt x="28713" y="0"/>
                </a:lnTo>
              </a:path>
            </a:pathLst>
          </a:custGeom>
          <a:ln w="9492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709469" y="3367169"/>
            <a:ext cx="29209" cy="0"/>
          </a:xfrm>
          <a:custGeom>
            <a:avLst/>
            <a:gdLst/>
            <a:ahLst/>
            <a:cxnLst/>
            <a:rect l="l" t="t" r="r" b="b"/>
            <a:pathLst>
              <a:path w="29209">
                <a:moveTo>
                  <a:pt x="0" y="0"/>
                </a:moveTo>
                <a:lnTo>
                  <a:pt x="28713" y="0"/>
                </a:lnTo>
              </a:path>
            </a:pathLst>
          </a:custGeom>
          <a:ln w="9492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747650" y="5595870"/>
            <a:ext cx="1047750" cy="0"/>
          </a:xfrm>
          <a:custGeom>
            <a:avLst/>
            <a:gdLst/>
            <a:ahLst/>
            <a:cxnLst/>
            <a:rect l="l" t="t" r="r" b="b"/>
            <a:pathLst>
              <a:path w="1047750">
                <a:moveTo>
                  <a:pt x="0" y="0"/>
                </a:moveTo>
                <a:lnTo>
                  <a:pt x="1047567" y="0"/>
                </a:lnTo>
              </a:path>
            </a:pathLst>
          </a:custGeom>
          <a:ln w="9492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747648" y="5605366"/>
            <a:ext cx="0" cy="28575"/>
          </a:xfrm>
          <a:custGeom>
            <a:avLst/>
            <a:gdLst/>
            <a:ahLst/>
            <a:cxnLst/>
            <a:rect l="l" t="t" r="r" b="b"/>
            <a:pathLst>
              <a:path h="28575">
                <a:moveTo>
                  <a:pt x="0" y="28476"/>
                </a:moveTo>
                <a:lnTo>
                  <a:pt x="0" y="0"/>
                </a:lnTo>
              </a:path>
            </a:pathLst>
          </a:custGeom>
          <a:ln w="9465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1804681" y="5605366"/>
            <a:ext cx="0" cy="28575"/>
          </a:xfrm>
          <a:custGeom>
            <a:avLst/>
            <a:gdLst/>
            <a:ahLst/>
            <a:cxnLst/>
            <a:rect l="l" t="t" r="r" b="b"/>
            <a:pathLst>
              <a:path h="28575">
                <a:moveTo>
                  <a:pt x="0" y="28476"/>
                </a:moveTo>
                <a:lnTo>
                  <a:pt x="0" y="0"/>
                </a:lnTo>
              </a:path>
            </a:pathLst>
          </a:custGeom>
          <a:ln w="9465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 txBox="1"/>
          <p:nvPr/>
        </p:nvSpPr>
        <p:spPr>
          <a:xfrm>
            <a:off x="844438" y="5003783"/>
            <a:ext cx="158750" cy="1461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spc="-10" dirty="0">
                <a:latin typeface="Arial"/>
                <a:cs typeface="Arial"/>
              </a:rPr>
              <a:t>23</a:t>
            </a:r>
            <a:endParaRPr sz="950">
              <a:latin typeface="Arial"/>
              <a:cs typeface="Arial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1073200" y="4956007"/>
            <a:ext cx="158750" cy="1461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spc="-10" dirty="0">
                <a:latin typeface="Arial"/>
                <a:cs typeface="Arial"/>
              </a:rPr>
              <a:t>25</a:t>
            </a:r>
            <a:endParaRPr sz="950">
              <a:latin typeface="Arial"/>
              <a:cs typeface="Arial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1311110" y="5184765"/>
            <a:ext cx="158750" cy="1461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spc="-10" dirty="0">
                <a:latin typeface="Arial"/>
                <a:cs typeface="Arial"/>
              </a:rPr>
              <a:t>15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1539871" y="5070544"/>
            <a:ext cx="158750" cy="1461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spc="-10" dirty="0">
                <a:latin typeface="Arial"/>
                <a:cs typeface="Arial"/>
              </a:rPr>
              <a:t>20</a:t>
            </a:r>
            <a:endParaRPr sz="950">
              <a:latin typeface="Arial"/>
              <a:cs typeface="Arial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568347" y="5518251"/>
            <a:ext cx="94616" cy="1461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spc="10" dirty="0">
                <a:latin typeface="Arial"/>
                <a:cs typeface="Arial"/>
              </a:rPr>
              <a:t>0</a:t>
            </a:r>
            <a:endParaRPr sz="950">
              <a:latin typeface="Arial"/>
              <a:cs typeface="Arial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501770" y="5070544"/>
            <a:ext cx="158750" cy="1461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spc="-10" dirty="0">
                <a:latin typeface="Arial"/>
                <a:cs typeface="Arial"/>
              </a:rPr>
              <a:t>10</a:t>
            </a:r>
            <a:endParaRPr sz="950">
              <a:latin typeface="Arial"/>
              <a:cs typeface="Arial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501770" y="4622837"/>
            <a:ext cx="158750" cy="1461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spc="-10" dirty="0">
                <a:latin typeface="Arial"/>
                <a:cs typeface="Arial"/>
              </a:rPr>
              <a:t>20</a:t>
            </a:r>
            <a:endParaRPr sz="950">
              <a:latin typeface="Arial"/>
              <a:cs typeface="Arial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501770" y="4184585"/>
            <a:ext cx="158750" cy="1461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spc="-10" dirty="0">
                <a:latin typeface="Arial"/>
                <a:cs typeface="Arial"/>
              </a:rPr>
              <a:t>30</a:t>
            </a:r>
            <a:endParaRPr sz="950">
              <a:latin typeface="Arial"/>
              <a:cs typeface="Arial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501770" y="3736941"/>
            <a:ext cx="158750" cy="1461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spc="-10" dirty="0">
                <a:latin typeface="Arial"/>
                <a:cs typeface="Arial"/>
              </a:rPr>
              <a:t>40</a:t>
            </a:r>
            <a:endParaRPr sz="950">
              <a:latin typeface="Arial"/>
              <a:cs typeface="Arial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501770" y="3289171"/>
            <a:ext cx="158750" cy="1461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spc="-10" dirty="0">
                <a:latin typeface="Arial"/>
                <a:cs typeface="Arial"/>
              </a:rPr>
              <a:t>50</a:t>
            </a:r>
            <a:endParaRPr sz="950">
              <a:latin typeface="Arial"/>
              <a:cs typeface="Arial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489002" y="2907793"/>
            <a:ext cx="1025525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900" spc="-5" dirty="0">
                <a:latin typeface="Arial"/>
                <a:cs typeface="Arial"/>
              </a:rPr>
              <a:t>% </a:t>
            </a:r>
            <a:r>
              <a:rPr sz="900" dirty="0">
                <a:latin typeface="Arial"/>
                <a:cs typeface="Arial"/>
              </a:rPr>
              <a:t>respondents</a:t>
            </a:r>
            <a:r>
              <a:rPr sz="900" spc="-114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who  </a:t>
            </a:r>
            <a:r>
              <a:rPr sz="900" dirty="0">
                <a:latin typeface="Arial"/>
                <a:cs typeface="Arial"/>
              </a:rPr>
              <a:t>selected</a:t>
            </a:r>
            <a:r>
              <a:rPr sz="900" spc="-12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'Easy'</a:t>
            </a:r>
            <a:endParaRPr sz="900">
              <a:latin typeface="Arial"/>
              <a:cs typeface="Arial"/>
            </a:endParaRPr>
          </a:p>
        </p:txBody>
      </p:sp>
      <p:sp>
        <p:nvSpPr>
          <p:cNvPr id="65" name="object 65"/>
          <p:cNvSpPr/>
          <p:nvPr/>
        </p:nvSpPr>
        <p:spPr>
          <a:xfrm>
            <a:off x="4424372" y="4748236"/>
            <a:ext cx="304800" cy="847725"/>
          </a:xfrm>
          <a:custGeom>
            <a:avLst/>
            <a:gdLst/>
            <a:ahLst/>
            <a:cxnLst/>
            <a:rect l="l" t="t" r="r" b="b"/>
            <a:pathLst>
              <a:path w="304800" h="847725">
                <a:moveTo>
                  <a:pt x="0" y="847637"/>
                </a:moveTo>
                <a:lnTo>
                  <a:pt x="304510" y="847637"/>
                </a:lnTo>
                <a:lnTo>
                  <a:pt x="304510" y="0"/>
                </a:lnTo>
                <a:lnTo>
                  <a:pt x="0" y="0"/>
                </a:lnTo>
                <a:lnTo>
                  <a:pt x="0" y="847637"/>
                </a:lnTo>
                <a:close/>
              </a:path>
            </a:pathLst>
          </a:custGeom>
          <a:solidFill>
            <a:srgbClr val="DCC05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4424372" y="4748236"/>
            <a:ext cx="304800" cy="847725"/>
          </a:xfrm>
          <a:custGeom>
            <a:avLst/>
            <a:gdLst/>
            <a:ahLst/>
            <a:cxnLst/>
            <a:rect l="l" t="t" r="r" b="b"/>
            <a:pathLst>
              <a:path w="304800" h="847725">
                <a:moveTo>
                  <a:pt x="0" y="847637"/>
                </a:moveTo>
                <a:lnTo>
                  <a:pt x="304510" y="847637"/>
                </a:lnTo>
                <a:lnTo>
                  <a:pt x="304510" y="0"/>
                </a:lnTo>
                <a:lnTo>
                  <a:pt x="0" y="0"/>
                </a:lnTo>
                <a:lnTo>
                  <a:pt x="0" y="847637"/>
                </a:lnTo>
                <a:close/>
              </a:path>
            </a:pathLst>
          </a:custGeom>
          <a:ln w="9469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4728881" y="4567251"/>
            <a:ext cx="295910" cy="1028700"/>
          </a:xfrm>
          <a:custGeom>
            <a:avLst/>
            <a:gdLst/>
            <a:ahLst/>
            <a:cxnLst/>
            <a:rect l="l" t="t" r="r" b="b"/>
            <a:pathLst>
              <a:path w="295910" h="1028700">
                <a:moveTo>
                  <a:pt x="0" y="1028618"/>
                </a:moveTo>
                <a:lnTo>
                  <a:pt x="295359" y="1028618"/>
                </a:lnTo>
                <a:lnTo>
                  <a:pt x="295359" y="0"/>
                </a:lnTo>
                <a:lnTo>
                  <a:pt x="0" y="0"/>
                </a:lnTo>
                <a:lnTo>
                  <a:pt x="0" y="1028618"/>
                </a:lnTo>
                <a:close/>
              </a:path>
            </a:pathLst>
          </a:custGeom>
          <a:solidFill>
            <a:srgbClr val="E7D37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4728881" y="4567251"/>
            <a:ext cx="295910" cy="1028700"/>
          </a:xfrm>
          <a:custGeom>
            <a:avLst/>
            <a:gdLst/>
            <a:ahLst/>
            <a:cxnLst/>
            <a:rect l="l" t="t" r="r" b="b"/>
            <a:pathLst>
              <a:path w="295910" h="1028700">
                <a:moveTo>
                  <a:pt x="0" y="1028618"/>
                </a:moveTo>
                <a:lnTo>
                  <a:pt x="295359" y="1028618"/>
                </a:lnTo>
                <a:lnTo>
                  <a:pt x="295359" y="0"/>
                </a:lnTo>
                <a:lnTo>
                  <a:pt x="0" y="0"/>
                </a:lnTo>
                <a:lnTo>
                  <a:pt x="0" y="1028618"/>
                </a:lnTo>
                <a:close/>
              </a:path>
            </a:pathLst>
          </a:custGeom>
          <a:ln w="9468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5024241" y="4433734"/>
            <a:ext cx="305435" cy="1162685"/>
          </a:xfrm>
          <a:custGeom>
            <a:avLst/>
            <a:gdLst/>
            <a:ahLst/>
            <a:cxnLst/>
            <a:rect l="l" t="t" r="r" b="b"/>
            <a:pathLst>
              <a:path w="305435" h="1162685">
                <a:moveTo>
                  <a:pt x="0" y="1162139"/>
                </a:moveTo>
                <a:lnTo>
                  <a:pt x="304825" y="1162139"/>
                </a:lnTo>
                <a:lnTo>
                  <a:pt x="304825" y="0"/>
                </a:lnTo>
                <a:lnTo>
                  <a:pt x="0" y="0"/>
                </a:lnTo>
                <a:lnTo>
                  <a:pt x="0" y="1162139"/>
                </a:lnTo>
                <a:close/>
              </a:path>
            </a:pathLst>
          </a:custGeom>
          <a:solidFill>
            <a:srgbClr val="F8EE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5024241" y="4433734"/>
            <a:ext cx="305435" cy="1162685"/>
          </a:xfrm>
          <a:custGeom>
            <a:avLst/>
            <a:gdLst/>
            <a:ahLst/>
            <a:cxnLst/>
            <a:rect l="l" t="t" r="r" b="b"/>
            <a:pathLst>
              <a:path w="305435" h="1162685">
                <a:moveTo>
                  <a:pt x="0" y="1162139"/>
                </a:moveTo>
                <a:lnTo>
                  <a:pt x="304825" y="1162139"/>
                </a:lnTo>
                <a:lnTo>
                  <a:pt x="304825" y="0"/>
                </a:lnTo>
                <a:lnTo>
                  <a:pt x="0" y="0"/>
                </a:lnTo>
                <a:lnTo>
                  <a:pt x="0" y="1162139"/>
                </a:lnTo>
                <a:close/>
              </a:path>
            </a:pathLst>
          </a:custGeom>
          <a:ln w="9468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4338540" y="3367173"/>
            <a:ext cx="0" cy="2219325"/>
          </a:xfrm>
          <a:custGeom>
            <a:avLst/>
            <a:gdLst/>
            <a:ahLst/>
            <a:cxnLst/>
            <a:rect l="l" t="t" r="r" b="b"/>
            <a:pathLst>
              <a:path h="2219325">
                <a:moveTo>
                  <a:pt x="0" y="0"/>
                </a:moveTo>
                <a:lnTo>
                  <a:pt x="0" y="2219208"/>
                </a:lnTo>
              </a:path>
            </a:pathLst>
          </a:custGeom>
          <a:ln w="9466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4300360" y="5595870"/>
            <a:ext cx="29209" cy="0"/>
          </a:xfrm>
          <a:custGeom>
            <a:avLst/>
            <a:gdLst/>
            <a:ahLst/>
            <a:cxnLst/>
            <a:rect l="l" t="t" r="r" b="b"/>
            <a:pathLst>
              <a:path w="29210">
                <a:moveTo>
                  <a:pt x="0" y="0"/>
                </a:moveTo>
                <a:lnTo>
                  <a:pt x="28715" y="0"/>
                </a:lnTo>
              </a:path>
            </a:pathLst>
          </a:custGeom>
          <a:ln w="9492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4300360" y="5148163"/>
            <a:ext cx="29209" cy="0"/>
          </a:xfrm>
          <a:custGeom>
            <a:avLst/>
            <a:gdLst/>
            <a:ahLst/>
            <a:cxnLst/>
            <a:rect l="l" t="t" r="r" b="b"/>
            <a:pathLst>
              <a:path w="29210">
                <a:moveTo>
                  <a:pt x="0" y="0"/>
                </a:moveTo>
                <a:lnTo>
                  <a:pt x="28715" y="0"/>
                </a:lnTo>
              </a:path>
            </a:pathLst>
          </a:custGeom>
          <a:ln w="9492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4300360" y="4700456"/>
            <a:ext cx="29209" cy="0"/>
          </a:xfrm>
          <a:custGeom>
            <a:avLst/>
            <a:gdLst/>
            <a:ahLst/>
            <a:cxnLst/>
            <a:rect l="l" t="t" r="r" b="b"/>
            <a:pathLst>
              <a:path w="29210">
                <a:moveTo>
                  <a:pt x="0" y="0"/>
                </a:moveTo>
                <a:lnTo>
                  <a:pt x="28715" y="0"/>
                </a:lnTo>
              </a:path>
            </a:pathLst>
          </a:custGeom>
          <a:ln w="9492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4300360" y="4262583"/>
            <a:ext cx="29209" cy="0"/>
          </a:xfrm>
          <a:custGeom>
            <a:avLst/>
            <a:gdLst/>
            <a:ahLst/>
            <a:cxnLst/>
            <a:rect l="l" t="t" r="r" b="b"/>
            <a:pathLst>
              <a:path w="29210">
                <a:moveTo>
                  <a:pt x="0" y="0"/>
                </a:moveTo>
                <a:lnTo>
                  <a:pt x="28715" y="0"/>
                </a:lnTo>
              </a:path>
            </a:pathLst>
          </a:custGeom>
          <a:ln w="9492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4300360" y="3814812"/>
            <a:ext cx="29209" cy="0"/>
          </a:xfrm>
          <a:custGeom>
            <a:avLst/>
            <a:gdLst/>
            <a:ahLst/>
            <a:cxnLst/>
            <a:rect l="l" t="t" r="r" b="b"/>
            <a:pathLst>
              <a:path w="29210">
                <a:moveTo>
                  <a:pt x="0" y="0"/>
                </a:moveTo>
                <a:lnTo>
                  <a:pt x="28715" y="0"/>
                </a:lnTo>
              </a:path>
            </a:pathLst>
          </a:custGeom>
          <a:ln w="9492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4300360" y="3367169"/>
            <a:ext cx="29209" cy="0"/>
          </a:xfrm>
          <a:custGeom>
            <a:avLst/>
            <a:gdLst/>
            <a:ahLst/>
            <a:cxnLst/>
            <a:rect l="l" t="t" r="r" b="b"/>
            <a:pathLst>
              <a:path w="29210">
                <a:moveTo>
                  <a:pt x="0" y="0"/>
                </a:moveTo>
                <a:lnTo>
                  <a:pt x="28715" y="0"/>
                </a:lnTo>
              </a:path>
            </a:pathLst>
          </a:custGeom>
          <a:ln w="9492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4338543" y="5595870"/>
            <a:ext cx="1076325" cy="0"/>
          </a:xfrm>
          <a:custGeom>
            <a:avLst/>
            <a:gdLst/>
            <a:ahLst/>
            <a:cxnLst/>
            <a:rect l="l" t="t" r="r" b="b"/>
            <a:pathLst>
              <a:path w="1076325">
                <a:moveTo>
                  <a:pt x="0" y="0"/>
                </a:moveTo>
                <a:lnTo>
                  <a:pt x="1076041" y="0"/>
                </a:lnTo>
              </a:path>
            </a:pathLst>
          </a:custGeom>
          <a:ln w="9492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4338540" y="5605366"/>
            <a:ext cx="0" cy="28575"/>
          </a:xfrm>
          <a:custGeom>
            <a:avLst/>
            <a:gdLst/>
            <a:ahLst/>
            <a:cxnLst/>
            <a:rect l="l" t="t" r="r" b="b"/>
            <a:pathLst>
              <a:path h="28575">
                <a:moveTo>
                  <a:pt x="0" y="28476"/>
                </a:moveTo>
                <a:lnTo>
                  <a:pt x="0" y="0"/>
                </a:lnTo>
              </a:path>
            </a:pathLst>
          </a:custGeom>
          <a:ln w="9466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5424048" y="5605366"/>
            <a:ext cx="0" cy="28575"/>
          </a:xfrm>
          <a:custGeom>
            <a:avLst/>
            <a:gdLst/>
            <a:ahLst/>
            <a:cxnLst/>
            <a:rect l="l" t="t" r="r" b="b"/>
            <a:pathLst>
              <a:path h="28575">
                <a:moveTo>
                  <a:pt x="0" y="28476"/>
                </a:moveTo>
                <a:lnTo>
                  <a:pt x="0" y="0"/>
                </a:lnTo>
              </a:path>
            </a:pathLst>
          </a:custGeom>
          <a:ln w="9466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 txBox="1"/>
          <p:nvPr/>
        </p:nvSpPr>
        <p:spPr>
          <a:xfrm>
            <a:off x="4492453" y="5089528"/>
            <a:ext cx="158750" cy="1461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spc="-10" dirty="0">
                <a:latin typeface="Arial"/>
                <a:cs typeface="Arial"/>
              </a:rPr>
              <a:t>19</a:t>
            </a:r>
            <a:endParaRPr sz="950">
              <a:latin typeface="Arial"/>
              <a:cs typeface="Arial"/>
            </a:endParaRPr>
          </a:p>
        </p:txBody>
      </p:sp>
      <p:sp>
        <p:nvSpPr>
          <p:cNvPr id="82" name="object 82"/>
          <p:cNvSpPr txBox="1"/>
          <p:nvPr/>
        </p:nvSpPr>
        <p:spPr>
          <a:xfrm>
            <a:off x="4787812" y="5003783"/>
            <a:ext cx="158750" cy="1461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spc="-10" dirty="0">
                <a:latin typeface="Arial"/>
                <a:cs typeface="Arial"/>
              </a:rPr>
              <a:t>23</a:t>
            </a:r>
            <a:endParaRPr sz="950">
              <a:latin typeface="Arial"/>
              <a:cs typeface="Arial"/>
            </a:endParaRPr>
          </a:p>
        </p:txBody>
      </p:sp>
      <p:sp>
        <p:nvSpPr>
          <p:cNvPr id="83" name="object 83"/>
          <p:cNvSpPr txBox="1"/>
          <p:nvPr/>
        </p:nvSpPr>
        <p:spPr>
          <a:xfrm>
            <a:off x="5092638" y="4937023"/>
            <a:ext cx="158750" cy="1461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spc="-10" dirty="0">
                <a:latin typeface="Arial"/>
                <a:cs typeface="Arial"/>
              </a:rPr>
              <a:t>26</a:t>
            </a:r>
            <a:endParaRPr sz="950">
              <a:latin typeface="Arial"/>
              <a:cs typeface="Arial"/>
            </a:endParaRPr>
          </a:p>
        </p:txBody>
      </p:sp>
      <p:sp>
        <p:nvSpPr>
          <p:cNvPr id="84" name="object 84"/>
          <p:cNvSpPr txBox="1"/>
          <p:nvPr/>
        </p:nvSpPr>
        <p:spPr>
          <a:xfrm>
            <a:off x="4159228" y="5518251"/>
            <a:ext cx="94616" cy="1461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spc="10" dirty="0">
                <a:latin typeface="Arial"/>
                <a:cs typeface="Arial"/>
              </a:rPr>
              <a:t>0</a:t>
            </a:r>
            <a:endParaRPr sz="950">
              <a:latin typeface="Arial"/>
              <a:cs typeface="Arial"/>
            </a:endParaRPr>
          </a:p>
        </p:txBody>
      </p:sp>
      <p:sp>
        <p:nvSpPr>
          <p:cNvPr id="85" name="object 85"/>
          <p:cNvSpPr txBox="1"/>
          <p:nvPr/>
        </p:nvSpPr>
        <p:spPr>
          <a:xfrm>
            <a:off x="4092646" y="5070544"/>
            <a:ext cx="158750" cy="1461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spc="-10" dirty="0">
                <a:latin typeface="Arial"/>
                <a:cs typeface="Arial"/>
              </a:rPr>
              <a:t>10</a:t>
            </a:r>
            <a:endParaRPr sz="950">
              <a:latin typeface="Arial"/>
              <a:cs typeface="Arial"/>
            </a:endParaRPr>
          </a:p>
        </p:txBody>
      </p:sp>
      <p:sp>
        <p:nvSpPr>
          <p:cNvPr id="86" name="object 86"/>
          <p:cNvSpPr txBox="1"/>
          <p:nvPr/>
        </p:nvSpPr>
        <p:spPr>
          <a:xfrm>
            <a:off x="4092646" y="4622837"/>
            <a:ext cx="158750" cy="1461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spc="-10" dirty="0">
                <a:latin typeface="Arial"/>
                <a:cs typeface="Arial"/>
              </a:rPr>
              <a:t>20</a:t>
            </a:r>
            <a:endParaRPr sz="950">
              <a:latin typeface="Arial"/>
              <a:cs typeface="Arial"/>
            </a:endParaRPr>
          </a:p>
        </p:txBody>
      </p:sp>
      <p:sp>
        <p:nvSpPr>
          <p:cNvPr id="87" name="object 87"/>
          <p:cNvSpPr txBox="1"/>
          <p:nvPr/>
        </p:nvSpPr>
        <p:spPr>
          <a:xfrm>
            <a:off x="4092646" y="4184585"/>
            <a:ext cx="158750" cy="1461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spc="-10" dirty="0">
                <a:latin typeface="Arial"/>
                <a:cs typeface="Arial"/>
              </a:rPr>
              <a:t>30</a:t>
            </a:r>
            <a:endParaRPr sz="950">
              <a:latin typeface="Arial"/>
              <a:cs typeface="Arial"/>
            </a:endParaRPr>
          </a:p>
        </p:txBody>
      </p:sp>
      <p:sp>
        <p:nvSpPr>
          <p:cNvPr id="88" name="object 88"/>
          <p:cNvSpPr txBox="1"/>
          <p:nvPr/>
        </p:nvSpPr>
        <p:spPr>
          <a:xfrm>
            <a:off x="4092646" y="3736941"/>
            <a:ext cx="158750" cy="1461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spc="-10" dirty="0">
                <a:latin typeface="Arial"/>
                <a:cs typeface="Arial"/>
              </a:rPr>
              <a:t>40</a:t>
            </a:r>
            <a:endParaRPr sz="950">
              <a:latin typeface="Arial"/>
              <a:cs typeface="Arial"/>
            </a:endParaRPr>
          </a:p>
        </p:txBody>
      </p:sp>
      <p:sp>
        <p:nvSpPr>
          <p:cNvPr id="89" name="object 89"/>
          <p:cNvSpPr txBox="1"/>
          <p:nvPr/>
        </p:nvSpPr>
        <p:spPr>
          <a:xfrm>
            <a:off x="4092646" y="3289171"/>
            <a:ext cx="158750" cy="1461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spc="-10" dirty="0">
                <a:latin typeface="Arial"/>
                <a:cs typeface="Arial"/>
              </a:rPr>
              <a:t>50</a:t>
            </a:r>
            <a:endParaRPr sz="950">
              <a:latin typeface="Arial"/>
              <a:cs typeface="Arial"/>
            </a:endParaRPr>
          </a:p>
        </p:txBody>
      </p:sp>
      <p:sp>
        <p:nvSpPr>
          <p:cNvPr id="90" name="object 90"/>
          <p:cNvSpPr txBox="1"/>
          <p:nvPr/>
        </p:nvSpPr>
        <p:spPr>
          <a:xfrm>
            <a:off x="4080511" y="2907793"/>
            <a:ext cx="1025525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900" spc="-5" dirty="0">
                <a:latin typeface="Arial"/>
                <a:cs typeface="Arial"/>
              </a:rPr>
              <a:t>% </a:t>
            </a:r>
            <a:r>
              <a:rPr sz="900" dirty="0">
                <a:latin typeface="Arial"/>
                <a:cs typeface="Arial"/>
              </a:rPr>
              <a:t>respondents</a:t>
            </a:r>
            <a:r>
              <a:rPr sz="900" spc="-114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who  </a:t>
            </a:r>
            <a:r>
              <a:rPr sz="900" dirty="0">
                <a:latin typeface="Arial"/>
                <a:cs typeface="Arial"/>
              </a:rPr>
              <a:t>selected</a:t>
            </a:r>
            <a:r>
              <a:rPr sz="900" spc="-12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'Easy'</a:t>
            </a:r>
            <a:endParaRPr sz="900">
              <a:latin typeface="Arial"/>
              <a:cs typeface="Arial"/>
            </a:endParaRPr>
          </a:p>
        </p:txBody>
      </p:sp>
      <p:sp>
        <p:nvSpPr>
          <p:cNvPr id="91" name="object 91"/>
          <p:cNvSpPr/>
          <p:nvPr/>
        </p:nvSpPr>
        <p:spPr>
          <a:xfrm>
            <a:off x="795337" y="6469062"/>
            <a:ext cx="179705" cy="133350"/>
          </a:xfrm>
          <a:custGeom>
            <a:avLst/>
            <a:gdLst/>
            <a:ahLst/>
            <a:cxnLst/>
            <a:rect l="l" t="t" r="r" b="b"/>
            <a:pathLst>
              <a:path w="179705" h="133350">
                <a:moveTo>
                  <a:pt x="0" y="133350"/>
                </a:moveTo>
                <a:lnTo>
                  <a:pt x="179387" y="133350"/>
                </a:lnTo>
                <a:lnTo>
                  <a:pt x="179387" y="0"/>
                </a:lnTo>
                <a:lnTo>
                  <a:pt x="0" y="0"/>
                </a:lnTo>
                <a:lnTo>
                  <a:pt x="0" y="133350"/>
                </a:lnTo>
                <a:close/>
              </a:path>
            </a:pathLst>
          </a:custGeom>
          <a:solidFill>
            <a:srgbClr val="90805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795337" y="6469062"/>
            <a:ext cx="179705" cy="133350"/>
          </a:xfrm>
          <a:custGeom>
            <a:avLst/>
            <a:gdLst/>
            <a:ahLst/>
            <a:cxnLst/>
            <a:rect l="l" t="t" r="r" b="b"/>
            <a:pathLst>
              <a:path w="179705" h="133350">
                <a:moveTo>
                  <a:pt x="0" y="133350"/>
                </a:moveTo>
                <a:lnTo>
                  <a:pt x="179387" y="133350"/>
                </a:lnTo>
                <a:lnTo>
                  <a:pt x="179387" y="0"/>
                </a:lnTo>
                <a:lnTo>
                  <a:pt x="0" y="0"/>
                </a:lnTo>
                <a:lnTo>
                  <a:pt x="0" y="133350"/>
                </a:lnTo>
                <a:close/>
              </a:path>
            </a:pathLst>
          </a:custGeom>
          <a:ln w="9525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795337" y="6265862"/>
            <a:ext cx="179705" cy="133350"/>
          </a:xfrm>
          <a:custGeom>
            <a:avLst/>
            <a:gdLst/>
            <a:ahLst/>
            <a:cxnLst/>
            <a:rect l="l" t="t" r="r" b="b"/>
            <a:pathLst>
              <a:path w="179705" h="133350">
                <a:moveTo>
                  <a:pt x="0" y="133350"/>
                </a:moveTo>
                <a:lnTo>
                  <a:pt x="179387" y="133350"/>
                </a:lnTo>
                <a:lnTo>
                  <a:pt x="179387" y="0"/>
                </a:lnTo>
                <a:lnTo>
                  <a:pt x="0" y="0"/>
                </a:lnTo>
                <a:lnTo>
                  <a:pt x="0" y="133350"/>
                </a:lnTo>
                <a:close/>
              </a:path>
            </a:pathLst>
          </a:custGeom>
          <a:solidFill>
            <a:srgbClr val="DCC05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795337" y="6265862"/>
            <a:ext cx="179705" cy="133350"/>
          </a:xfrm>
          <a:custGeom>
            <a:avLst/>
            <a:gdLst/>
            <a:ahLst/>
            <a:cxnLst/>
            <a:rect l="l" t="t" r="r" b="b"/>
            <a:pathLst>
              <a:path w="179705" h="133350">
                <a:moveTo>
                  <a:pt x="0" y="133350"/>
                </a:moveTo>
                <a:lnTo>
                  <a:pt x="179387" y="133350"/>
                </a:lnTo>
                <a:lnTo>
                  <a:pt x="179387" y="0"/>
                </a:lnTo>
                <a:lnTo>
                  <a:pt x="0" y="0"/>
                </a:lnTo>
                <a:lnTo>
                  <a:pt x="0" y="133350"/>
                </a:lnTo>
                <a:close/>
              </a:path>
            </a:pathLst>
          </a:custGeom>
          <a:ln w="9525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795337" y="6062662"/>
            <a:ext cx="179705" cy="133350"/>
          </a:xfrm>
          <a:custGeom>
            <a:avLst/>
            <a:gdLst/>
            <a:ahLst/>
            <a:cxnLst/>
            <a:rect l="l" t="t" r="r" b="b"/>
            <a:pathLst>
              <a:path w="179705" h="133350">
                <a:moveTo>
                  <a:pt x="0" y="133350"/>
                </a:moveTo>
                <a:lnTo>
                  <a:pt x="179387" y="133350"/>
                </a:lnTo>
                <a:lnTo>
                  <a:pt x="179387" y="0"/>
                </a:lnTo>
                <a:lnTo>
                  <a:pt x="0" y="0"/>
                </a:lnTo>
                <a:lnTo>
                  <a:pt x="0" y="133350"/>
                </a:lnTo>
                <a:close/>
              </a:path>
            </a:pathLst>
          </a:custGeom>
          <a:solidFill>
            <a:srgbClr val="79A1B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795337" y="6062662"/>
            <a:ext cx="179705" cy="133350"/>
          </a:xfrm>
          <a:custGeom>
            <a:avLst/>
            <a:gdLst/>
            <a:ahLst/>
            <a:cxnLst/>
            <a:rect l="l" t="t" r="r" b="b"/>
            <a:pathLst>
              <a:path w="179705" h="133350">
                <a:moveTo>
                  <a:pt x="0" y="133350"/>
                </a:moveTo>
                <a:lnTo>
                  <a:pt x="179387" y="133350"/>
                </a:lnTo>
                <a:lnTo>
                  <a:pt x="179387" y="0"/>
                </a:lnTo>
                <a:lnTo>
                  <a:pt x="0" y="0"/>
                </a:lnTo>
                <a:lnTo>
                  <a:pt x="0" y="133350"/>
                </a:lnTo>
                <a:close/>
              </a:path>
            </a:pathLst>
          </a:custGeom>
          <a:ln w="9525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795337" y="5859462"/>
            <a:ext cx="179705" cy="133350"/>
          </a:xfrm>
          <a:custGeom>
            <a:avLst/>
            <a:gdLst/>
            <a:ahLst/>
            <a:cxnLst/>
            <a:rect l="l" t="t" r="r" b="b"/>
            <a:pathLst>
              <a:path w="179705" h="133350">
                <a:moveTo>
                  <a:pt x="0" y="133350"/>
                </a:moveTo>
                <a:lnTo>
                  <a:pt x="179387" y="133350"/>
                </a:lnTo>
                <a:lnTo>
                  <a:pt x="179387" y="0"/>
                </a:lnTo>
                <a:lnTo>
                  <a:pt x="0" y="0"/>
                </a:lnTo>
                <a:lnTo>
                  <a:pt x="0" y="133350"/>
                </a:lnTo>
                <a:close/>
              </a:path>
            </a:pathLst>
          </a:custGeom>
          <a:solidFill>
            <a:srgbClr val="5BAC8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795337" y="5859462"/>
            <a:ext cx="179705" cy="133350"/>
          </a:xfrm>
          <a:custGeom>
            <a:avLst/>
            <a:gdLst/>
            <a:ahLst/>
            <a:cxnLst/>
            <a:rect l="l" t="t" r="r" b="b"/>
            <a:pathLst>
              <a:path w="179705" h="133350">
                <a:moveTo>
                  <a:pt x="0" y="133350"/>
                </a:moveTo>
                <a:lnTo>
                  <a:pt x="179387" y="133350"/>
                </a:lnTo>
                <a:lnTo>
                  <a:pt x="179387" y="0"/>
                </a:lnTo>
                <a:lnTo>
                  <a:pt x="0" y="0"/>
                </a:lnTo>
                <a:lnTo>
                  <a:pt x="0" y="133350"/>
                </a:lnTo>
                <a:close/>
              </a:path>
            </a:pathLst>
          </a:custGeom>
          <a:ln w="9525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 txBox="1"/>
          <p:nvPr/>
        </p:nvSpPr>
        <p:spPr>
          <a:xfrm>
            <a:off x="1012952" y="5803191"/>
            <a:ext cx="999490" cy="81868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33400"/>
              </a:lnSpc>
            </a:pPr>
            <a:r>
              <a:rPr sz="1000" spc="-5" dirty="0">
                <a:latin typeface="Arial"/>
                <a:cs typeface="Arial"/>
              </a:rPr>
              <a:t>White/Other  </a:t>
            </a:r>
            <a:r>
              <a:rPr sz="1000" spc="-10" dirty="0">
                <a:latin typeface="Arial"/>
                <a:cs typeface="Arial"/>
              </a:rPr>
              <a:t>A</a:t>
            </a:r>
            <a:r>
              <a:rPr sz="1000" spc="0" dirty="0">
                <a:latin typeface="Arial"/>
                <a:cs typeface="Arial"/>
              </a:rPr>
              <a:t>f</a:t>
            </a:r>
            <a:r>
              <a:rPr sz="1000" spc="-5" dirty="0">
                <a:latin typeface="Arial"/>
                <a:cs typeface="Arial"/>
              </a:rPr>
              <a:t>r</a:t>
            </a:r>
            <a:r>
              <a:rPr sz="1000" spc="-10" dirty="0">
                <a:latin typeface="Arial"/>
                <a:cs typeface="Arial"/>
              </a:rPr>
              <a:t>i</a:t>
            </a:r>
            <a:r>
              <a:rPr sz="1000" dirty="0">
                <a:latin typeface="Arial"/>
                <a:cs typeface="Arial"/>
              </a:rPr>
              <a:t>c</a:t>
            </a:r>
            <a:r>
              <a:rPr sz="1000" spc="-5" dirty="0">
                <a:latin typeface="Arial"/>
                <a:cs typeface="Arial"/>
              </a:rPr>
              <a:t>a</a:t>
            </a:r>
            <a:r>
              <a:rPr sz="1000" spc="-10" dirty="0">
                <a:latin typeface="Arial"/>
                <a:cs typeface="Arial"/>
              </a:rPr>
              <a:t>n</a:t>
            </a:r>
            <a:r>
              <a:rPr sz="1000" spc="-5" dirty="0">
                <a:latin typeface="Arial"/>
                <a:cs typeface="Arial"/>
              </a:rPr>
              <a:t>-</a:t>
            </a:r>
            <a:r>
              <a:rPr sz="1000" spc="-10" dirty="0">
                <a:latin typeface="Arial"/>
                <a:cs typeface="Arial"/>
              </a:rPr>
              <a:t>A</a:t>
            </a:r>
            <a:r>
              <a:rPr sz="1000" spc="10" dirty="0">
                <a:latin typeface="Arial"/>
                <a:cs typeface="Arial"/>
              </a:rPr>
              <a:t>m</a:t>
            </a:r>
            <a:r>
              <a:rPr sz="1000" spc="-5" dirty="0">
                <a:latin typeface="Arial"/>
                <a:cs typeface="Arial"/>
              </a:rPr>
              <a:t>erican  Hispanic/Latino  Asian</a:t>
            </a:r>
            <a:endParaRPr sz="1000">
              <a:latin typeface="Arial"/>
              <a:cs typeface="Arial"/>
            </a:endParaRPr>
          </a:p>
        </p:txBody>
      </p:sp>
      <p:sp>
        <p:nvSpPr>
          <p:cNvPr id="100" name="object 100"/>
          <p:cNvSpPr/>
          <p:nvPr/>
        </p:nvSpPr>
        <p:spPr>
          <a:xfrm>
            <a:off x="4398900" y="6265862"/>
            <a:ext cx="179705" cy="133350"/>
          </a:xfrm>
          <a:custGeom>
            <a:avLst/>
            <a:gdLst/>
            <a:ahLst/>
            <a:cxnLst/>
            <a:rect l="l" t="t" r="r" b="b"/>
            <a:pathLst>
              <a:path w="179704" h="133350">
                <a:moveTo>
                  <a:pt x="0" y="133350"/>
                </a:moveTo>
                <a:lnTo>
                  <a:pt x="179387" y="133350"/>
                </a:lnTo>
                <a:lnTo>
                  <a:pt x="179387" y="0"/>
                </a:lnTo>
                <a:lnTo>
                  <a:pt x="0" y="0"/>
                </a:lnTo>
                <a:lnTo>
                  <a:pt x="0" y="133350"/>
                </a:lnTo>
                <a:close/>
              </a:path>
            </a:pathLst>
          </a:custGeom>
          <a:solidFill>
            <a:srgbClr val="F8EE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4398900" y="6265862"/>
            <a:ext cx="179705" cy="133350"/>
          </a:xfrm>
          <a:custGeom>
            <a:avLst/>
            <a:gdLst/>
            <a:ahLst/>
            <a:cxnLst/>
            <a:rect l="l" t="t" r="r" b="b"/>
            <a:pathLst>
              <a:path w="179704" h="133350">
                <a:moveTo>
                  <a:pt x="0" y="133350"/>
                </a:moveTo>
                <a:lnTo>
                  <a:pt x="179387" y="133350"/>
                </a:lnTo>
                <a:lnTo>
                  <a:pt x="179387" y="0"/>
                </a:lnTo>
                <a:lnTo>
                  <a:pt x="0" y="0"/>
                </a:lnTo>
                <a:lnTo>
                  <a:pt x="0" y="133350"/>
                </a:lnTo>
                <a:close/>
              </a:path>
            </a:pathLst>
          </a:custGeom>
          <a:ln w="9525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4398900" y="6062662"/>
            <a:ext cx="179705" cy="133350"/>
          </a:xfrm>
          <a:custGeom>
            <a:avLst/>
            <a:gdLst/>
            <a:ahLst/>
            <a:cxnLst/>
            <a:rect l="l" t="t" r="r" b="b"/>
            <a:pathLst>
              <a:path w="179704" h="133350">
                <a:moveTo>
                  <a:pt x="0" y="133350"/>
                </a:moveTo>
                <a:lnTo>
                  <a:pt x="179387" y="133350"/>
                </a:lnTo>
                <a:lnTo>
                  <a:pt x="179387" y="0"/>
                </a:lnTo>
                <a:lnTo>
                  <a:pt x="0" y="0"/>
                </a:lnTo>
                <a:lnTo>
                  <a:pt x="0" y="133350"/>
                </a:lnTo>
                <a:close/>
              </a:path>
            </a:pathLst>
          </a:custGeom>
          <a:solidFill>
            <a:srgbClr val="E7D37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4398900" y="6062662"/>
            <a:ext cx="179705" cy="133350"/>
          </a:xfrm>
          <a:custGeom>
            <a:avLst/>
            <a:gdLst/>
            <a:ahLst/>
            <a:cxnLst/>
            <a:rect l="l" t="t" r="r" b="b"/>
            <a:pathLst>
              <a:path w="179704" h="133350">
                <a:moveTo>
                  <a:pt x="0" y="133350"/>
                </a:moveTo>
                <a:lnTo>
                  <a:pt x="179387" y="133350"/>
                </a:lnTo>
                <a:lnTo>
                  <a:pt x="179387" y="0"/>
                </a:lnTo>
                <a:lnTo>
                  <a:pt x="0" y="0"/>
                </a:lnTo>
                <a:lnTo>
                  <a:pt x="0" y="133350"/>
                </a:lnTo>
                <a:close/>
              </a:path>
            </a:pathLst>
          </a:custGeom>
          <a:ln w="9525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4398900" y="5859462"/>
            <a:ext cx="179705" cy="133350"/>
          </a:xfrm>
          <a:custGeom>
            <a:avLst/>
            <a:gdLst/>
            <a:ahLst/>
            <a:cxnLst/>
            <a:rect l="l" t="t" r="r" b="b"/>
            <a:pathLst>
              <a:path w="179704" h="133350">
                <a:moveTo>
                  <a:pt x="0" y="133350"/>
                </a:moveTo>
                <a:lnTo>
                  <a:pt x="179387" y="133350"/>
                </a:lnTo>
                <a:lnTo>
                  <a:pt x="179387" y="0"/>
                </a:lnTo>
                <a:lnTo>
                  <a:pt x="0" y="0"/>
                </a:lnTo>
                <a:lnTo>
                  <a:pt x="0" y="133350"/>
                </a:lnTo>
                <a:close/>
              </a:path>
            </a:pathLst>
          </a:custGeom>
          <a:solidFill>
            <a:srgbClr val="DCC05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4398900" y="5859462"/>
            <a:ext cx="179705" cy="133350"/>
          </a:xfrm>
          <a:custGeom>
            <a:avLst/>
            <a:gdLst/>
            <a:ahLst/>
            <a:cxnLst/>
            <a:rect l="l" t="t" r="r" b="b"/>
            <a:pathLst>
              <a:path w="179704" h="133350">
                <a:moveTo>
                  <a:pt x="0" y="133350"/>
                </a:moveTo>
                <a:lnTo>
                  <a:pt x="179387" y="133350"/>
                </a:lnTo>
                <a:lnTo>
                  <a:pt x="179387" y="0"/>
                </a:lnTo>
                <a:lnTo>
                  <a:pt x="0" y="0"/>
                </a:lnTo>
                <a:lnTo>
                  <a:pt x="0" y="133350"/>
                </a:lnTo>
                <a:close/>
              </a:path>
            </a:pathLst>
          </a:custGeom>
          <a:ln w="9525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object 106"/>
          <p:cNvSpPr txBox="1"/>
          <p:nvPr/>
        </p:nvSpPr>
        <p:spPr>
          <a:xfrm>
            <a:off x="4617211" y="5803192"/>
            <a:ext cx="573405" cy="6216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33400"/>
              </a:lnSpc>
            </a:pPr>
            <a:r>
              <a:rPr sz="1000" spc="-5" dirty="0">
                <a:latin typeface="Arial"/>
                <a:cs typeface="Arial"/>
              </a:rPr>
              <a:t>Urban  </a:t>
            </a:r>
            <a:r>
              <a:rPr sz="1000" spc="-10" dirty="0">
                <a:latin typeface="Arial"/>
                <a:cs typeface="Arial"/>
              </a:rPr>
              <a:t>S</a:t>
            </a:r>
            <a:r>
              <a:rPr sz="1000" spc="-5" dirty="0">
                <a:latin typeface="Arial"/>
                <a:cs typeface="Arial"/>
              </a:rPr>
              <a:t>u</a:t>
            </a:r>
            <a:r>
              <a:rPr sz="1000" spc="-10" dirty="0">
                <a:latin typeface="Arial"/>
                <a:cs typeface="Arial"/>
              </a:rPr>
              <a:t>b</a:t>
            </a:r>
            <a:r>
              <a:rPr sz="1000" spc="-5" dirty="0">
                <a:latin typeface="Arial"/>
                <a:cs typeface="Arial"/>
              </a:rPr>
              <a:t>urban  Rural</a:t>
            </a:r>
            <a:endParaRPr sz="1000">
              <a:latin typeface="Arial"/>
              <a:cs typeface="Arial"/>
            </a:endParaRPr>
          </a:p>
        </p:txBody>
      </p:sp>
      <p:sp>
        <p:nvSpPr>
          <p:cNvPr id="108" name="object 108"/>
          <p:cNvSpPr/>
          <p:nvPr/>
        </p:nvSpPr>
        <p:spPr>
          <a:xfrm>
            <a:off x="607695" y="2472385"/>
            <a:ext cx="1449705" cy="346710"/>
          </a:xfrm>
          <a:custGeom>
            <a:avLst/>
            <a:gdLst/>
            <a:ahLst/>
            <a:cxnLst/>
            <a:rect l="l" t="t" r="r" b="b"/>
            <a:pathLst>
              <a:path w="1449705" h="346710">
                <a:moveTo>
                  <a:pt x="0" y="346252"/>
                </a:moveTo>
                <a:lnTo>
                  <a:pt x="1449324" y="346252"/>
                </a:lnTo>
                <a:lnTo>
                  <a:pt x="1449324" y="0"/>
                </a:lnTo>
                <a:lnTo>
                  <a:pt x="0" y="0"/>
                </a:lnTo>
                <a:lnTo>
                  <a:pt x="0" y="34625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object 109"/>
          <p:cNvSpPr txBox="1"/>
          <p:nvPr/>
        </p:nvSpPr>
        <p:spPr>
          <a:xfrm>
            <a:off x="609600" y="2564133"/>
            <a:ext cx="876300" cy="16158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50" b="1" spc="-5" dirty="0">
                <a:latin typeface="Arial"/>
                <a:cs typeface="Arial"/>
              </a:rPr>
              <a:t>...by</a:t>
            </a:r>
            <a:r>
              <a:rPr sz="1050" b="1" spc="-114" dirty="0">
                <a:latin typeface="Arial"/>
                <a:cs typeface="Arial"/>
              </a:rPr>
              <a:t> </a:t>
            </a:r>
            <a:r>
              <a:rPr sz="1050" b="1" dirty="0">
                <a:latin typeface="Arial"/>
                <a:cs typeface="Arial"/>
              </a:rPr>
              <a:t>ethnicity</a:t>
            </a:r>
            <a:endParaRPr sz="1050" dirty="0">
              <a:latin typeface="Arial"/>
              <a:cs typeface="Arial"/>
            </a:endParaRPr>
          </a:p>
        </p:txBody>
      </p:sp>
      <p:sp>
        <p:nvSpPr>
          <p:cNvPr id="112" name="object 112"/>
          <p:cNvSpPr txBox="1"/>
          <p:nvPr/>
        </p:nvSpPr>
        <p:spPr>
          <a:xfrm>
            <a:off x="2718056" y="2564133"/>
            <a:ext cx="795655" cy="16158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50" b="1" spc="-5" dirty="0">
                <a:latin typeface="Arial"/>
                <a:cs typeface="Arial"/>
              </a:rPr>
              <a:t>...by</a:t>
            </a:r>
            <a:r>
              <a:rPr sz="1050" b="1" spc="-100" dirty="0">
                <a:latin typeface="Arial"/>
                <a:cs typeface="Arial"/>
              </a:rPr>
              <a:t> </a:t>
            </a:r>
            <a:r>
              <a:rPr sz="1050" b="1" dirty="0">
                <a:latin typeface="Arial"/>
                <a:cs typeface="Arial"/>
              </a:rPr>
              <a:t>income</a:t>
            </a:r>
            <a:endParaRPr sz="1050" dirty="0">
              <a:latin typeface="Arial"/>
              <a:cs typeface="Arial"/>
            </a:endParaRPr>
          </a:p>
        </p:txBody>
      </p:sp>
      <p:sp>
        <p:nvSpPr>
          <p:cNvPr id="114" name="object 114"/>
          <p:cNvSpPr/>
          <p:nvPr/>
        </p:nvSpPr>
        <p:spPr>
          <a:xfrm>
            <a:off x="4070352" y="2472385"/>
            <a:ext cx="1464310" cy="346710"/>
          </a:xfrm>
          <a:custGeom>
            <a:avLst/>
            <a:gdLst/>
            <a:ahLst/>
            <a:cxnLst/>
            <a:rect l="l" t="t" r="r" b="b"/>
            <a:pathLst>
              <a:path w="1464310" h="346710">
                <a:moveTo>
                  <a:pt x="0" y="346252"/>
                </a:moveTo>
                <a:lnTo>
                  <a:pt x="1463802" y="346252"/>
                </a:lnTo>
                <a:lnTo>
                  <a:pt x="1463802" y="0"/>
                </a:lnTo>
                <a:lnTo>
                  <a:pt x="0" y="0"/>
                </a:lnTo>
                <a:lnTo>
                  <a:pt x="0" y="34625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" name="object 115"/>
          <p:cNvSpPr txBox="1"/>
          <p:nvPr/>
        </p:nvSpPr>
        <p:spPr>
          <a:xfrm>
            <a:off x="4383785" y="2564133"/>
            <a:ext cx="838835" cy="16158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50" b="1" spc="-5" dirty="0">
                <a:latin typeface="Arial"/>
                <a:cs typeface="Arial"/>
              </a:rPr>
              <a:t>...by</a:t>
            </a:r>
            <a:r>
              <a:rPr sz="1050" b="1" spc="-114" dirty="0">
                <a:latin typeface="Arial"/>
                <a:cs typeface="Arial"/>
              </a:rPr>
              <a:t> </a:t>
            </a:r>
            <a:r>
              <a:rPr sz="1050" b="1" dirty="0">
                <a:latin typeface="Arial"/>
                <a:cs typeface="Arial"/>
              </a:rPr>
              <a:t>location</a:t>
            </a:r>
            <a:endParaRPr sz="1050">
              <a:latin typeface="Arial"/>
              <a:cs typeface="Arial"/>
            </a:endParaRPr>
          </a:p>
        </p:txBody>
      </p:sp>
      <p:sp>
        <p:nvSpPr>
          <p:cNvPr id="119" name="object 119"/>
          <p:cNvSpPr txBox="1"/>
          <p:nvPr/>
        </p:nvSpPr>
        <p:spPr>
          <a:xfrm>
            <a:off x="349136" y="201907"/>
            <a:ext cx="7827009" cy="7386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5250">
              <a:lnSpc>
                <a:spcPct val="100000"/>
              </a:lnSpc>
              <a:spcBef>
                <a:spcPts val="70"/>
              </a:spcBef>
            </a:pPr>
            <a:r>
              <a:rPr sz="2400" b="1" dirty="0" smtClean="0">
                <a:solidFill>
                  <a:srgbClr val="4A0D66"/>
                </a:solidFill>
                <a:latin typeface="Arial"/>
                <a:cs typeface="Arial"/>
              </a:rPr>
              <a:t>Of </a:t>
            </a:r>
            <a:r>
              <a:rPr sz="2400" b="1" spc="-5" dirty="0">
                <a:solidFill>
                  <a:srgbClr val="4A0D66"/>
                </a:solidFill>
                <a:latin typeface="Arial"/>
                <a:cs typeface="Arial"/>
              </a:rPr>
              <a:t>those </a:t>
            </a:r>
            <a:r>
              <a:rPr sz="2400" b="1" spc="5" dirty="0">
                <a:solidFill>
                  <a:srgbClr val="4A0D66"/>
                </a:solidFill>
                <a:latin typeface="Arial"/>
                <a:cs typeface="Arial"/>
              </a:rPr>
              <a:t>who </a:t>
            </a:r>
            <a:r>
              <a:rPr sz="2400" b="1" spc="-5" dirty="0">
                <a:solidFill>
                  <a:srgbClr val="4A0D66"/>
                </a:solidFill>
                <a:latin typeface="Arial"/>
                <a:cs typeface="Arial"/>
              </a:rPr>
              <a:t>said </a:t>
            </a:r>
            <a:r>
              <a:rPr sz="2400" b="1" dirty="0">
                <a:solidFill>
                  <a:srgbClr val="4A0D66"/>
                </a:solidFill>
                <a:latin typeface="Arial"/>
                <a:cs typeface="Arial"/>
              </a:rPr>
              <a:t>'finding help </a:t>
            </a:r>
            <a:r>
              <a:rPr sz="2400" b="1" spc="5" dirty="0">
                <a:solidFill>
                  <a:srgbClr val="4A0D66"/>
                </a:solidFill>
                <a:latin typeface="Arial"/>
                <a:cs typeface="Arial"/>
              </a:rPr>
              <a:t>was </a:t>
            </a:r>
            <a:r>
              <a:rPr sz="2400" b="1" spc="-40" dirty="0">
                <a:solidFill>
                  <a:srgbClr val="4A0D66"/>
                </a:solidFill>
                <a:latin typeface="Arial"/>
                <a:cs typeface="Arial"/>
              </a:rPr>
              <a:t>easy,' </a:t>
            </a:r>
            <a:r>
              <a:rPr sz="2400" b="1" dirty="0">
                <a:solidFill>
                  <a:srgbClr val="4A0D66"/>
                </a:solidFill>
                <a:latin typeface="Arial"/>
                <a:cs typeface="Arial"/>
              </a:rPr>
              <a:t>fewer</a:t>
            </a:r>
            <a:r>
              <a:rPr sz="2400" b="1" spc="-125" dirty="0">
                <a:solidFill>
                  <a:srgbClr val="4A0D66"/>
                </a:solidFill>
                <a:latin typeface="Arial"/>
                <a:cs typeface="Arial"/>
              </a:rPr>
              <a:t> </a:t>
            </a:r>
            <a:r>
              <a:rPr sz="2400" b="1" spc="5" dirty="0">
                <a:solidFill>
                  <a:srgbClr val="4A0D66"/>
                </a:solidFill>
                <a:latin typeface="Arial"/>
                <a:cs typeface="Arial"/>
              </a:rPr>
              <a:t>were</a:t>
            </a:r>
            <a:endParaRPr sz="2400" dirty="0">
              <a:solidFill>
                <a:srgbClr val="4A0D66"/>
              </a:solidFill>
              <a:latin typeface="Arial"/>
              <a:cs typeface="Arial"/>
            </a:endParaRPr>
          </a:p>
          <a:p>
            <a:pPr marL="95250">
              <a:lnSpc>
                <a:spcPct val="100000"/>
              </a:lnSpc>
            </a:pPr>
            <a:r>
              <a:rPr sz="2400" b="1" spc="-5" dirty="0">
                <a:solidFill>
                  <a:srgbClr val="4A0D66"/>
                </a:solidFill>
                <a:latin typeface="Arial"/>
                <a:cs typeface="Arial"/>
              </a:rPr>
              <a:t>Hispanic, urban, and</a:t>
            </a:r>
            <a:r>
              <a:rPr sz="2400" b="1" spc="-40" dirty="0">
                <a:solidFill>
                  <a:srgbClr val="4A0D66"/>
                </a:solidFill>
                <a:latin typeface="Arial"/>
                <a:cs typeface="Arial"/>
              </a:rPr>
              <a:t> </a:t>
            </a:r>
            <a:r>
              <a:rPr sz="2400" b="1" spc="-10" dirty="0">
                <a:solidFill>
                  <a:srgbClr val="4A0D66"/>
                </a:solidFill>
                <a:latin typeface="Arial"/>
                <a:cs typeface="Arial"/>
              </a:rPr>
              <a:t>young</a:t>
            </a:r>
            <a:endParaRPr sz="2400" dirty="0">
              <a:solidFill>
                <a:srgbClr val="4A0D66"/>
              </a:solidFill>
              <a:latin typeface="Arial"/>
              <a:cs typeface="Arial"/>
            </a:endParaRPr>
          </a:p>
        </p:txBody>
      </p:sp>
      <p:sp>
        <p:nvSpPr>
          <p:cNvPr id="124" name="object 124"/>
          <p:cNvSpPr/>
          <p:nvPr/>
        </p:nvSpPr>
        <p:spPr>
          <a:xfrm>
            <a:off x="6186529" y="4881437"/>
            <a:ext cx="209550" cy="715010"/>
          </a:xfrm>
          <a:custGeom>
            <a:avLst/>
            <a:gdLst/>
            <a:ahLst/>
            <a:cxnLst/>
            <a:rect l="l" t="t" r="r" b="b"/>
            <a:pathLst>
              <a:path w="209550" h="715010">
                <a:moveTo>
                  <a:pt x="0" y="714432"/>
                </a:moveTo>
                <a:lnTo>
                  <a:pt x="209295" y="714432"/>
                </a:lnTo>
                <a:lnTo>
                  <a:pt x="209295" y="0"/>
                </a:lnTo>
                <a:lnTo>
                  <a:pt x="0" y="0"/>
                </a:lnTo>
                <a:lnTo>
                  <a:pt x="0" y="714432"/>
                </a:lnTo>
                <a:close/>
              </a:path>
            </a:pathLst>
          </a:custGeom>
          <a:solidFill>
            <a:srgbClr val="5BAC8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6186529" y="4881437"/>
            <a:ext cx="209550" cy="715010"/>
          </a:xfrm>
          <a:custGeom>
            <a:avLst/>
            <a:gdLst/>
            <a:ahLst/>
            <a:cxnLst/>
            <a:rect l="l" t="t" r="r" b="b"/>
            <a:pathLst>
              <a:path w="209550" h="715010">
                <a:moveTo>
                  <a:pt x="0" y="714432"/>
                </a:moveTo>
                <a:lnTo>
                  <a:pt x="209295" y="714432"/>
                </a:lnTo>
                <a:lnTo>
                  <a:pt x="209295" y="0"/>
                </a:lnTo>
                <a:lnTo>
                  <a:pt x="0" y="0"/>
                </a:lnTo>
                <a:lnTo>
                  <a:pt x="0" y="714432"/>
                </a:lnTo>
                <a:close/>
              </a:path>
            </a:pathLst>
          </a:custGeom>
          <a:ln w="9472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6395824" y="4748236"/>
            <a:ext cx="210185" cy="847725"/>
          </a:xfrm>
          <a:custGeom>
            <a:avLst/>
            <a:gdLst/>
            <a:ahLst/>
            <a:cxnLst/>
            <a:rect l="l" t="t" r="r" b="b"/>
            <a:pathLst>
              <a:path w="210184" h="847725">
                <a:moveTo>
                  <a:pt x="0" y="847637"/>
                </a:moveTo>
                <a:lnTo>
                  <a:pt x="209610" y="847637"/>
                </a:lnTo>
                <a:lnTo>
                  <a:pt x="209610" y="0"/>
                </a:lnTo>
                <a:lnTo>
                  <a:pt x="0" y="0"/>
                </a:lnTo>
                <a:lnTo>
                  <a:pt x="0" y="847637"/>
                </a:lnTo>
                <a:close/>
              </a:path>
            </a:pathLst>
          </a:custGeom>
          <a:solidFill>
            <a:srgbClr val="8EC5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6395824" y="4748236"/>
            <a:ext cx="210185" cy="847725"/>
          </a:xfrm>
          <a:custGeom>
            <a:avLst/>
            <a:gdLst/>
            <a:ahLst/>
            <a:cxnLst/>
            <a:rect l="l" t="t" r="r" b="b"/>
            <a:pathLst>
              <a:path w="210184" h="847725">
                <a:moveTo>
                  <a:pt x="0" y="847637"/>
                </a:moveTo>
                <a:lnTo>
                  <a:pt x="209610" y="847637"/>
                </a:lnTo>
                <a:lnTo>
                  <a:pt x="209610" y="0"/>
                </a:lnTo>
                <a:lnTo>
                  <a:pt x="0" y="0"/>
                </a:lnTo>
                <a:lnTo>
                  <a:pt x="0" y="847637"/>
                </a:lnTo>
                <a:close/>
              </a:path>
            </a:pathLst>
          </a:custGeom>
          <a:ln w="9471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6605433" y="4481511"/>
            <a:ext cx="210185" cy="1114425"/>
          </a:xfrm>
          <a:custGeom>
            <a:avLst/>
            <a:gdLst/>
            <a:ahLst/>
            <a:cxnLst/>
            <a:rect l="l" t="t" r="r" b="b"/>
            <a:pathLst>
              <a:path w="210184" h="1114425">
                <a:moveTo>
                  <a:pt x="0" y="1114362"/>
                </a:moveTo>
                <a:lnTo>
                  <a:pt x="209610" y="1114362"/>
                </a:lnTo>
                <a:lnTo>
                  <a:pt x="209610" y="0"/>
                </a:lnTo>
                <a:lnTo>
                  <a:pt x="0" y="0"/>
                </a:lnTo>
                <a:lnTo>
                  <a:pt x="0" y="1114362"/>
                </a:lnTo>
                <a:close/>
              </a:path>
            </a:pathLst>
          </a:custGeom>
          <a:solidFill>
            <a:srgbClr val="BBDE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6605433" y="4481511"/>
            <a:ext cx="210185" cy="1114425"/>
          </a:xfrm>
          <a:custGeom>
            <a:avLst/>
            <a:gdLst/>
            <a:ahLst/>
            <a:cxnLst/>
            <a:rect l="l" t="t" r="r" b="b"/>
            <a:pathLst>
              <a:path w="210184" h="1114425">
                <a:moveTo>
                  <a:pt x="0" y="1114362"/>
                </a:moveTo>
                <a:lnTo>
                  <a:pt x="209610" y="1114362"/>
                </a:lnTo>
                <a:lnTo>
                  <a:pt x="209610" y="0"/>
                </a:lnTo>
                <a:lnTo>
                  <a:pt x="0" y="0"/>
                </a:lnTo>
                <a:lnTo>
                  <a:pt x="0" y="1114362"/>
                </a:lnTo>
                <a:close/>
              </a:path>
            </a:pathLst>
          </a:custGeom>
          <a:ln w="9471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" name="object 130"/>
          <p:cNvSpPr/>
          <p:nvPr/>
        </p:nvSpPr>
        <p:spPr>
          <a:xfrm>
            <a:off x="6815045" y="4262558"/>
            <a:ext cx="210185" cy="1333500"/>
          </a:xfrm>
          <a:custGeom>
            <a:avLst/>
            <a:gdLst/>
            <a:ahLst/>
            <a:cxnLst/>
            <a:rect l="l" t="t" r="r" b="b"/>
            <a:pathLst>
              <a:path w="210184" h="1333500">
                <a:moveTo>
                  <a:pt x="0" y="1333312"/>
                </a:moveTo>
                <a:lnTo>
                  <a:pt x="209610" y="1333312"/>
                </a:lnTo>
                <a:lnTo>
                  <a:pt x="209610" y="0"/>
                </a:lnTo>
                <a:lnTo>
                  <a:pt x="0" y="0"/>
                </a:lnTo>
                <a:lnTo>
                  <a:pt x="0" y="1333312"/>
                </a:lnTo>
                <a:close/>
              </a:path>
            </a:pathLst>
          </a:custGeom>
          <a:solidFill>
            <a:srgbClr val="79A1B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" name="object 131"/>
          <p:cNvSpPr/>
          <p:nvPr/>
        </p:nvSpPr>
        <p:spPr>
          <a:xfrm>
            <a:off x="6815045" y="4262558"/>
            <a:ext cx="210185" cy="1333500"/>
          </a:xfrm>
          <a:custGeom>
            <a:avLst/>
            <a:gdLst/>
            <a:ahLst/>
            <a:cxnLst/>
            <a:rect l="l" t="t" r="r" b="b"/>
            <a:pathLst>
              <a:path w="210184" h="1333500">
                <a:moveTo>
                  <a:pt x="0" y="1333312"/>
                </a:moveTo>
                <a:lnTo>
                  <a:pt x="209610" y="1333312"/>
                </a:lnTo>
                <a:lnTo>
                  <a:pt x="209610" y="0"/>
                </a:lnTo>
                <a:lnTo>
                  <a:pt x="0" y="0"/>
                </a:lnTo>
                <a:lnTo>
                  <a:pt x="0" y="1333312"/>
                </a:lnTo>
                <a:close/>
              </a:path>
            </a:pathLst>
          </a:custGeom>
          <a:ln w="9470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" name="object 132"/>
          <p:cNvSpPr/>
          <p:nvPr/>
        </p:nvSpPr>
        <p:spPr>
          <a:xfrm>
            <a:off x="7024656" y="4214848"/>
            <a:ext cx="209550" cy="1381125"/>
          </a:xfrm>
          <a:custGeom>
            <a:avLst/>
            <a:gdLst/>
            <a:ahLst/>
            <a:cxnLst/>
            <a:rect l="l" t="t" r="r" b="b"/>
            <a:pathLst>
              <a:path w="209550" h="1381125">
                <a:moveTo>
                  <a:pt x="0" y="1381025"/>
                </a:moveTo>
                <a:lnTo>
                  <a:pt x="209295" y="1381025"/>
                </a:lnTo>
                <a:lnTo>
                  <a:pt x="209295" y="0"/>
                </a:lnTo>
                <a:lnTo>
                  <a:pt x="0" y="0"/>
                </a:lnTo>
                <a:lnTo>
                  <a:pt x="0" y="1381025"/>
                </a:lnTo>
                <a:close/>
              </a:path>
            </a:pathLst>
          </a:custGeom>
          <a:solidFill>
            <a:srgbClr val="ACC5D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" name="object 133"/>
          <p:cNvSpPr/>
          <p:nvPr/>
        </p:nvSpPr>
        <p:spPr>
          <a:xfrm>
            <a:off x="7024656" y="4214848"/>
            <a:ext cx="209550" cy="1381125"/>
          </a:xfrm>
          <a:custGeom>
            <a:avLst/>
            <a:gdLst/>
            <a:ahLst/>
            <a:cxnLst/>
            <a:rect l="l" t="t" r="r" b="b"/>
            <a:pathLst>
              <a:path w="209550" h="1381125">
                <a:moveTo>
                  <a:pt x="0" y="1381025"/>
                </a:moveTo>
                <a:lnTo>
                  <a:pt x="209295" y="1381025"/>
                </a:lnTo>
                <a:lnTo>
                  <a:pt x="209295" y="0"/>
                </a:lnTo>
                <a:lnTo>
                  <a:pt x="0" y="0"/>
                </a:lnTo>
                <a:lnTo>
                  <a:pt x="0" y="1381025"/>
                </a:lnTo>
                <a:close/>
              </a:path>
            </a:pathLst>
          </a:custGeom>
          <a:ln w="9470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" name="object 134"/>
          <p:cNvSpPr/>
          <p:nvPr/>
        </p:nvSpPr>
        <p:spPr>
          <a:xfrm>
            <a:off x="6129389" y="3367173"/>
            <a:ext cx="0" cy="2219325"/>
          </a:xfrm>
          <a:custGeom>
            <a:avLst/>
            <a:gdLst/>
            <a:ahLst/>
            <a:cxnLst/>
            <a:rect l="l" t="t" r="r" b="b"/>
            <a:pathLst>
              <a:path h="2219325">
                <a:moveTo>
                  <a:pt x="0" y="0"/>
                </a:moveTo>
                <a:lnTo>
                  <a:pt x="0" y="2219208"/>
                </a:lnTo>
              </a:path>
            </a:pathLst>
          </a:custGeom>
          <a:ln w="9470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5" name="object 135"/>
          <p:cNvSpPr/>
          <p:nvPr/>
        </p:nvSpPr>
        <p:spPr>
          <a:xfrm>
            <a:off x="6091194" y="5595870"/>
            <a:ext cx="28575" cy="0"/>
          </a:xfrm>
          <a:custGeom>
            <a:avLst/>
            <a:gdLst/>
            <a:ahLst/>
            <a:cxnLst/>
            <a:rect l="l" t="t" r="r" b="b"/>
            <a:pathLst>
              <a:path w="28575">
                <a:moveTo>
                  <a:pt x="0" y="0"/>
                </a:moveTo>
                <a:lnTo>
                  <a:pt x="28411" y="0"/>
                </a:lnTo>
              </a:path>
            </a:pathLst>
          </a:custGeom>
          <a:ln w="9492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6" name="object 136"/>
          <p:cNvSpPr/>
          <p:nvPr/>
        </p:nvSpPr>
        <p:spPr>
          <a:xfrm>
            <a:off x="6091194" y="5148163"/>
            <a:ext cx="28575" cy="0"/>
          </a:xfrm>
          <a:custGeom>
            <a:avLst/>
            <a:gdLst/>
            <a:ahLst/>
            <a:cxnLst/>
            <a:rect l="l" t="t" r="r" b="b"/>
            <a:pathLst>
              <a:path w="28575">
                <a:moveTo>
                  <a:pt x="0" y="0"/>
                </a:moveTo>
                <a:lnTo>
                  <a:pt x="28411" y="0"/>
                </a:lnTo>
              </a:path>
            </a:pathLst>
          </a:custGeom>
          <a:ln w="9492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7" name="object 137"/>
          <p:cNvSpPr/>
          <p:nvPr/>
        </p:nvSpPr>
        <p:spPr>
          <a:xfrm>
            <a:off x="6091194" y="4700456"/>
            <a:ext cx="28575" cy="0"/>
          </a:xfrm>
          <a:custGeom>
            <a:avLst/>
            <a:gdLst/>
            <a:ahLst/>
            <a:cxnLst/>
            <a:rect l="l" t="t" r="r" b="b"/>
            <a:pathLst>
              <a:path w="28575">
                <a:moveTo>
                  <a:pt x="0" y="0"/>
                </a:moveTo>
                <a:lnTo>
                  <a:pt x="28411" y="0"/>
                </a:lnTo>
              </a:path>
            </a:pathLst>
          </a:custGeom>
          <a:ln w="9492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8" name="object 138"/>
          <p:cNvSpPr/>
          <p:nvPr/>
        </p:nvSpPr>
        <p:spPr>
          <a:xfrm>
            <a:off x="6091194" y="4262583"/>
            <a:ext cx="28575" cy="0"/>
          </a:xfrm>
          <a:custGeom>
            <a:avLst/>
            <a:gdLst/>
            <a:ahLst/>
            <a:cxnLst/>
            <a:rect l="l" t="t" r="r" b="b"/>
            <a:pathLst>
              <a:path w="28575">
                <a:moveTo>
                  <a:pt x="0" y="0"/>
                </a:moveTo>
                <a:lnTo>
                  <a:pt x="28411" y="0"/>
                </a:lnTo>
              </a:path>
            </a:pathLst>
          </a:custGeom>
          <a:ln w="9492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9" name="object 139"/>
          <p:cNvSpPr/>
          <p:nvPr/>
        </p:nvSpPr>
        <p:spPr>
          <a:xfrm>
            <a:off x="6091194" y="3814812"/>
            <a:ext cx="28575" cy="0"/>
          </a:xfrm>
          <a:custGeom>
            <a:avLst/>
            <a:gdLst/>
            <a:ahLst/>
            <a:cxnLst/>
            <a:rect l="l" t="t" r="r" b="b"/>
            <a:pathLst>
              <a:path w="28575">
                <a:moveTo>
                  <a:pt x="0" y="0"/>
                </a:moveTo>
                <a:lnTo>
                  <a:pt x="28411" y="0"/>
                </a:lnTo>
              </a:path>
            </a:pathLst>
          </a:custGeom>
          <a:ln w="9492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0" name="object 140"/>
          <p:cNvSpPr/>
          <p:nvPr/>
        </p:nvSpPr>
        <p:spPr>
          <a:xfrm>
            <a:off x="6091194" y="3367169"/>
            <a:ext cx="28575" cy="0"/>
          </a:xfrm>
          <a:custGeom>
            <a:avLst/>
            <a:gdLst/>
            <a:ahLst/>
            <a:cxnLst/>
            <a:rect l="l" t="t" r="r" b="b"/>
            <a:pathLst>
              <a:path w="28575">
                <a:moveTo>
                  <a:pt x="0" y="0"/>
                </a:moveTo>
                <a:lnTo>
                  <a:pt x="28411" y="0"/>
                </a:lnTo>
              </a:path>
            </a:pathLst>
          </a:custGeom>
          <a:ln w="9492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1" name="object 141"/>
          <p:cNvSpPr/>
          <p:nvPr/>
        </p:nvSpPr>
        <p:spPr>
          <a:xfrm>
            <a:off x="6129388" y="5595870"/>
            <a:ext cx="1162050" cy="0"/>
          </a:xfrm>
          <a:custGeom>
            <a:avLst/>
            <a:gdLst/>
            <a:ahLst/>
            <a:cxnLst/>
            <a:rect l="l" t="t" r="r" b="b"/>
            <a:pathLst>
              <a:path w="1162050">
                <a:moveTo>
                  <a:pt x="0" y="0"/>
                </a:moveTo>
                <a:lnTo>
                  <a:pt x="1161698" y="0"/>
                </a:lnTo>
              </a:path>
            </a:pathLst>
          </a:custGeom>
          <a:ln w="9492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2" name="object 142"/>
          <p:cNvSpPr/>
          <p:nvPr/>
        </p:nvSpPr>
        <p:spPr>
          <a:xfrm>
            <a:off x="6129389" y="5605366"/>
            <a:ext cx="0" cy="28575"/>
          </a:xfrm>
          <a:custGeom>
            <a:avLst/>
            <a:gdLst/>
            <a:ahLst/>
            <a:cxnLst/>
            <a:rect l="l" t="t" r="r" b="b"/>
            <a:pathLst>
              <a:path h="28575">
                <a:moveTo>
                  <a:pt x="0" y="28476"/>
                </a:moveTo>
                <a:lnTo>
                  <a:pt x="0" y="0"/>
                </a:lnTo>
              </a:path>
            </a:pathLst>
          </a:custGeom>
          <a:ln w="9470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3" name="object 143"/>
          <p:cNvSpPr/>
          <p:nvPr/>
        </p:nvSpPr>
        <p:spPr>
          <a:xfrm>
            <a:off x="7300937" y="5605366"/>
            <a:ext cx="0" cy="28575"/>
          </a:xfrm>
          <a:custGeom>
            <a:avLst/>
            <a:gdLst/>
            <a:ahLst/>
            <a:cxnLst/>
            <a:rect l="l" t="t" r="r" b="b"/>
            <a:pathLst>
              <a:path h="28575">
                <a:moveTo>
                  <a:pt x="0" y="28476"/>
                </a:moveTo>
                <a:lnTo>
                  <a:pt x="0" y="0"/>
                </a:lnTo>
              </a:path>
            </a:pathLst>
          </a:custGeom>
          <a:ln w="9470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4" name="object 144"/>
          <p:cNvSpPr txBox="1"/>
          <p:nvPr/>
        </p:nvSpPr>
        <p:spPr>
          <a:xfrm>
            <a:off x="6206973" y="5156289"/>
            <a:ext cx="158750" cy="1461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spc="-10" dirty="0">
                <a:latin typeface="Arial"/>
                <a:cs typeface="Arial"/>
              </a:rPr>
              <a:t>16</a:t>
            </a:r>
            <a:endParaRPr sz="950">
              <a:latin typeface="Arial"/>
              <a:cs typeface="Arial"/>
            </a:endParaRPr>
          </a:p>
        </p:txBody>
      </p:sp>
      <p:sp>
        <p:nvSpPr>
          <p:cNvPr id="145" name="object 145"/>
          <p:cNvSpPr txBox="1"/>
          <p:nvPr/>
        </p:nvSpPr>
        <p:spPr>
          <a:xfrm>
            <a:off x="6416584" y="5089528"/>
            <a:ext cx="158750" cy="1461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spc="-10" dirty="0">
                <a:latin typeface="Arial"/>
                <a:cs typeface="Arial"/>
              </a:rPr>
              <a:t>19</a:t>
            </a:r>
            <a:endParaRPr sz="950">
              <a:latin typeface="Arial"/>
              <a:cs typeface="Arial"/>
            </a:endParaRPr>
          </a:p>
        </p:txBody>
      </p:sp>
      <p:sp>
        <p:nvSpPr>
          <p:cNvPr id="146" name="object 146"/>
          <p:cNvSpPr txBox="1"/>
          <p:nvPr/>
        </p:nvSpPr>
        <p:spPr>
          <a:xfrm>
            <a:off x="6626194" y="4956007"/>
            <a:ext cx="158750" cy="1461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spc="-10" dirty="0">
                <a:latin typeface="Arial"/>
                <a:cs typeface="Arial"/>
              </a:rPr>
              <a:t>25</a:t>
            </a:r>
            <a:endParaRPr sz="950">
              <a:latin typeface="Arial"/>
              <a:cs typeface="Arial"/>
            </a:endParaRPr>
          </a:p>
        </p:txBody>
      </p:sp>
      <p:sp>
        <p:nvSpPr>
          <p:cNvPr id="147" name="object 147"/>
          <p:cNvSpPr txBox="1"/>
          <p:nvPr/>
        </p:nvSpPr>
        <p:spPr>
          <a:xfrm>
            <a:off x="6835806" y="4822801"/>
            <a:ext cx="368300" cy="1461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25" baseline="-11695" dirty="0">
                <a:latin typeface="Arial"/>
                <a:cs typeface="Arial"/>
              </a:rPr>
              <a:t>30</a:t>
            </a:r>
            <a:r>
              <a:rPr sz="1425" spc="330" baseline="-11695" dirty="0">
                <a:latin typeface="Arial"/>
                <a:cs typeface="Arial"/>
              </a:rPr>
              <a:t> </a:t>
            </a:r>
            <a:r>
              <a:rPr sz="950" spc="-10" dirty="0">
                <a:latin typeface="Arial"/>
                <a:cs typeface="Arial"/>
              </a:rPr>
              <a:t>31</a:t>
            </a:r>
            <a:endParaRPr sz="950">
              <a:latin typeface="Arial"/>
              <a:cs typeface="Arial"/>
            </a:endParaRPr>
          </a:p>
        </p:txBody>
      </p:sp>
      <p:sp>
        <p:nvSpPr>
          <p:cNvPr id="148" name="object 148"/>
          <p:cNvSpPr txBox="1"/>
          <p:nvPr/>
        </p:nvSpPr>
        <p:spPr>
          <a:xfrm>
            <a:off x="5950010" y="5518251"/>
            <a:ext cx="94616" cy="1461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spc="10" dirty="0">
                <a:latin typeface="Arial"/>
                <a:cs typeface="Arial"/>
              </a:rPr>
              <a:t>0</a:t>
            </a:r>
            <a:endParaRPr sz="950">
              <a:latin typeface="Arial"/>
              <a:cs typeface="Arial"/>
            </a:endParaRPr>
          </a:p>
        </p:txBody>
      </p:sp>
      <p:sp>
        <p:nvSpPr>
          <p:cNvPr id="149" name="object 149"/>
          <p:cNvSpPr txBox="1"/>
          <p:nvPr/>
        </p:nvSpPr>
        <p:spPr>
          <a:xfrm>
            <a:off x="5883402" y="5070544"/>
            <a:ext cx="158750" cy="1461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spc="-10" dirty="0">
                <a:latin typeface="Arial"/>
                <a:cs typeface="Arial"/>
              </a:rPr>
              <a:t>10</a:t>
            </a:r>
            <a:endParaRPr sz="950">
              <a:latin typeface="Arial"/>
              <a:cs typeface="Arial"/>
            </a:endParaRPr>
          </a:p>
        </p:txBody>
      </p:sp>
      <p:sp>
        <p:nvSpPr>
          <p:cNvPr id="150" name="object 150"/>
          <p:cNvSpPr txBox="1"/>
          <p:nvPr/>
        </p:nvSpPr>
        <p:spPr>
          <a:xfrm>
            <a:off x="5883402" y="4622837"/>
            <a:ext cx="158750" cy="1461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spc="-10" dirty="0">
                <a:latin typeface="Arial"/>
                <a:cs typeface="Arial"/>
              </a:rPr>
              <a:t>20</a:t>
            </a:r>
            <a:endParaRPr sz="950">
              <a:latin typeface="Arial"/>
              <a:cs typeface="Arial"/>
            </a:endParaRPr>
          </a:p>
        </p:txBody>
      </p:sp>
      <p:sp>
        <p:nvSpPr>
          <p:cNvPr id="151" name="object 151"/>
          <p:cNvSpPr txBox="1"/>
          <p:nvPr/>
        </p:nvSpPr>
        <p:spPr>
          <a:xfrm>
            <a:off x="5883402" y="4184585"/>
            <a:ext cx="158750" cy="1461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spc="-10" dirty="0">
                <a:latin typeface="Arial"/>
                <a:cs typeface="Arial"/>
              </a:rPr>
              <a:t>30</a:t>
            </a:r>
            <a:endParaRPr sz="950">
              <a:latin typeface="Arial"/>
              <a:cs typeface="Arial"/>
            </a:endParaRPr>
          </a:p>
        </p:txBody>
      </p:sp>
      <p:sp>
        <p:nvSpPr>
          <p:cNvPr id="152" name="object 152"/>
          <p:cNvSpPr txBox="1"/>
          <p:nvPr/>
        </p:nvSpPr>
        <p:spPr>
          <a:xfrm>
            <a:off x="5883402" y="3736941"/>
            <a:ext cx="158750" cy="1461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spc="-10" dirty="0">
                <a:latin typeface="Arial"/>
                <a:cs typeface="Arial"/>
              </a:rPr>
              <a:t>40</a:t>
            </a:r>
            <a:endParaRPr sz="950">
              <a:latin typeface="Arial"/>
              <a:cs typeface="Arial"/>
            </a:endParaRPr>
          </a:p>
        </p:txBody>
      </p:sp>
      <p:sp>
        <p:nvSpPr>
          <p:cNvPr id="153" name="object 153"/>
          <p:cNvSpPr txBox="1"/>
          <p:nvPr/>
        </p:nvSpPr>
        <p:spPr>
          <a:xfrm>
            <a:off x="5883402" y="3289171"/>
            <a:ext cx="158750" cy="1461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spc="-10" dirty="0">
                <a:latin typeface="Arial"/>
                <a:cs typeface="Arial"/>
              </a:rPr>
              <a:t>50</a:t>
            </a:r>
            <a:endParaRPr sz="950">
              <a:latin typeface="Arial"/>
              <a:cs typeface="Arial"/>
            </a:endParaRPr>
          </a:p>
        </p:txBody>
      </p:sp>
      <p:sp>
        <p:nvSpPr>
          <p:cNvPr id="154" name="object 154"/>
          <p:cNvSpPr txBox="1"/>
          <p:nvPr/>
        </p:nvSpPr>
        <p:spPr>
          <a:xfrm>
            <a:off x="5871464" y="2907793"/>
            <a:ext cx="1025525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900" spc="-5" dirty="0">
                <a:latin typeface="Arial"/>
                <a:cs typeface="Arial"/>
              </a:rPr>
              <a:t>% </a:t>
            </a:r>
            <a:r>
              <a:rPr sz="900" dirty="0">
                <a:latin typeface="Arial"/>
                <a:cs typeface="Arial"/>
              </a:rPr>
              <a:t>respondents</a:t>
            </a:r>
            <a:r>
              <a:rPr sz="900" spc="-114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who  </a:t>
            </a:r>
            <a:r>
              <a:rPr sz="900" dirty="0">
                <a:latin typeface="Arial"/>
                <a:cs typeface="Arial"/>
              </a:rPr>
              <a:t>selected</a:t>
            </a:r>
            <a:r>
              <a:rPr sz="900" spc="-12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'Easy'</a:t>
            </a:r>
            <a:endParaRPr sz="900">
              <a:latin typeface="Arial"/>
              <a:cs typeface="Arial"/>
            </a:endParaRPr>
          </a:p>
        </p:txBody>
      </p:sp>
      <p:sp>
        <p:nvSpPr>
          <p:cNvPr id="155" name="object 155"/>
          <p:cNvSpPr/>
          <p:nvPr/>
        </p:nvSpPr>
        <p:spPr>
          <a:xfrm>
            <a:off x="6751575" y="5859462"/>
            <a:ext cx="179705" cy="133350"/>
          </a:xfrm>
          <a:custGeom>
            <a:avLst/>
            <a:gdLst/>
            <a:ahLst/>
            <a:cxnLst/>
            <a:rect l="l" t="t" r="r" b="b"/>
            <a:pathLst>
              <a:path w="179704" h="133350">
                <a:moveTo>
                  <a:pt x="0" y="133350"/>
                </a:moveTo>
                <a:lnTo>
                  <a:pt x="179387" y="133350"/>
                </a:lnTo>
                <a:lnTo>
                  <a:pt x="179387" y="0"/>
                </a:lnTo>
                <a:lnTo>
                  <a:pt x="0" y="0"/>
                </a:lnTo>
                <a:lnTo>
                  <a:pt x="0" y="133350"/>
                </a:lnTo>
                <a:close/>
              </a:path>
            </a:pathLst>
          </a:custGeom>
          <a:solidFill>
            <a:srgbClr val="79A1B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6" name="object 156"/>
          <p:cNvSpPr/>
          <p:nvPr/>
        </p:nvSpPr>
        <p:spPr>
          <a:xfrm>
            <a:off x="6751575" y="5859462"/>
            <a:ext cx="179705" cy="133350"/>
          </a:xfrm>
          <a:custGeom>
            <a:avLst/>
            <a:gdLst/>
            <a:ahLst/>
            <a:cxnLst/>
            <a:rect l="l" t="t" r="r" b="b"/>
            <a:pathLst>
              <a:path w="179704" h="133350">
                <a:moveTo>
                  <a:pt x="0" y="133350"/>
                </a:moveTo>
                <a:lnTo>
                  <a:pt x="179387" y="133350"/>
                </a:lnTo>
                <a:lnTo>
                  <a:pt x="179387" y="0"/>
                </a:lnTo>
                <a:lnTo>
                  <a:pt x="0" y="0"/>
                </a:lnTo>
                <a:lnTo>
                  <a:pt x="0" y="133350"/>
                </a:lnTo>
                <a:close/>
              </a:path>
            </a:pathLst>
          </a:custGeom>
          <a:ln w="9525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7" name="object 157"/>
          <p:cNvSpPr/>
          <p:nvPr/>
        </p:nvSpPr>
        <p:spPr>
          <a:xfrm>
            <a:off x="6097523" y="6265862"/>
            <a:ext cx="179705" cy="133350"/>
          </a:xfrm>
          <a:custGeom>
            <a:avLst/>
            <a:gdLst/>
            <a:ahLst/>
            <a:cxnLst/>
            <a:rect l="l" t="t" r="r" b="b"/>
            <a:pathLst>
              <a:path w="179704" h="133350">
                <a:moveTo>
                  <a:pt x="0" y="133350"/>
                </a:moveTo>
                <a:lnTo>
                  <a:pt x="179387" y="133350"/>
                </a:lnTo>
                <a:lnTo>
                  <a:pt x="179387" y="0"/>
                </a:lnTo>
                <a:lnTo>
                  <a:pt x="0" y="0"/>
                </a:lnTo>
                <a:lnTo>
                  <a:pt x="0" y="133350"/>
                </a:lnTo>
                <a:close/>
              </a:path>
            </a:pathLst>
          </a:custGeom>
          <a:solidFill>
            <a:srgbClr val="BBDE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8" name="object 158"/>
          <p:cNvSpPr/>
          <p:nvPr/>
        </p:nvSpPr>
        <p:spPr>
          <a:xfrm>
            <a:off x="6097523" y="6265862"/>
            <a:ext cx="179705" cy="133350"/>
          </a:xfrm>
          <a:custGeom>
            <a:avLst/>
            <a:gdLst/>
            <a:ahLst/>
            <a:cxnLst/>
            <a:rect l="l" t="t" r="r" b="b"/>
            <a:pathLst>
              <a:path w="179704" h="133350">
                <a:moveTo>
                  <a:pt x="0" y="133350"/>
                </a:moveTo>
                <a:lnTo>
                  <a:pt x="179387" y="133350"/>
                </a:lnTo>
                <a:lnTo>
                  <a:pt x="179387" y="0"/>
                </a:lnTo>
                <a:lnTo>
                  <a:pt x="0" y="0"/>
                </a:lnTo>
                <a:lnTo>
                  <a:pt x="0" y="133350"/>
                </a:lnTo>
                <a:close/>
              </a:path>
            </a:pathLst>
          </a:custGeom>
          <a:ln w="9525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9" name="object 159"/>
          <p:cNvSpPr/>
          <p:nvPr/>
        </p:nvSpPr>
        <p:spPr>
          <a:xfrm>
            <a:off x="6751575" y="6062662"/>
            <a:ext cx="179705" cy="133350"/>
          </a:xfrm>
          <a:custGeom>
            <a:avLst/>
            <a:gdLst/>
            <a:ahLst/>
            <a:cxnLst/>
            <a:rect l="l" t="t" r="r" b="b"/>
            <a:pathLst>
              <a:path w="179704" h="133350">
                <a:moveTo>
                  <a:pt x="0" y="133350"/>
                </a:moveTo>
                <a:lnTo>
                  <a:pt x="179387" y="133350"/>
                </a:lnTo>
                <a:lnTo>
                  <a:pt x="179387" y="0"/>
                </a:lnTo>
                <a:lnTo>
                  <a:pt x="0" y="0"/>
                </a:lnTo>
                <a:lnTo>
                  <a:pt x="0" y="133350"/>
                </a:lnTo>
                <a:close/>
              </a:path>
            </a:pathLst>
          </a:custGeom>
          <a:solidFill>
            <a:srgbClr val="ACC5D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0" name="object 160"/>
          <p:cNvSpPr/>
          <p:nvPr/>
        </p:nvSpPr>
        <p:spPr>
          <a:xfrm>
            <a:off x="6751575" y="6062662"/>
            <a:ext cx="179705" cy="133350"/>
          </a:xfrm>
          <a:custGeom>
            <a:avLst/>
            <a:gdLst/>
            <a:ahLst/>
            <a:cxnLst/>
            <a:rect l="l" t="t" r="r" b="b"/>
            <a:pathLst>
              <a:path w="179704" h="133350">
                <a:moveTo>
                  <a:pt x="0" y="133350"/>
                </a:moveTo>
                <a:lnTo>
                  <a:pt x="179387" y="133350"/>
                </a:lnTo>
                <a:lnTo>
                  <a:pt x="179387" y="0"/>
                </a:lnTo>
                <a:lnTo>
                  <a:pt x="0" y="0"/>
                </a:lnTo>
                <a:lnTo>
                  <a:pt x="0" y="133350"/>
                </a:lnTo>
                <a:close/>
              </a:path>
            </a:pathLst>
          </a:custGeom>
          <a:ln w="9525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1" name="object 161"/>
          <p:cNvSpPr/>
          <p:nvPr/>
        </p:nvSpPr>
        <p:spPr>
          <a:xfrm>
            <a:off x="6097523" y="6062662"/>
            <a:ext cx="179705" cy="133350"/>
          </a:xfrm>
          <a:custGeom>
            <a:avLst/>
            <a:gdLst/>
            <a:ahLst/>
            <a:cxnLst/>
            <a:rect l="l" t="t" r="r" b="b"/>
            <a:pathLst>
              <a:path w="179704" h="133350">
                <a:moveTo>
                  <a:pt x="0" y="133350"/>
                </a:moveTo>
                <a:lnTo>
                  <a:pt x="179387" y="133350"/>
                </a:lnTo>
                <a:lnTo>
                  <a:pt x="179387" y="0"/>
                </a:lnTo>
                <a:lnTo>
                  <a:pt x="0" y="0"/>
                </a:lnTo>
                <a:lnTo>
                  <a:pt x="0" y="133350"/>
                </a:lnTo>
                <a:close/>
              </a:path>
            </a:pathLst>
          </a:custGeom>
          <a:solidFill>
            <a:srgbClr val="8EC5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2" name="object 162"/>
          <p:cNvSpPr/>
          <p:nvPr/>
        </p:nvSpPr>
        <p:spPr>
          <a:xfrm>
            <a:off x="6097523" y="6062662"/>
            <a:ext cx="179705" cy="133350"/>
          </a:xfrm>
          <a:custGeom>
            <a:avLst/>
            <a:gdLst/>
            <a:ahLst/>
            <a:cxnLst/>
            <a:rect l="l" t="t" r="r" b="b"/>
            <a:pathLst>
              <a:path w="179704" h="133350">
                <a:moveTo>
                  <a:pt x="0" y="133350"/>
                </a:moveTo>
                <a:lnTo>
                  <a:pt x="179387" y="133350"/>
                </a:lnTo>
                <a:lnTo>
                  <a:pt x="179387" y="0"/>
                </a:lnTo>
                <a:lnTo>
                  <a:pt x="0" y="0"/>
                </a:lnTo>
                <a:lnTo>
                  <a:pt x="0" y="133350"/>
                </a:lnTo>
                <a:close/>
              </a:path>
            </a:pathLst>
          </a:custGeom>
          <a:ln w="9525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3" name="object 163"/>
          <p:cNvSpPr/>
          <p:nvPr/>
        </p:nvSpPr>
        <p:spPr>
          <a:xfrm>
            <a:off x="6097523" y="5859462"/>
            <a:ext cx="179705" cy="133350"/>
          </a:xfrm>
          <a:custGeom>
            <a:avLst/>
            <a:gdLst/>
            <a:ahLst/>
            <a:cxnLst/>
            <a:rect l="l" t="t" r="r" b="b"/>
            <a:pathLst>
              <a:path w="179704" h="133350">
                <a:moveTo>
                  <a:pt x="0" y="133350"/>
                </a:moveTo>
                <a:lnTo>
                  <a:pt x="179387" y="133350"/>
                </a:lnTo>
                <a:lnTo>
                  <a:pt x="179387" y="0"/>
                </a:lnTo>
                <a:lnTo>
                  <a:pt x="0" y="0"/>
                </a:lnTo>
                <a:lnTo>
                  <a:pt x="0" y="133350"/>
                </a:lnTo>
                <a:close/>
              </a:path>
            </a:pathLst>
          </a:custGeom>
          <a:solidFill>
            <a:srgbClr val="5BAC8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4" name="object 164"/>
          <p:cNvSpPr/>
          <p:nvPr/>
        </p:nvSpPr>
        <p:spPr>
          <a:xfrm>
            <a:off x="6097523" y="5859462"/>
            <a:ext cx="179705" cy="133350"/>
          </a:xfrm>
          <a:custGeom>
            <a:avLst/>
            <a:gdLst/>
            <a:ahLst/>
            <a:cxnLst/>
            <a:rect l="l" t="t" r="r" b="b"/>
            <a:pathLst>
              <a:path w="179704" h="133350">
                <a:moveTo>
                  <a:pt x="0" y="133350"/>
                </a:moveTo>
                <a:lnTo>
                  <a:pt x="179387" y="133350"/>
                </a:lnTo>
                <a:lnTo>
                  <a:pt x="179387" y="0"/>
                </a:lnTo>
                <a:lnTo>
                  <a:pt x="0" y="0"/>
                </a:lnTo>
                <a:lnTo>
                  <a:pt x="0" y="133350"/>
                </a:lnTo>
                <a:close/>
              </a:path>
            </a:pathLst>
          </a:custGeom>
          <a:ln w="9525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5" name="object 165"/>
          <p:cNvSpPr txBox="1"/>
          <p:nvPr/>
        </p:nvSpPr>
        <p:spPr>
          <a:xfrm>
            <a:off x="6970268" y="5854090"/>
            <a:ext cx="348615" cy="3670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10" dirty="0">
                <a:latin typeface="Arial"/>
                <a:cs typeface="Arial"/>
              </a:rPr>
              <a:t>55</a:t>
            </a:r>
            <a:r>
              <a:rPr sz="1000" spc="-5" dirty="0">
                <a:latin typeface="Arial"/>
                <a:cs typeface="Arial"/>
              </a:rPr>
              <a:t>-</a:t>
            </a:r>
            <a:r>
              <a:rPr sz="1000" spc="-10" dirty="0">
                <a:latin typeface="Arial"/>
                <a:cs typeface="Arial"/>
              </a:rPr>
              <a:t>64</a:t>
            </a:r>
            <a:endParaRPr sz="1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400"/>
              </a:spcBef>
            </a:pPr>
            <a:r>
              <a:rPr sz="1000" spc="-10" dirty="0">
                <a:latin typeface="Arial"/>
                <a:cs typeface="Arial"/>
              </a:rPr>
              <a:t>65</a:t>
            </a:r>
            <a:r>
              <a:rPr sz="1000" spc="-5" dirty="0">
                <a:latin typeface="Arial"/>
                <a:cs typeface="Arial"/>
              </a:rPr>
              <a:t>-</a:t>
            </a:r>
            <a:r>
              <a:rPr sz="1000" spc="-10" dirty="0">
                <a:latin typeface="Arial"/>
                <a:cs typeface="Arial"/>
              </a:rPr>
              <a:t>75</a:t>
            </a:r>
            <a:endParaRPr sz="1000">
              <a:latin typeface="Arial"/>
              <a:cs typeface="Arial"/>
            </a:endParaRPr>
          </a:p>
        </p:txBody>
      </p:sp>
      <p:sp>
        <p:nvSpPr>
          <p:cNvPr id="166" name="object 166"/>
          <p:cNvSpPr txBox="1"/>
          <p:nvPr/>
        </p:nvSpPr>
        <p:spPr>
          <a:xfrm>
            <a:off x="6316217" y="5854094"/>
            <a:ext cx="348615" cy="5708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10" dirty="0">
                <a:latin typeface="Arial"/>
                <a:cs typeface="Arial"/>
              </a:rPr>
              <a:t>&lt;35</a:t>
            </a:r>
            <a:endParaRPr sz="1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400"/>
              </a:spcBef>
            </a:pPr>
            <a:r>
              <a:rPr sz="1000" spc="-10" dirty="0">
                <a:latin typeface="Arial"/>
                <a:cs typeface="Arial"/>
              </a:rPr>
              <a:t>35</a:t>
            </a:r>
            <a:r>
              <a:rPr sz="1000" spc="-5" dirty="0">
                <a:latin typeface="Arial"/>
                <a:cs typeface="Arial"/>
              </a:rPr>
              <a:t>-</a:t>
            </a:r>
            <a:r>
              <a:rPr sz="1000" spc="-10" dirty="0">
                <a:latin typeface="Arial"/>
                <a:cs typeface="Arial"/>
              </a:rPr>
              <a:t>44</a:t>
            </a:r>
            <a:endParaRPr sz="1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400"/>
              </a:spcBef>
            </a:pPr>
            <a:r>
              <a:rPr sz="1000" spc="-10" dirty="0">
                <a:latin typeface="Arial"/>
                <a:cs typeface="Arial"/>
              </a:rPr>
              <a:t>45</a:t>
            </a:r>
            <a:r>
              <a:rPr sz="1000" spc="-5" dirty="0">
                <a:latin typeface="Arial"/>
                <a:cs typeface="Arial"/>
              </a:rPr>
              <a:t>-</a:t>
            </a:r>
            <a:r>
              <a:rPr sz="1000" spc="-10" dirty="0">
                <a:latin typeface="Arial"/>
                <a:cs typeface="Arial"/>
              </a:rPr>
              <a:t>54</a:t>
            </a:r>
            <a:endParaRPr sz="1000">
              <a:latin typeface="Arial"/>
              <a:cs typeface="Arial"/>
            </a:endParaRPr>
          </a:p>
        </p:txBody>
      </p:sp>
      <p:sp>
        <p:nvSpPr>
          <p:cNvPr id="169" name="object 169"/>
          <p:cNvSpPr txBox="1"/>
          <p:nvPr/>
        </p:nvSpPr>
        <p:spPr>
          <a:xfrm>
            <a:off x="6374131" y="2564133"/>
            <a:ext cx="557530" cy="16158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50" b="1" spc="-5" dirty="0">
                <a:latin typeface="Arial"/>
                <a:cs typeface="Arial"/>
              </a:rPr>
              <a:t>...by</a:t>
            </a:r>
            <a:r>
              <a:rPr sz="1050" b="1" spc="-105" dirty="0">
                <a:latin typeface="Arial"/>
                <a:cs typeface="Arial"/>
              </a:rPr>
              <a:t> </a:t>
            </a:r>
            <a:r>
              <a:rPr sz="1050" b="1" dirty="0">
                <a:latin typeface="Arial"/>
                <a:cs typeface="Arial"/>
              </a:rPr>
              <a:t>age</a:t>
            </a:r>
            <a:endParaRPr sz="1050">
              <a:latin typeface="Arial"/>
              <a:cs typeface="Arial"/>
            </a:endParaRPr>
          </a:p>
        </p:txBody>
      </p:sp>
      <p:sp>
        <p:nvSpPr>
          <p:cNvPr id="172" name="object 172"/>
          <p:cNvSpPr txBox="1"/>
          <p:nvPr/>
        </p:nvSpPr>
        <p:spPr>
          <a:xfrm>
            <a:off x="8056882" y="2564133"/>
            <a:ext cx="774065" cy="16158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50" b="1" spc="-5" dirty="0">
                <a:latin typeface="Arial"/>
                <a:cs typeface="Arial"/>
              </a:rPr>
              <a:t>...by</a:t>
            </a:r>
            <a:r>
              <a:rPr sz="1050" b="1" spc="-95" dirty="0">
                <a:latin typeface="Arial"/>
                <a:cs typeface="Arial"/>
              </a:rPr>
              <a:t> </a:t>
            </a:r>
            <a:r>
              <a:rPr sz="1050" b="1" dirty="0">
                <a:latin typeface="Arial"/>
                <a:cs typeface="Arial"/>
              </a:rPr>
              <a:t>gender</a:t>
            </a:r>
            <a:endParaRPr sz="1050">
              <a:latin typeface="Arial"/>
              <a:cs typeface="Arial"/>
            </a:endParaRPr>
          </a:p>
        </p:txBody>
      </p:sp>
      <p:sp>
        <p:nvSpPr>
          <p:cNvPr id="173" name="object 173"/>
          <p:cNvSpPr/>
          <p:nvPr/>
        </p:nvSpPr>
        <p:spPr>
          <a:xfrm>
            <a:off x="8139180" y="4614711"/>
            <a:ext cx="447675" cy="981710"/>
          </a:xfrm>
          <a:custGeom>
            <a:avLst/>
            <a:gdLst/>
            <a:ahLst/>
            <a:cxnLst/>
            <a:rect l="l" t="t" r="r" b="b"/>
            <a:pathLst>
              <a:path w="447675" h="981710">
                <a:moveTo>
                  <a:pt x="0" y="981158"/>
                </a:moveTo>
                <a:lnTo>
                  <a:pt x="447617" y="981158"/>
                </a:lnTo>
                <a:lnTo>
                  <a:pt x="447617" y="0"/>
                </a:lnTo>
                <a:lnTo>
                  <a:pt x="0" y="0"/>
                </a:lnTo>
                <a:lnTo>
                  <a:pt x="0" y="981158"/>
                </a:lnTo>
                <a:close/>
              </a:path>
            </a:pathLst>
          </a:custGeom>
          <a:solidFill>
            <a:srgbClr val="5BAC8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4" name="object 174"/>
          <p:cNvSpPr/>
          <p:nvPr/>
        </p:nvSpPr>
        <p:spPr>
          <a:xfrm>
            <a:off x="8139180" y="4614711"/>
            <a:ext cx="447675" cy="981710"/>
          </a:xfrm>
          <a:custGeom>
            <a:avLst/>
            <a:gdLst/>
            <a:ahLst/>
            <a:cxnLst/>
            <a:rect l="l" t="t" r="r" b="b"/>
            <a:pathLst>
              <a:path w="447675" h="981710">
                <a:moveTo>
                  <a:pt x="0" y="981158"/>
                </a:moveTo>
                <a:lnTo>
                  <a:pt x="447617" y="981158"/>
                </a:lnTo>
                <a:lnTo>
                  <a:pt x="447617" y="0"/>
                </a:lnTo>
                <a:lnTo>
                  <a:pt x="0" y="0"/>
                </a:lnTo>
                <a:lnTo>
                  <a:pt x="0" y="981158"/>
                </a:lnTo>
                <a:close/>
              </a:path>
            </a:pathLst>
          </a:custGeom>
          <a:ln w="9473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5" name="object 175"/>
          <p:cNvSpPr/>
          <p:nvPr/>
        </p:nvSpPr>
        <p:spPr>
          <a:xfrm>
            <a:off x="8586797" y="4567251"/>
            <a:ext cx="448309" cy="1028700"/>
          </a:xfrm>
          <a:custGeom>
            <a:avLst/>
            <a:gdLst/>
            <a:ahLst/>
            <a:cxnLst/>
            <a:rect l="l" t="t" r="r" b="b"/>
            <a:pathLst>
              <a:path w="448309" h="1028700">
                <a:moveTo>
                  <a:pt x="0" y="1028618"/>
                </a:moveTo>
                <a:lnTo>
                  <a:pt x="447932" y="1028618"/>
                </a:lnTo>
                <a:lnTo>
                  <a:pt x="447932" y="0"/>
                </a:lnTo>
                <a:lnTo>
                  <a:pt x="0" y="0"/>
                </a:lnTo>
                <a:lnTo>
                  <a:pt x="0" y="1028618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6" name="object 176"/>
          <p:cNvSpPr/>
          <p:nvPr/>
        </p:nvSpPr>
        <p:spPr>
          <a:xfrm>
            <a:off x="8586797" y="4567251"/>
            <a:ext cx="448309" cy="1028700"/>
          </a:xfrm>
          <a:custGeom>
            <a:avLst/>
            <a:gdLst/>
            <a:ahLst/>
            <a:cxnLst/>
            <a:rect l="l" t="t" r="r" b="b"/>
            <a:pathLst>
              <a:path w="448309" h="1028700">
                <a:moveTo>
                  <a:pt x="0" y="1028618"/>
                </a:moveTo>
                <a:lnTo>
                  <a:pt x="447932" y="1028618"/>
                </a:lnTo>
                <a:lnTo>
                  <a:pt x="447932" y="0"/>
                </a:lnTo>
                <a:lnTo>
                  <a:pt x="0" y="0"/>
                </a:lnTo>
                <a:lnTo>
                  <a:pt x="0" y="1028618"/>
                </a:lnTo>
                <a:close/>
              </a:path>
            </a:pathLst>
          </a:custGeom>
          <a:ln w="9473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7" name="object 177"/>
          <p:cNvSpPr/>
          <p:nvPr/>
        </p:nvSpPr>
        <p:spPr>
          <a:xfrm>
            <a:off x="8005650" y="3367173"/>
            <a:ext cx="0" cy="2219325"/>
          </a:xfrm>
          <a:custGeom>
            <a:avLst/>
            <a:gdLst/>
            <a:ahLst/>
            <a:cxnLst/>
            <a:rect l="l" t="t" r="r" b="b"/>
            <a:pathLst>
              <a:path h="2219325">
                <a:moveTo>
                  <a:pt x="0" y="0"/>
                </a:moveTo>
                <a:lnTo>
                  <a:pt x="0" y="2219208"/>
                </a:lnTo>
              </a:path>
            </a:pathLst>
          </a:custGeom>
          <a:ln w="9470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8" name="object 178"/>
          <p:cNvSpPr/>
          <p:nvPr/>
        </p:nvSpPr>
        <p:spPr>
          <a:xfrm>
            <a:off x="7967772" y="5595870"/>
            <a:ext cx="28575" cy="0"/>
          </a:xfrm>
          <a:custGeom>
            <a:avLst/>
            <a:gdLst/>
            <a:ahLst/>
            <a:cxnLst/>
            <a:rect l="l" t="t" r="r" b="b"/>
            <a:pathLst>
              <a:path w="28575">
                <a:moveTo>
                  <a:pt x="0" y="0"/>
                </a:moveTo>
                <a:lnTo>
                  <a:pt x="28410" y="0"/>
                </a:lnTo>
              </a:path>
            </a:pathLst>
          </a:custGeom>
          <a:ln w="9492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9" name="object 179"/>
          <p:cNvSpPr/>
          <p:nvPr/>
        </p:nvSpPr>
        <p:spPr>
          <a:xfrm>
            <a:off x="7967772" y="5148163"/>
            <a:ext cx="28575" cy="0"/>
          </a:xfrm>
          <a:custGeom>
            <a:avLst/>
            <a:gdLst/>
            <a:ahLst/>
            <a:cxnLst/>
            <a:rect l="l" t="t" r="r" b="b"/>
            <a:pathLst>
              <a:path w="28575">
                <a:moveTo>
                  <a:pt x="0" y="0"/>
                </a:moveTo>
                <a:lnTo>
                  <a:pt x="28410" y="0"/>
                </a:lnTo>
              </a:path>
            </a:pathLst>
          </a:custGeom>
          <a:ln w="9492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0" name="object 180"/>
          <p:cNvSpPr/>
          <p:nvPr/>
        </p:nvSpPr>
        <p:spPr>
          <a:xfrm>
            <a:off x="7967772" y="4700456"/>
            <a:ext cx="28575" cy="0"/>
          </a:xfrm>
          <a:custGeom>
            <a:avLst/>
            <a:gdLst/>
            <a:ahLst/>
            <a:cxnLst/>
            <a:rect l="l" t="t" r="r" b="b"/>
            <a:pathLst>
              <a:path w="28575">
                <a:moveTo>
                  <a:pt x="0" y="0"/>
                </a:moveTo>
                <a:lnTo>
                  <a:pt x="28410" y="0"/>
                </a:lnTo>
              </a:path>
            </a:pathLst>
          </a:custGeom>
          <a:ln w="9492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1" name="object 181"/>
          <p:cNvSpPr/>
          <p:nvPr/>
        </p:nvSpPr>
        <p:spPr>
          <a:xfrm>
            <a:off x="7967772" y="4262583"/>
            <a:ext cx="28575" cy="0"/>
          </a:xfrm>
          <a:custGeom>
            <a:avLst/>
            <a:gdLst/>
            <a:ahLst/>
            <a:cxnLst/>
            <a:rect l="l" t="t" r="r" b="b"/>
            <a:pathLst>
              <a:path w="28575">
                <a:moveTo>
                  <a:pt x="0" y="0"/>
                </a:moveTo>
                <a:lnTo>
                  <a:pt x="28410" y="0"/>
                </a:lnTo>
              </a:path>
            </a:pathLst>
          </a:custGeom>
          <a:ln w="9492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2" name="object 182"/>
          <p:cNvSpPr/>
          <p:nvPr/>
        </p:nvSpPr>
        <p:spPr>
          <a:xfrm>
            <a:off x="7967772" y="3814812"/>
            <a:ext cx="28575" cy="0"/>
          </a:xfrm>
          <a:custGeom>
            <a:avLst/>
            <a:gdLst/>
            <a:ahLst/>
            <a:cxnLst/>
            <a:rect l="l" t="t" r="r" b="b"/>
            <a:pathLst>
              <a:path w="28575">
                <a:moveTo>
                  <a:pt x="0" y="0"/>
                </a:moveTo>
                <a:lnTo>
                  <a:pt x="28410" y="0"/>
                </a:lnTo>
              </a:path>
            </a:pathLst>
          </a:custGeom>
          <a:ln w="9492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3" name="object 183"/>
          <p:cNvSpPr/>
          <p:nvPr/>
        </p:nvSpPr>
        <p:spPr>
          <a:xfrm>
            <a:off x="7967772" y="3367169"/>
            <a:ext cx="28575" cy="0"/>
          </a:xfrm>
          <a:custGeom>
            <a:avLst/>
            <a:gdLst/>
            <a:ahLst/>
            <a:cxnLst/>
            <a:rect l="l" t="t" r="r" b="b"/>
            <a:pathLst>
              <a:path w="28575">
                <a:moveTo>
                  <a:pt x="0" y="0"/>
                </a:moveTo>
                <a:lnTo>
                  <a:pt x="28410" y="0"/>
                </a:lnTo>
              </a:path>
            </a:pathLst>
          </a:custGeom>
          <a:ln w="9492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4" name="object 184"/>
          <p:cNvSpPr/>
          <p:nvPr/>
        </p:nvSpPr>
        <p:spPr>
          <a:xfrm>
            <a:off x="8005650" y="5595870"/>
            <a:ext cx="1153160" cy="0"/>
          </a:xfrm>
          <a:custGeom>
            <a:avLst/>
            <a:gdLst/>
            <a:ahLst/>
            <a:cxnLst/>
            <a:rect l="l" t="t" r="r" b="b"/>
            <a:pathLst>
              <a:path w="1153159">
                <a:moveTo>
                  <a:pt x="0" y="0"/>
                </a:moveTo>
                <a:lnTo>
                  <a:pt x="1152882" y="0"/>
                </a:lnTo>
              </a:path>
            </a:pathLst>
          </a:custGeom>
          <a:ln w="9492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5" name="object 185"/>
          <p:cNvSpPr/>
          <p:nvPr/>
        </p:nvSpPr>
        <p:spPr>
          <a:xfrm>
            <a:off x="8005650" y="5605366"/>
            <a:ext cx="0" cy="28575"/>
          </a:xfrm>
          <a:custGeom>
            <a:avLst/>
            <a:gdLst/>
            <a:ahLst/>
            <a:cxnLst/>
            <a:rect l="l" t="t" r="r" b="b"/>
            <a:pathLst>
              <a:path h="28575">
                <a:moveTo>
                  <a:pt x="0" y="28476"/>
                </a:moveTo>
                <a:lnTo>
                  <a:pt x="0" y="0"/>
                </a:lnTo>
              </a:path>
            </a:pathLst>
          </a:custGeom>
          <a:ln w="9470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6" name="object 186"/>
          <p:cNvSpPr/>
          <p:nvPr/>
        </p:nvSpPr>
        <p:spPr>
          <a:xfrm>
            <a:off x="9168003" y="5605366"/>
            <a:ext cx="0" cy="28575"/>
          </a:xfrm>
          <a:custGeom>
            <a:avLst/>
            <a:gdLst/>
            <a:ahLst/>
            <a:cxnLst/>
            <a:rect l="l" t="t" r="r" b="b"/>
            <a:pathLst>
              <a:path h="28575">
                <a:moveTo>
                  <a:pt x="0" y="28476"/>
                </a:moveTo>
                <a:lnTo>
                  <a:pt x="0" y="0"/>
                </a:lnTo>
              </a:path>
            </a:pathLst>
          </a:custGeom>
          <a:ln w="9470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7" name="object 187"/>
          <p:cNvSpPr txBox="1"/>
          <p:nvPr/>
        </p:nvSpPr>
        <p:spPr>
          <a:xfrm>
            <a:off x="8274210" y="5022768"/>
            <a:ext cx="158750" cy="1461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spc="-10" dirty="0">
                <a:latin typeface="Arial"/>
                <a:cs typeface="Arial"/>
              </a:rPr>
              <a:t>22</a:t>
            </a:r>
            <a:endParaRPr sz="950">
              <a:latin typeface="Arial"/>
              <a:cs typeface="Arial"/>
            </a:endParaRPr>
          </a:p>
        </p:txBody>
      </p:sp>
      <p:sp>
        <p:nvSpPr>
          <p:cNvPr id="188" name="object 188"/>
          <p:cNvSpPr txBox="1"/>
          <p:nvPr/>
        </p:nvSpPr>
        <p:spPr>
          <a:xfrm>
            <a:off x="8721828" y="5003783"/>
            <a:ext cx="158750" cy="1461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spc="-10" dirty="0">
                <a:latin typeface="Arial"/>
                <a:cs typeface="Arial"/>
              </a:rPr>
              <a:t>23</a:t>
            </a:r>
            <a:endParaRPr sz="950">
              <a:latin typeface="Arial"/>
              <a:cs typeface="Arial"/>
            </a:endParaRPr>
          </a:p>
        </p:txBody>
      </p:sp>
      <p:sp>
        <p:nvSpPr>
          <p:cNvPr id="189" name="object 189"/>
          <p:cNvSpPr txBox="1"/>
          <p:nvPr/>
        </p:nvSpPr>
        <p:spPr>
          <a:xfrm>
            <a:off x="7826278" y="5518251"/>
            <a:ext cx="94616" cy="1461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spc="10" dirty="0">
                <a:latin typeface="Arial"/>
                <a:cs typeface="Arial"/>
              </a:rPr>
              <a:t>0</a:t>
            </a:r>
            <a:endParaRPr sz="950">
              <a:latin typeface="Arial"/>
              <a:cs typeface="Arial"/>
            </a:endParaRPr>
          </a:p>
        </p:txBody>
      </p:sp>
      <p:sp>
        <p:nvSpPr>
          <p:cNvPr id="190" name="object 190"/>
          <p:cNvSpPr txBox="1"/>
          <p:nvPr/>
        </p:nvSpPr>
        <p:spPr>
          <a:xfrm>
            <a:off x="7759672" y="5070544"/>
            <a:ext cx="158750" cy="1461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spc="-10" dirty="0">
                <a:latin typeface="Arial"/>
                <a:cs typeface="Arial"/>
              </a:rPr>
              <a:t>10</a:t>
            </a:r>
            <a:endParaRPr sz="950">
              <a:latin typeface="Arial"/>
              <a:cs typeface="Arial"/>
            </a:endParaRPr>
          </a:p>
        </p:txBody>
      </p:sp>
      <p:sp>
        <p:nvSpPr>
          <p:cNvPr id="191" name="object 191"/>
          <p:cNvSpPr txBox="1"/>
          <p:nvPr/>
        </p:nvSpPr>
        <p:spPr>
          <a:xfrm>
            <a:off x="7759672" y="4622837"/>
            <a:ext cx="158750" cy="1461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spc="-10" dirty="0">
                <a:latin typeface="Arial"/>
                <a:cs typeface="Arial"/>
              </a:rPr>
              <a:t>20</a:t>
            </a:r>
            <a:endParaRPr sz="950">
              <a:latin typeface="Arial"/>
              <a:cs typeface="Arial"/>
            </a:endParaRPr>
          </a:p>
        </p:txBody>
      </p:sp>
      <p:sp>
        <p:nvSpPr>
          <p:cNvPr id="192" name="object 192"/>
          <p:cNvSpPr txBox="1"/>
          <p:nvPr/>
        </p:nvSpPr>
        <p:spPr>
          <a:xfrm>
            <a:off x="7759672" y="4184585"/>
            <a:ext cx="158750" cy="1461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spc="-10" dirty="0">
                <a:latin typeface="Arial"/>
                <a:cs typeface="Arial"/>
              </a:rPr>
              <a:t>30</a:t>
            </a:r>
            <a:endParaRPr sz="950">
              <a:latin typeface="Arial"/>
              <a:cs typeface="Arial"/>
            </a:endParaRPr>
          </a:p>
        </p:txBody>
      </p:sp>
      <p:sp>
        <p:nvSpPr>
          <p:cNvPr id="193" name="object 193"/>
          <p:cNvSpPr txBox="1"/>
          <p:nvPr/>
        </p:nvSpPr>
        <p:spPr>
          <a:xfrm>
            <a:off x="7759672" y="3736941"/>
            <a:ext cx="158750" cy="1461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spc="-10" dirty="0">
                <a:latin typeface="Arial"/>
                <a:cs typeface="Arial"/>
              </a:rPr>
              <a:t>40</a:t>
            </a:r>
            <a:endParaRPr sz="950">
              <a:latin typeface="Arial"/>
              <a:cs typeface="Arial"/>
            </a:endParaRPr>
          </a:p>
        </p:txBody>
      </p:sp>
      <p:sp>
        <p:nvSpPr>
          <p:cNvPr id="194" name="object 194"/>
          <p:cNvSpPr txBox="1"/>
          <p:nvPr/>
        </p:nvSpPr>
        <p:spPr>
          <a:xfrm>
            <a:off x="7759672" y="3289171"/>
            <a:ext cx="158750" cy="1461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spc="-10" dirty="0">
                <a:latin typeface="Arial"/>
                <a:cs typeface="Arial"/>
              </a:rPr>
              <a:t>50</a:t>
            </a:r>
            <a:endParaRPr sz="950">
              <a:latin typeface="Arial"/>
              <a:cs typeface="Arial"/>
            </a:endParaRPr>
          </a:p>
        </p:txBody>
      </p:sp>
      <p:sp>
        <p:nvSpPr>
          <p:cNvPr id="195" name="object 195"/>
          <p:cNvSpPr txBox="1"/>
          <p:nvPr/>
        </p:nvSpPr>
        <p:spPr>
          <a:xfrm>
            <a:off x="7748396" y="2907793"/>
            <a:ext cx="1025525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900" spc="-5" dirty="0">
                <a:latin typeface="Arial"/>
                <a:cs typeface="Arial"/>
              </a:rPr>
              <a:t>% </a:t>
            </a:r>
            <a:r>
              <a:rPr sz="900" dirty="0">
                <a:latin typeface="Arial"/>
                <a:cs typeface="Arial"/>
              </a:rPr>
              <a:t>respondents</a:t>
            </a:r>
            <a:r>
              <a:rPr sz="900" spc="-114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who  </a:t>
            </a:r>
            <a:r>
              <a:rPr sz="900" dirty="0">
                <a:latin typeface="Arial"/>
                <a:cs typeface="Arial"/>
              </a:rPr>
              <a:t>selected</a:t>
            </a:r>
            <a:r>
              <a:rPr sz="900" spc="-12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'Easy'</a:t>
            </a:r>
            <a:endParaRPr sz="900">
              <a:latin typeface="Arial"/>
              <a:cs typeface="Arial"/>
            </a:endParaRPr>
          </a:p>
        </p:txBody>
      </p:sp>
      <p:sp>
        <p:nvSpPr>
          <p:cNvPr id="196" name="object 196"/>
          <p:cNvSpPr/>
          <p:nvPr/>
        </p:nvSpPr>
        <p:spPr>
          <a:xfrm>
            <a:off x="8067675" y="5859462"/>
            <a:ext cx="179705" cy="133350"/>
          </a:xfrm>
          <a:custGeom>
            <a:avLst/>
            <a:gdLst/>
            <a:ahLst/>
            <a:cxnLst/>
            <a:rect l="l" t="t" r="r" b="b"/>
            <a:pathLst>
              <a:path w="179704" h="133350">
                <a:moveTo>
                  <a:pt x="0" y="133350"/>
                </a:moveTo>
                <a:lnTo>
                  <a:pt x="179387" y="133350"/>
                </a:lnTo>
                <a:lnTo>
                  <a:pt x="179387" y="0"/>
                </a:lnTo>
                <a:lnTo>
                  <a:pt x="0" y="0"/>
                </a:lnTo>
                <a:lnTo>
                  <a:pt x="0" y="133350"/>
                </a:lnTo>
                <a:close/>
              </a:path>
            </a:pathLst>
          </a:custGeom>
          <a:solidFill>
            <a:srgbClr val="5BAC8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7" name="object 197"/>
          <p:cNvSpPr/>
          <p:nvPr/>
        </p:nvSpPr>
        <p:spPr>
          <a:xfrm>
            <a:off x="8067675" y="5859462"/>
            <a:ext cx="179705" cy="133350"/>
          </a:xfrm>
          <a:custGeom>
            <a:avLst/>
            <a:gdLst/>
            <a:ahLst/>
            <a:cxnLst/>
            <a:rect l="l" t="t" r="r" b="b"/>
            <a:pathLst>
              <a:path w="179704" h="133350">
                <a:moveTo>
                  <a:pt x="0" y="133350"/>
                </a:moveTo>
                <a:lnTo>
                  <a:pt x="179387" y="133350"/>
                </a:lnTo>
                <a:lnTo>
                  <a:pt x="179387" y="0"/>
                </a:lnTo>
                <a:lnTo>
                  <a:pt x="0" y="0"/>
                </a:lnTo>
                <a:lnTo>
                  <a:pt x="0" y="133350"/>
                </a:lnTo>
                <a:close/>
              </a:path>
            </a:pathLst>
          </a:custGeom>
          <a:ln w="9525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8" name="object 198"/>
          <p:cNvSpPr/>
          <p:nvPr/>
        </p:nvSpPr>
        <p:spPr>
          <a:xfrm>
            <a:off x="8067675" y="6062662"/>
            <a:ext cx="179705" cy="133350"/>
          </a:xfrm>
          <a:custGeom>
            <a:avLst/>
            <a:gdLst/>
            <a:ahLst/>
            <a:cxnLst/>
            <a:rect l="l" t="t" r="r" b="b"/>
            <a:pathLst>
              <a:path w="179704" h="133350">
                <a:moveTo>
                  <a:pt x="0" y="133350"/>
                </a:moveTo>
                <a:lnTo>
                  <a:pt x="179387" y="133350"/>
                </a:lnTo>
                <a:lnTo>
                  <a:pt x="179387" y="0"/>
                </a:lnTo>
                <a:lnTo>
                  <a:pt x="0" y="0"/>
                </a:lnTo>
                <a:lnTo>
                  <a:pt x="0" y="13335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9" name="object 199"/>
          <p:cNvSpPr/>
          <p:nvPr/>
        </p:nvSpPr>
        <p:spPr>
          <a:xfrm>
            <a:off x="8067675" y="6062662"/>
            <a:ext cx="179705" cy="133350"/>
          </a:xfrm>
          <a:custGeom>
            <a:avLst/>
            <a:gdLst/>
            <a:ahLst/>
            <a:cxnLst/>
            <a:rect l="l" t="t" r="r" b="b"/>
            <a:pathLst>
              <a:path w="179704" h="133350">
                <a:moveTo>
                  <a:pt x="0" y="133350"/>
                </a:moveTo>
                <a:lnTo>
                  <a:pt x="179387" y="133350"/>
                </a:lnTo>
                <a:lnTo>
                  <a:pt x="179387" y="0"/>
                </a:lnTo>
                <a:lnTo>
                  <a:pt x="0" y="0"/>
                </a:lnTo>
                <a:lnTo>
                  <a:pt x="0" y="133350"/>
                </a:lnTo>
                <a:close/>
              </a:path>
            </a:pathLst>
          </a:custGeom>
          <a:ln w="9525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0" name="object 200"/>
          <p:cNvSpPr txBox="1"/>
          <p:nvPr/>
        </p:nvSpPr>
        <p:spPr>
          <a:xfrm>
            <a:off x="8286750" y="5803190"/>
            <a:ext cx="449580" cy="40934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33400"/>
              </a:lnSpc>
            </a:pPr>
            <a:r>
              <a:rPr sz="1000" spc="-5" dirty="0">
                <a:latin typeface="Arial"/>
                <a:cs typeface="Arial"/>
              </a:rPr>
              <a:t>Male  Fe</a:t>
            </a:r>
            <a:r>
              <a:rPr sz="1000" spc="10" dirty="0">
                <a:latin typeface="Arial"/>
                <a:cs typeface="Arial"/>
              </a:rPr>
              <a:t>m</a:t>
            </a:r>
            <a:r>
              <a:rPr sz="1000" spc="-5" dirty="0">
                <a:latin typeface="Arial"/>
                <a:cs typeface="Arial"/>
              </a:rPr>
              <a:t>a</a:t>
            </a:r>
            <a:r>
              <a:rPr sz="1000" spc="-15" dirty="0">
                <a:latin typeface="Arial"/>
                <a:cs typeface="Arial"/>
              </a:rPr>
              <a:t>l</a:t>
            </a:r>
            <a:r>
              <a:rPr sz="1000" spc="-5" dirty="0">
                <a:latin typeface="Arial"/>
                <a:cs typeface="Arial"/>
              </a:rPr>
              <a:t>e</a:t>
            </a:r>
            <a:endParaRPr sz="1000">
              <a:latin typeface="Arial"/>
              <a:cs typeface="Arial"/>
            </a:endParaRPr>
          </a:p>
        </p:txBody>
      </p:sp>
      <p:sp>
        <p:nvSpPr>
          <p:cNvPr id="202" name="object 202"/>
          <p:cNvSpPr/>
          <p:nvPr/>
        </p:nvSpPr>
        <p:spPr>
          <a:xfrm>
            <a:off x="609600" y="1571129"/>
            <a:ext cx="8785225" cy="615950"/>
          </a:xfrm>
          <a:custGeom>
            <a:avLst/>
            <a:gdLst/>
            <a:ahLst/>
            <a:cxnLst/>
            <a:rect l="l" t="t" r="r" b="b"/>
            <a:pathLst>
              <a:path w="8785225" h="615950">
                <a:moveTo>
                  <a:pt x="0" y="615556"/>
                </a:moveTo>
                <a:lnTo>
                  <a:pt x="8785225" y="615556"/>
                </a:lnTo>
                <a:lnTo>
                  <a:pt x="8785225" y="0"/>
                </a:lnTo>
                <a:lnTo>
                  <a:pt x="0" y="0"/>
                </a:lnTo>
                <a:lnTo>
                  <a:pt x="0" y="61555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3" name="object 203"/>
          <p:cNvSpPr txBox="1"/>
          <p:nvPr/>
        </p:nvSpPr>
        <p:spPr>
          <a:xfrm>
            <a:off x="2341628" y="1663194"/>
            <a:ext cx="5106035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05180" marR="5080" indent="-793115">
              <a:lnSpc>
                <a:spcPct val="100000"/>
              </a:lnSpc>
            </a:pPr>
            <a:r>
              <a:rPr sz="1400" b="1" spc="-5" dirty="0">
                <a:latin typeface="Arial"/>
                <a:cs typeface="Arial"/>
              </a:rPr>
              <a:t>"What </a:t>
            </a:r>
            <a:r>
              <a:rPr sz="1400" b="1" dirty="0">
                <a:latin typeface="Arial"/>
                <a:cs typeface="Arial"/>
              </a:rPr>
              <a:t>made it </a:t>
            </a:r>
            <a:r>
              <a:rPr sz="1400" b="1" spc="-5" dirty="0">
                <a:latin typeface="Arial"/>
                <a:cs typeface="Arial"/>
              </a:rPr>
              <a:t>harder for </a:t>
            </a:r>
            <a:r>
              <a:rPr sz="1400" b="1" spc="-20" dirty="0">
                <a:latin typeface="Arial"/>
                <a:cs typeface="Arial"/>
              </a:rPr>
              <a:t>you </a:t>
            </a:r>
            <a:r>
              <a:rPr sz="1400" b="1" dirty="0">
                <a:latin typeface="Arial"/>
                <a:cs typeface="Arial"/>
              </a:rPr>
              <a:t>to </a:t>
            </a:r>
            <a:r>
              <a:rPr sz="1400" b="1" spc="-5" dirty="0">
                <a:latin typeface="Arial"/>
                <a:cs typeface="Arial"/>
              </a:rPr>
              <a:t>get </a:t>
            </a:r>
            <a:r>
              <a:rPr sz="1400" b="1" dirty="0">
                <a:latin typeface="Arial"/>
                <a:cs typeface="Arial"/>
              </a:rPr>
              <a:t>[the </a:t>
            </a:r>
            <a:r>
              <a:rPr sz="1400" b="1" spc="-5" dirty="0">
                <a:latin typeface="Arial"/>
                <a:cs typeface="Arial"/>
              </a:rPr>
              <a:t>help </a:t>
            </a:r>
            <a:r>
              <a:rPr sz="1400" b="1" spc="-20" dirty="0">
                <a:latin typeface="Arial"/>
                <a:cs typeface="Arial"/>
              </a:rPr>
              <a:t>you </a:t>
            </a:r>
            <a:r>
              <a:rPr sz="1400" b="1" spc="-5" dirty="0">
                <a:latin typeface="Arial"/>
                <a:cs typeface="Arial"/>
              </a:rPr>
              <a:t>wanted]?"  Response: None- [Finding help </a:t>
            </a:r>
            <a:r>
              <a:rPr sz="1400" b="1" spc="10" dirty="0">
                <a:latin typeface="Arial"/>
                <a:cs typeface="Arial"/>
              </a:rPr>
              <a:t>was</a:t>
            </a:r>
            <a:r>
              <a:rPr sz="1400" b="1" spc="-185" dirty="0">
                <a:latin typeface="Arial"/>
                <a:cs typeface="Arial"/>
              </a:rPr>
              <a:t> </a:t>
            </a:r>
            <a:r>
              <a:rPr sz="1400" b="1" spc="-10" dirty="0">
                <a:latin typeface="Arial"/>
                <a:cs typeface="Arial"/>
              </a:rPr>
              <a:t>easy]</a:t>
            </a:r>
            <a:endParaRPr sz="1400">
              <a:latin typeface="Arial"/>
              <a:cs typeface="Arial"/>
            </a:endParaRPr>
          </a:p>
        </p:txBody>
      </p:sp>
      <p:sp>
        <p:nvSpPr>
          <p:cNvPr id="205" name="object 205"/>
          <p:cNvSpPr txBox="1">
            <a:spLocks noGrp="1"/>
          </p:cNvSpPr>
          <p:nvPr>
            <p:ph type="sldNum" sz="quarter" idx="7"/>
          </p:nvPr>
        </p:nvSpPr>
        <p:spPr>
          <a:xfrm>
            <a:off x="8935973" y="6683491"/>
            <a:ext cx="243204" cy="1282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8900">
              <a:lnSpc>
                <a:spcPts val="1010"/>
              </a:lnSpc>
            </a:pPr>
            <a:fld id="{81D60167-4931-47E6-BA6A-407CBD079E47}" type="slidenum">
              <a:rPr spc="-5" dirty="0"/>
              <a:t>14</a:t>
            </a:fld>
            <a:endParaRPr spc="-5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/>
          <p:nvPr/>
        </p:nvSpPr>
        <p:spPr>
          <a:xfrm>
            <a:off x="5233985" y="4729159"/>
            <a:ext cx="28575" cy="0"/>
          </a:xfrm>
          <a:custGeom>
            <a:avLst/>
            <a:gdLst/>
            <a:ahLst/>
            <a:cxnLst/>
            <a:rect l="l" t="t" r="r" b="b"/>
            <a:pathLst>
              <a:path w="28575">
                <a:moveTo>
                  <a:pt x="0" y="0"/>
                </a:moveTo>
                <a:lnTo>
                  <a:pt x="28504" y="0"/>
                </a:lnTo>
              </a:path>
            </a:pathLst>
          </a:custGeom>
          <a:ln w="9491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233985" y="4233719"/>
            <a:ext cx="28575" cy="0"/>
          </a:xfrm>
          <a:custGeom>
            <a:avLst/>
            <a:gdLst/>
            <a:ahLst/>
            <a:cxnLst/>
            <a:rect l="l" t="t" r="r" b="b"/>
            <a:pathLst>
              <a:path w="28575">
                <a:moveTo>
                  <a:pt x="0" y="0"/>
                </a:moveTo>
                <a:lnTo>
                  <a:pt x="28504" y="0"/>
                </a:lnTo>
              </a:path>
            </a:pathLst>
          </a:custGeom>
          <a:ln w="9491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233985" y="3748062"/>
            <a:ext cx="28575" cy="0"/>
          </a:xfrm>
          <a:custGeom>
            <a:avLst/>
            <a:gdLst/>
            <a:ahLst/>
            <a:cxnLst/>
            <a:rect l="l" t="t" r="r" b="b"/>
            <a:pathLst>
              <a:path w="28575">
                <a:moveTo>
                  <a:pt x="0" y="0"/>
                </a:moveTo>
                <a:lnTo>
                  <a:pt x="28504" y="0"/>
                </a:lnTo>
              </a:path>
            </a:pathLst>
          </a:custGeom>
          <a:ln w="9491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233985" y="3252622"/>
            <a:ext cx="28575" cy="0"/>
          </a:xfrm>
          <a:custGeom>
            <a:avLst/>
            <a:gdLst/>
            <a:ahLst/>
            <a:cxnLst/>
            <a:rect l="l" t="t" r="r" b="b"/>
            <a:pathLst>
              <a:path w="28575">
                <a:moveTo>
                  <a:pt x="0" y="0"/>
                </a:moveTo>
                <a:lnTo>
                  <a:pt x="28504" y="0"/>
                </a:lnTo>
              </a:path>
            </a:pathLst>
          </a:custGeom>
          <a:ln w="9491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233985" y="2767054"/>
            <a:ext cx="28575" cy="0"/>
          </a:xfrm>
          <a:custGeom>
            <a:avLst/>
            <a:gdLst/>
            <a:ahLst/>
            <a:cxnLst/>
            <a:rect l="l" t="t" r="r" b="b"/>
            <a:pathLst>
              <a:path w="28575">
                <a:moveTo>
                  <a:pt x="0" y="0"/>
                </a:moveTo>
                <a:lnTo>
                  <a:pt x="28504" y="0"/>
                </a:lnTo>
              </a:path>
            </a:pathLst>
          </a:custGeom>
          <a:ln w="9491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271993" y="5214790"/>
            <a:ext cx="3609975" cy="0"/>
          </a:xfrm>
          <a:custGeom>
            <a:avLst/>
            <a:gdLst/>
            <a:ahLst/>
            <a:cxnLst/>
            <a:rect l="l" t="t" r="r" b="b"/>
            <a:pathLst>
              <a:path w="3609975">
                <a:moveTo>
                  <a:pt x="0" y="0"/>
                </a:moveTo>
                <a:lnTo>
                  <a:pt x="3609881" y="0"/>
                </a:lnTo>
              </a:path>
            </a:pathLst>
          </a:custGeom>
          <a:ln w="9491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786330" y="5224286"/>
            <a:ext cx="0" cy="29209"/>
          </a:xfrm>
          <a:custGeom>
            <a:avLst/>
            <a:gdLst/>
            <a:ahLst/>
            <a:cxnLst/>
            <a:rect l="l" t="t" r="r" b="b"/>
            <a:pathLst>
              <a:path h="29210">
                <a:moveTo>
                  <a:pt x="0" y="28789"/>
                </a:moveTo>
                <a:lnTo>
                  <a:pt x="0" y="0"/>
                </a:lnTo>
              </a:path>
            </a:pathLst>
          </a:custGeom>
          <a:ln w="9501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6310171" y="5224286"/>
            <a:ext cx="0" cy="29209"/>
          </a:xfrm>
          <a:custGeom>
            <a:avLst/>
            <a:gdLst/>
            <a:ahLst/>
            <a:cxnLst/>
            <a:rect l="l" t="t" r="r" b="b"/>
            <a:pathLst>
              <a:path h="29210">
                <a:moveTo>
                  <a:pt x="0" y="28789"/>
                </a:moveTo>
                <a:lnTo>
                  <a:pt x="0" y="0"/>
                </a:lnTo>
              </a:path>
            </a:pathLst>
          </a:custGeom>
          <a:ln w="9501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824511" y="5224286"/>
            <a:ext cx="0" cy="29209"/>
          </a:xfrm>
          <a:custGeom>
            <a:avLst/>
            <a:gdLst/>
            <a:ahLst/>
            <a:cxnLst/>
            <a:rect l="l" t="t" r="r" b="b"/>
            <a:pathLst>
              <a:path h="29210">
                <a:moveTo>
                  <a:pt x="0" y="28789"/>
                </a:moveTo>
                <a:lnTo>
                  <a:pt x="0" y="0"/>
                </a:lnTo>
              </a:path>
            </a:pathLst>
          </a:custGeom>
          <a:ln w="9501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7338851" y="5224286"/>
            <a:ext cx="0" cy="29209"/>
          </a:xfrm>
          <a:custGeom>
            <a:avLst/>
            <a:gdLst/>
            <a:ahLst/>
            <a:cxnLst/>
            <a:rect l="l" t="t" r="r" b="b"/>
            <a:pathLst>
              <a:path h="29210">
                <a:moveTo>
                  <a:pt x="0" y="28789"/>
                </a:moveTo>
                <a:lnTo>
                  <a:pt x="0" y="0"/>
                </a:lnTo>
              </a:path>
            </a:pathLst>
          </a:custGeom>
          <a:ln w="9501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7853192" y="5224286"/>
            <a:ext cx="0" cy="29209"/>
          </a:xfrm>
          <a:custGeom>
            <a:avLst/>
            <a:gdLst/>
            <a:ahLst/>
            <a:cxnLst/>
            <a:rect l="l" t="t" r="r" b="b"/>
            <a:pathLst>
              <a:path h="29210">
                <a:moveTo>
                  <a:pt x="0" y="28789"/>
                </a:moveTo>
                <a:lnTo>
                  <a:pt x="0" y="0"/>
                </a:lnTo>
              </a:path>
            </a:pathLst>
          </a:custGeom>
          <a:ln w="9501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8377032" y="5224286"/>
            <a:ext cx="0" cy="29209"/>
          </a:xfrm>
          <a:custGeom>
            <a:avLst/>
            <a:gdLst/>
            <a:ahLst/>
            <a:cxnLst/>
            <a:rect l="l" t="t" r="r" b="b"/>
            <a:pathLst>
              <a:path h="29210">
                <a:moveTo>
                  <a:pt x="0" y="28789"/>
                </a:moveTo>
                <a:lnTo>
                  <a:pt x="0" y="0"/>
                </a:lnTo>
              </a:path>
            </a:pathLst>
          </a:custGeom>
          <a:ln w="9501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8891372" y="5224286"/>
            <a:ext cx="0" cy="29209"/>
          </a:xfrm>
          <a:custGeom>
            <a:avLst/>
            <a:gdLst/>
            <a:ahLst/>
            <a:cxnLst/>
            <a:rect l="l" t="t" r="r" b="b"/>
            <a:pathLst>
              <a:path h="29210">
                <a:moveTo>
                  <a:pt x="0" y="28789"/>
                </a:moveTo>
                <a:lnTo>
                  <a:pt x="0" y="0"/>
                </a:lnTo>
              </a:path>
            </a:pathLst>
          </a:custGeom>
          <a:ln w="9501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17" name="object 17"/>
          <p:cNvGraphicFramePr>
            <a:graphicFrameLocks noGrp="1"/>
          </p:cNvGraphicFramePr>
          <p:nvPr/>
        </p:nvGraphicFramePr>
        <p:xfrm>
          <a:off x="5267239" y="2762241"/>
          <a:ext cx="3523982" cy="244775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5330"/>
                <a:gridCol w="323679"/>
                <a:gridCol w="190660"/>
                <a:gridCol w="333180"/>
                <a:gridCol w="190597"/>
                <a:gridCol w="323679"/>
                <a:gridCol w="190787"/>
                <a:gridCol w="323679"/>
                <a:gridCol w="190660"/>
                <a:gridCol w="323679"/>
                <a:gridCol w="190660"/>
                <a:gridCol w="333180"/>
                <a:gridCol w="190533"/>
                <a:gridCol w="323679"/>
              </a:tblGrid>
              <a:tr h="304824">
                <a:tc rowSpan="5">
                  <a:txBody>
                    <a:bodyPr/>
                    <a:lstStyle/>
                    <a:p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501">
                      <a:solidFill>
                        <a:srgbClr val="808080"/>
                      </a:solidFill>
                      <a:prstDash val="solid"/>
                    </a:lnL>
                    <a:lnR w="9499">
                      <a:solidFill>
                        <a:srgbClr val="808080"/>
                      </a:solidFill>
                      <a:prstDash val="solid"/>
                    </a:lnR>
                  </a:tcPr>
                </a:tc>
                <a:tc row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marL="8572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950" spc="-10" dirty="0">
                          <a:latin typeface="Arial"/>
                          <a:cs typeface="Arial"/>
                        </a:rPr>
                        <a:t>27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499">
                      <a:solidFill>
                        <a:srgbClr val="808080"/>
                      </a:solidFill>
                      <a:prstDash val="solid"/>
                    </a:lnL>
                    <a:lnR w="9499">
                      <a:solidFill>
                        <a:srgbClr val="808080"/>
                      </a:solidFill>
                      <a:prstDash val="solid"/>
                    </a:lnR>
                    <a:lnT w="9499">
                      <a:solidFill>
                        <a:srgbClr val="808080"/>
                      </a:solidFill>
                      <a:prstDash val="solid"/>
                    </a:lnT>
                    <a:lnB w="9499">
                      <a:solidFill>
                        <a:srgbClr val="808080"/>
                      </a:solidFill>
                      <a:prstDash val="solid"/>
                    </a:lnB>
                    <a:solidFill>
                      <a:srgbClr val="B0716B"/>
                    </a:solidFill>
                  </a:tcPr>
                </a:tc>
                <a:tc rowSpan="12">
                  <a:txBody>
                    <a:bodyPr/>
                    <a:lstStyle/>
                    <a:p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499">
                      <a:solidFill>
                        <a:srgbClr val="808080"/>
                      </a:solidFill>
                      <a:prstDash val="solid"/>
                    </a:lnL>
                    <a:lnR w="9495">
                      <a:solidFill>
                        <a:srgbClr val="808080"/>
                      </a:solidFill>
                      <a:prstDash val="solid"/>
                    </a:lnR>
                    <a:lnB w="9491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550"/>
                        </a:spcBef>
                      </a:pPr>
                      <a:r>
                        <a:rPr sz="950" spc="-10" dirty="0">
                          <a:latin typeface="Arial"/>
                          <a:cs typeface="Arial"/>
                        </a:rPr>
                        <a:t>13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495">
                      <a:solidFill>
                        <a:srgbClr val="808080"/>
                      </a:solidFill>
                      <a:prstDash val="solid"/>
                    </a:lnL>
                    <a:lnR w="9495">
                      <a:solidFill>
                        <a:srgbClr val="808080"/>
                      </a:solidFill>
                      <a:prstDash val="solid"/>
                    </a:lnR>
                    <a:lnT w="9495">
                      <a:solidFill>
                        <a:srgbClr val="808080"/>
                      </a:solidFill>
                      <a:prstDash val="solid"/>
                    </a:lnT>
                    <a:lnB w="9495">
                      <a:solidFill>
                        <a:srgbClr val="808080"/>
                      </a:solidFill>
                      <a:prstDash val="solid"/>
                    </a:lnB>
                    <a:solidFill>
                      <a:srgbClr val="B0716B"/>
                    </a:solidFill>
                  </a:tcPr>
                </a:tc>
                <a:tc rowSpan="12">
                  <a:txBody>
                    <a:bodyPr/>
                    <a:lstStyle/>
                    <a:p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495">
                      <a:solidFill>
                        <a:srgbClr val="808080"/>
                      </a:solidFill>
                      <a:prstDash val="solid"/>
                    </a:lnL>
                    <a:lnR w="9496">
                      <a:solidFill>
                        <a:srgbClr val="808080"/>
                      </a:solidFill>
                      <a:prstDash val="solid"/>
                    </a:lnR>
                    <a:lnB w="9491">
                      <a:solidFill>
                        <a:srgbClr val="80808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775"/>
                        </a:spcBef>
                      </a:pPr>
                      <a:r>
                        <a:rPr sz="950" spc="-10" dirty="0">
                          <a:latin typeface="Arial"/>
                          <a:cs typeface="Arial"/>
                        </a:rPr>
                        <a:t>15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496">
                      <a:solidFill>
                        <a:srgbClr val="808080"/>
                      </a:solidFill>
                      <a:prstDash val="solid"/>
                    </a:lnL>
                    <a:lnR w="9496">
                      <a:solidFill>
                        <a:srgbClr val="808080"/>
                      </a:solidFill>
                      <a:prstDash val="solid"/>
                    </a:lnR>
                    <a:lnT w="9496">
                      <a:solidFill>
                        <a:srgbClr val="808080"/>
                      </a:solidFill>
                      <a:prstDash val="solid"/>
                    </a:lnT>
                    <a:lnB w="9496">
                      <a:solidFill>
                        <a:srgbClr val="808080"/>
                      </a:solidFill>
                      <a:prstDash val="solid"/>
                    </a:lnB>
                    <a:solidFill>
                      <a:srgbClr val="B0716B"/>
                    </a:solidFill>
                  </a:tcPr>
                </a:tc>
                <a:tc rowSpan="12">
                  <a:txBody>
                    <a:bodyPr/>
                    <a:lstStyle/>
                    <a:p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496">
                      <a:solidFill>
                        <a:srgbClr val="808080"/>
                      </a:solidFill>
                      <a:prstDash val="solid"/>
                    </a:lnL>
                    <a:lnR w="9498">
                      <a:solidFill>
                        <a:srgbClr val="808080"/>
                      </a:solidFill>
                      <a:prstDash val="solid"/>
                    </a:lnR>
                    <a:lnB w="9491">
                      <a:solidFill>
                        <a:srgbClr val="808080"/>
                      </a:solidFill>
                      <a:prstDash val="solid"/>
                    </a:lnB>
                  </a:tcPr>
                </a:tc>
                <a:tc row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85090">
                        <a:lnSpc>
                          <a:spcPct val="100000"/>
                        </a:lnSpc>
                        <a:spcBef>
                          <a:spcPts val="565"/>
                        </a:spcBef>
                      </a:pPr>
                      <a:r>
                        <a:rPr sz="950" spc="-10" dirty="0">
                          <a:latin typeface="Arial"/>
                          <a:cs typeface="Arial"/>
                        </a:rPr>
                        <a:t>23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498">
                      <a:solidFill>
                        <a:srgbClr val="808080"/>
                      </a:solidFill>
                      <a:prstDash val="solid"/>
                    </a:lnL>
                    <a:lnR w="9498">
                      <a:solidFill>
                        <a:srgbClr val="808080"/>
                      </a:solidFill>
                      <a:prstDash val="solid"/>
                    </a:lnR>
                    <a:lnT w="9498">
                      <a:solidFill>
                        <a:srgbClr val="808080"/>
                      </a:solidFill>
                      <a:prstDash val="solid"/>
                    </a:lnT>
                    <a:lnB w="9498">
                      <a:solidFill>
                        <a:srgbClr val="808080"/>
                      </a:solidFill>
                      <a:prstDash val="solid"/>
                    </a:lnB>
                    <a:solidFill>
                      <a:srgbClr val="B0716B"/>
                    </a:solidFill>
                  </a:tcPr>
                </a:tc>
                <a:tc rowSpan="12">
                  <a:txBody>
                    <a:bodyPr/>
                    <a:lstStyle/>
                    <a:p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498">
                      <a:solidFill>
                        <a:srgbClr val="808080"/>
                      </a:solidFill>
                      <a:prstDash val="solid"/>
                    </a:lnL>
                    <a:lnR w="9495">
                      <a:solidFill>
                        <a:srgbClr val="808080"/>
                      </a:solidFill>
                      <a:prstDash val="solid"/>
                    </a:lnR>
                    <a:lnB w="9491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475"/>
                        </a:spcBef>
                      </a:pPr>
                      <a:r>
                        <a:rPr sz="950" spc="-10" dirty="0">
                          <a:latin typeface="Arial"/>
                          <a:cs typeface="Arial"/>
                        </a:rPr>
                        <a:t>12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495">
                      <a:solidFill>
                        <a:srgbClr val="808080"/>
                      </a:solidFill>
                      <a:prstDash val="solid"/>
                    </a:lnL>
                    <a:lnR w="9495">
                      <a:solidFill>
                        <a:srgbClr val="808080"/>
                      </a:solidFill>
                      <a:prstDash val="solid"/>
                    </a:lnR>
                    <a:lnT w="9495">
                      <a:solidFill>
                        <a:srgbClr val="808080"/>
                      </a:solidFill>
                      <a:prstDash val="solid"/>
                    </a:lnT>
                    <a:lnB w="9495">
                      <a:solidFill>
                        <a:srgbClr val="808080"/>
                      </a:solidFill>
                      <a:prstDash val="solid"/>
                    </a:lnB>
                    <a:solidFill>
                      <a:srgbClr val="B0716B"/>
                    </a:solidFill>
                  </a:tcPr>
                </a:tc>
                <a:tc rowSpan="12">
                  <a:txBody>
                    <a:bodyPr/>
                    <a:lstStyle/>
                    <a:p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495">
                      <a:solidFill>
                        <a:srgbClr val="808080"/>
                      </a:solidFill>
                      <a:prstDash val="solid"/>
                    </a:lnL>
                    <a:lnR w="9498">
                      <a:solidFill>
                        <a:srgbClr val="808080"/>
                      </a:solidFill>
                      <a:prstDash val="solid"/>
                    </a:lnR>
                    <a:lnB w="9491">
                      <a:solidFill>
                        <a:srgbClr val="80808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85090">
                        <a:lnSpc>
                          <a:spcPct val="100000"/>
                        </a:lnSpc>
                      </a:pPr>
                      <a:r>
                        <a:rPr sz="950" spc="-10" dirty="0">
                          <a:latin typeface="Arial"/>
                          <a:cs typeface="Arial"/>
                        </a:rPr>
                        <a:t>19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498">
                      <a:solidFill>
                        <a:srgbClr val="808080"/>
                      </a:solidFill>
                      <a:prstDash val="solid"/>
                    </a:lnL>
                    <a:lnR w="9498">
                      <a:solidFill>
                        <a:srgbClr val="808080"/>
                      </a:solidFill>
                      <a:prstDash val="solid"/>
                    </a:lnR>
                    <a:lnT w="9498">
                      <a:solidFill>
                        <a:srgbClr val="808080"/>
                      </a:solidFill>
                      <a:prstDash val="solid"/>
                    </a:lnT>
                    <a:lnB w="9498">
                      <a:solidFill>
                        <a:srgbClr val="808080"/>
                      </a:solidFill>
                      <a:prstDash val="solid"/>
                    </a:lnB>
                    <a:solidFill>
                      <a:srgbClr val="B0716B"/>
                    </a:solidFill>
                  </a:tcPr>
                </a:tc>
                <a:tc rowSpan="12">
                  <a:txBody>
                    <a:bodyPr/>
                    <a:lstStyle/>
                    <a:p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498">
                      <a:solidFill>
                        <a:srgbClr val="808080"/>
                      </a:solidFill>
                      <a:prstDash val="solid"/>
                    </a:lnL>
                    <a:lnR w="9499">
                      <a:solidFill>
                        <a:srgbClr val="808080"/>
                      </a:solidFill>
                      <a:prstDash val="solid"/>
                    </a:lnR>
                    <a:lnB w="9491">
                      <a:solidFill>
                        <a:srgbClr val="808080"/>
                      </a:solidFill>
                      <a:prstDash val="solid"/>
                    </a:lnB>
                  </a:tcPr>
                </a:tc>
                <a:tc row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85090">
                        <a:lnSpc>
                          <a:spcPct val="100000"/>
                        </a:lnSpc>
                        <a:spcBef>
                          <a:spcPts val="790"/>
                        </a:spcBef>
                      </a:pPr>
                      <a:r>
                        <a:rPr sz="950" spc="-10" dirty="0">
                          <a:latin typeface="Arial"/>
                          <a:cs typeface="Arial"/>
                        </a:rPr>
                        <a:t>26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499">
                      <a:solidFill>
                        <a:srgbClr val="808080"/>
                      </a:solidFill>
                      <a:prstDash val="solid"/>
                    </a:lnL>
                    <a:lnR w="9499">
                      <a:solidFill>
                        <a:srgbClr val="808080"/>
                      </a:solidFill>
                      <a:prstDash val="solid"/>
                    </a:lnR>
                    <a:lnT w="9499">
                      <a:solidFill>
                        <a:srgbClr val="808080"/>
                      </a:solidFill>
                      <a:prstDash val="solid"/>
                    </a:lnT>
                    <a:lnB w="9499">
                      <a:solidFill>
                        <a:srgbClr val="808080"/>
                      </a:solidFill>
                      <a:prstDash val="solid"/>
                    </a:lnB>
                    <a:solidFill>
                      <a:srgbClr val="B0716B"/>
                    </a:solidFill>
                  </a:tcPr>
                </a:tc>
              </a:tr>
              <a:tr h="66601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01">
                      <a:solidFill>
                        <a:srgbClr val="808080"/>
                      </a:solidFill>
                      <a:prstDash val="solid"/>
                    </a:lnL>
                    <a:lnR w="9499">
                      <a:solidFill>
                        <a:srgbClr val="80808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499">
                      <a:solidFill>
                        <a:srgbClr val="808080"/>
                      </a:solidFill>
                      <a:prstDash val="solid"/>
                    </a:lnL>
                    <a:lnR w="9499">
                      <a:solidFill>
                        <a:srgbClr val="808080"/>
                      </a:solidFill>
                      <a:prstDash val="solid"/>
                    </a:lnR>
                    <a:lnT w="9499">
                      <a:solidFill>
                        <a:srgbClr val="808080"/>
                      </a:solidFill>
                      <a:prstDash val="solid"/>
                    </a:lnT>
                    <a:lnB w="9499">
                      <a:solidFill>
                        <a:srgbClr val="808080"/>
                      </a:solidFill>
                      <a:prstDash val="solid"/>
                    </a:lnB>
                    <a:solidFill>
                      <a:srgbClr val="B0716B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499">
                      <a:solidFill>
                        <a:srgbClr val="808080"/>
                      </a:solidFill>
                      <a:prstDash val="solid"/>
                    </a:lnL>
                    <a:lnR w="9495">
                      <a:solidFill>
                        <a:srgbClr val="808080"/>
                      </a:solidFill>
                      <a:prstDash val="solid"/>
                    </a:lnR>
                    <a:lnB w="9491">
                      <a:solidFill>
                        <a:srgbClr val="808080"/>
                      </a:solidFill>
                      <a:prstDash val="solid"/>
                    </a:lnB>
                  </a:tcPr>
                </a:tc>
                <a:tc row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8572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950" spc="-10" dirty="0">
                          <a:latin typeface="Arial"/>
                          <a:cs typeface="Arial"/>
                        </a:rPr>
                        <a:t>39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500">
                      <a:solidFill>
                        <a:srgbClr val="808080"/>
                      </a:solidFill>
                      <a:prstDash val="solid"/>
                    </a:lnL>
                    <a:lnR w="9500">
                      <a:solidFill>
                        <a:srgbClr val="808080"/>
                      </a:solidFill>
                      <a:prstDash val="solid"/>
                    </a:lnR>
                    <a:lnT w="9495">
                      <a:solidFill>
                        <a:srgbClr val="808080"/>
                      </a:solidFill>
                      <a:prstDash val="solid"/>
                    </a:lnT>
                    <a:lnB w="9500">
                      <a:solidFill>
                        <a:srgbClr val="808080"/>
                      </a:solidFill>
                      <a:prstDash val="solid"/>
                    </a:lnB>
                    <a:solidFill>
                      <a:srgbClr val="BBDEC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495">
                      <a:solidFill>
                        <a:srgbClr val="808080"/>
                      </a:solidFill>
                      <a:prstDash val="solid"/>
                    </a:lnL>
                    <a:lnR w="9496">
                      <a:solidFill>
                        <a:srgbClr val="808080"/>
                      </a:solidFill>
                      <a:prstDash val="solid"/>
                    </a:lnR>
                    <a:lnB w="9491">
                      <a:solidFill>
                        <a:srgbClr val="80808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496">
                      <a:solidFill>
                        <a:srgbClr val="808080"/>
                      </a:solidFill>
                      <a:prstDash val="solid"/>
                    </a:lnL>
                    <a:lnR w="9496">
                      <a:solidFill>
                        <a:srgbClr val="808080"/>
                      </a:solidFill>
                      <a:prstDash val="solid"/>
                    </a:lnR>
                    <a:lnT w="9496">
                      <a:solidFill>
                        <a:srgbClr val="808080"/>
                      </a:solidFill>
                      <a:prstDash val="solid"/>
                    </a:lnT>
                    <a:lnB w="9496">
                      <a:solidFill>
                        <a:srgbClr val="808080"/>
                      </a:solidFill>
                      <a:prstDash val="solid"/>
                    </a:lnB>
                    <a:solidFill>
                      <a:srgbClr val="B0716B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496">
                      <a:solidFill>
                        <a:srgbClr val="808080"/>
                      </a:solidFill>
                      <a:prstDash val="solid"/>
                    </a:lnL>
                    <a:lnR w="9498">
                      <a:solidFill>
                        <a:srgbClr val="808080"/>
                      </a:solidFill>
                      <a:prstDash val="solid"/>
                    </a:lnR>
                    <a:lnB w="9491">
                      <a:solidFill>
                        <a:srgbClr val="80808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498">
                      <a:solidFill>
                        <a:srgbClr val="808080"/>
                      </a:solidFill>
                      <a:prstDash val="solid"/>
                    </a:lnL>
                    <a:lnR w="9498">
                      <a:solidFill>
                        <a:srgbClr val="808080"/>
                      </a:solidFill>
                      <a:prstDash val="solid"/>
                    </a:lnR>
                    <a:lnT w="9498">
                      <a:solidFill>
                        <a:srgbClr val="808080"/>
                      </a:solidFill>
                      <a:prstDash val="solid"/>
                    </a:lnT>
                    <a:lnB w="9498">
                      <a:solidFill>
                        <a:srgbClr val="808080"/>
                      </a:solidFill>
                      <a:prstDash val="solid"/>
                    </a:lnB>
                    <a:solidFill>
                      <a:srgbClr val="B0716B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498">
                      <a:solidFill>
                        <a:srgbClr val="808080"/>
                      </a:solidFill>
                      <a:prstDash val="solid"/>
                    </a:lnL>
                    <a:lnR w="9495">
                      <a:solidFill>
                        <a:srgbClr val="808080"/>
                      </a:solidFill>
                      <a:prstDash val="solid"/>
                    </a:lnR>
                    <a:lnB w="9491">
                      <a:solidFill>
                        <a:srgbClr val="808080"/>
                      </a:solidFill>
                      <a:prstDash val="solid"/>
                    </a:lnB>
                  </a:tcPr>
                </a:tc>
                <a:tc rowSpan="6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marL="85090">
                        <a:lnSpc>
                          <a:spcPct val="100000"/>
                        </a:lnSpc>
                      </a:pPr>
                      <a:r>
                        <a:rPr sz="950" spc="-10" dirty="0">
                          <a:latin typeface="Arial"/>
                          <a:cs typeface="Arial"/>
                        </a:rPr>
                        <a:t>44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500">
                      <a:solidFill>
                        <a:srgbClr val="808080"/>
                      </a:solidFill>
                      <a:prstDash val="solid"/>
                    </a:lnL>
                    <a:lnR w="9500">
                      <a:solidFill>
                        <a:srgbClr val="808080"/>
                      </a:solidFill>
                      <a:prstDash val="solid"/>
                    </a:lnR>
                    <a:lnT w="9495">
                      <a:solidFill>
                        <a:srgbClr val="808080"/>
                      </a:solidFill>
                      <a:prstDash val="solid"/>
                    </a:lnT>
                    <a:lnB w="9500">
                      <a:solidFill>
                        <a:srgbClr val="808080"/>
                      </a:solidFill>
                      <a:prstDash val="solid"/>
                    </a:lnB>
                    <a:solidFill>
                      <a:srgbClr val="BBDEC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495">
                      <a:solidFill>
                        <a:srgbClr val="808080"/>
                      </a:solidFill>
                      <a:prstDash val="solid"/>
                    </a:lnL>
                    <a:lnR w="9498">
                      <a:solidFill>
                        <a:srgbClr val="808080"/>
                      </a:solidFill>
                      <a:prstDash val="solid"/>
                    </a:lnR>
                    <a:lnB w="9491">
                      <a:solidFill>
                        <a:srgbClr val="80808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498">
                      <a:solidFill>
                        <a:srgbClr val="808080"/>
                      </a:solidFill>
                      <a:prstDash val="solid"/>
                    </a:lnL>
                    <a:lnR w="9498">
                      <a:solidFill>
                        <a:srgbClr val="808080"/>
                      </a:solidFill>
                      <a:prstDash val="solid"/>
                    </a:lnR>
                    <a:lnT w="9498">
                      <a:solidFill>
                        <a:srgbClr val="808080"/>
                      </a:solidFill>
                      <a:prstDash val="solid"/>
                    </a:lnT>
                    <a:lnB w="9498">
                      <a:solidFill>
                        <a:srgbClr val="808080"/>
                      </a:solidFill>
                      <a:prstDash val="solid"/>
                    </a:lnB>
                    <a:solidFill>
                      <a:srgbClr val="B0716B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498">
                      <a:solidFill>
                        <a:srgbClr val="808080"/>
                      </a:solidFill>
                      <a:prstDash val="solid"/>
                    </a:lnL>
                    <a:lnR w="9499">
                      <a:solidFill>
                        <a:srgbClr val="808080"/>
                      </a:solidFill>
                      <a:prstDash val="solid"/>
                    </a:lnR>
                    <a:lnB w="9491">
                      <a:solidFill>
                        <a:srgbClr val="80808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499">
                      <a:solidFill>
                        <a:srgbClr val="808080"/>
                      </a:solidFill>
                      <a:prstDash val="solid"/>
                    </a:lnL>
                    <a:lnR w="9499">
                      <a:solidFill>
                        <a:srgbClr val="808080"/>
                      </a:solidFill>
                      <a:prstDash val="solid"/>
                    </a:lnR>
                    <a:lnT w="9499">
                      <a:solidFill>
                        <a:srgbClr val="808080"/>
                      </a:solidFill>
                      <a:prstDash val="solid"/>
                    </a:lnT>
                    <a:lnB w="9499">
                      <a:solidFill>
                        <a:srgbClr val="808080"/>
                      </a:solidFill>
                      <a:prstDash val="solid"/>
                    </a:lnB>
                    <a:solidFill>
                      <a:srgbClr val="B0716B"/>
                    </a:solidFill>
                  </a:tcPr>
                </a:tc>
              </a:tr>
              <a:tr h="104689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01">
                      <a:solidFill>
                        <a:srgbClr val="808080"/>
                      </a:solidFill>
                      <a:prstDash val="solid"/>
                    </a:lnL>
                    <a:lnR w="9499">
                      <a:solidFill>
                        <a:srgbClr val="80808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499">
                      <a:solidFill>
                        <a:srgbClr val="808080"/>
                      </a:solidFill>
                      <a:prstDash val="solid"/>
                    </a:lnL>
                    <a:lnR w="9499">
                      <a:solidFill>
                        <a:srgbClr val="808080"/>
                      </a:solidFill>
                      <a:prstDash val="solid"/>
                    </a:lnR>
                    <a:lnT w="9499">
                      <a:solidFill>
                        <a:srgbClr val="808080"/>
                      </a:solidFill>
                      <a:prstDash val="solid"/>
                    </a:lnT>
                    <a:lnB w="9499">
                      <a:solidFill>
                        <a:srgbClr val="808080"/>
                      </a:solidFill>
                      <a:prstDash val="solid"/>
                    </a:lnB>
                    <a:solidFill>
                      <a:srgbClr val="B0716B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499">
                      <a:solidFill>
                        <a:srgbClr val="808080"/>
                      </a:solidFill>
                      <a:prstDash val="solid"/>
                    </a:lnL>
                    <a:lnR w="9495">
                      <a:solidFill>
                        <a:srgbClr val="808080"/>
                      </a:solidFill>
                      <a:prstDash val="solid"/>
                    </a:lnR>
                    <a:lnB w="9491">
                      <a:solidFill>
                        <a:srgbClr val="80808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00">
                      <a:solidFill>
                        <a:srgbClr val="808080"/>
                      </a:solidFill>
                      <a:prstDash val="solid"/>
                    </a:lnL>
                    <a:lnR w="9500">
                      <a:solidFill>
                        <a:srgbClr val="808080"/>
                      </a:solidFill>
                      <a:prstDash val="solid"/>
                    </a:lnR>
                    <a:lnT w="9495">
                      <a:solidFill>
                        <a:srgbClr val="808080"/>
                      </a:solidFill>
                      <a:prstDash val="solid"/>
                    </a:lnT>
                    <a:lnB w="9500">
                      <a:solidFill>
                        <a:srgbClr val="808080"/>
                      </a:solidFill>
                      <a:prstDash val="solid"/>
                    </a:lnB>
                    <a:solidFill>
                      <a:srgbClr val="BBDEC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495">
                      <a:solidFill>
                        <a:srgbClr val="808080"/>
                      </a:solidFill>
                      <a:prstDash val="solid"/>
                    </a:lnL>
                    <a:lnR w="9496">
                      <a:solidFill>
                        <a:srgbClr val="808080"/>
                      </a:solidFill>
                      <a:prstDash val="solid"/>
                    </a:lnR>
                    <a:lnB w="9491">
                      <a:solidFill>
                        <a:srgbClr val="808080"/>
                      </a:solidFill>
                      <a:prstDash val="solid"/>
                    </a:lnB>
                  </a:tcPr>
                </a:tc>
                <a:tc rowSpan="7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8572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950" spc="-10" dirty="0">
                          <a:latin typeface="Arial"/>
                          <a:cs typeface="Arial"/>
                        </a:rPr>
                        <a:t>50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500">
                      <a:solidFill>
                        <a:srgbClr val="808080"/>
                      </a:solidFill>
                      <a:prstDash val="solid"/>
                    </a:lnL>
                    <a:lnR w="9500">
                      <a:solidFill>
                        <a:srgbClr val="808080"/>
                      </a:solidFill>
                      <a:prstDash val="solid"/>
                    </a:lnR>
                    <a:lnT w="9496">
                      <a:solidFill>
                        <a:srgbClr val="808080"/>
                      </a:solidFill>
                      <a:prstDash val="solid"/>
                    </a:lnT>
                    <a:lnB w="9500">
                      <a:solidFill>
                        <a:srgbClr val="808080"/>
                      </a:solidFill>
                      <a:prstDash val="solid"/>
                    </a:lnB>
                    <a:solidFill>
                      <a:srgbClr val="BBDEC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496">
                      <a:solidFill>
                        <a:srgbClr val="808080"/>
                      </a:solidFill>
                      <a:prstDash val="solid"/>
                    </a:lnL>
                    <a:lnR w="9498">
                      <a:solidFill>
                        <a:srgbClr val="808080"/>
                      </a:solidFill>
                      <a:prstDash val="solid"/>
                    </a:lnR>
                    <a:lnB w="9491">
                      <a:solidFill>
                        <a:srgbClr val="80808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498">
                      <a:solidFill>
                        <a:srgbClr val="808080"/>
                      </a:solidFill>
                      <a:prstDash val="solid"/>
                    </a:lnL>
                    <a:lnR w="9498">
                      <a:solidFill>
                        <a:srgbClr val="808080"/>
                      </a:solidFill>
                      <a:prstDash val="solid"/>
                    </a:lnR>
                    <a:lnT w="9498">
                      <a:solidFill>
                        <a:srgbClr val="808080"/>
                      </a:solidFill>
                      <a:prstDash val="solid"/>
                    </a:lnT>
                    <a:lnB w="9498">
                      <a:solidFill>
                        <a:srgbClr val="808080"/>
                      </a:solidFill>
                      <a:prstDash val="solid"/>
                    </a:lnB>
                    <a:solidFill>
                      <a:srgbClr val="B0716B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498">
                      <a:solidFill>
                        <a:srgbClr val="808080"/>
                      </a:solidFill>
                      <a:prstDash val="solid"/>
                    </a:lnL>
                    <a:lnR w="9495">
                      <a:solidFill>
                        <a:srgbClr val="808080"/>
                      </a:solidFill>
                      <a:prstDash val="solid"/>
                    </a:lnR>
                    <a:lnB w="9491">
                      <a:solidFill>
                        <a:srgbClr val="80808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00">
                      <a:solidFill>
                        <a:srgbClr val="808080"/>
                      </a:solidFill>
                      <a:prstDash val="solid"/>
                    </a:lnL>
                    <a:lnR w="9500">
                      <a:solidFill>
                        <a:srgbClr val="808080"/>
                      </a:solidFill>
                      <a:prstDash val="solid"/>
                    </a:lnR>
                    <a:lnT w="9495">
                      <a:solidFill>
                        <a:srgbClr val="808080"/>
                      </a:solidFill>
                      <a:prstDash val="solid"/>
                    </a:lnT>
                    <a:lnB w="9500">
                      <a:solidFill>
                        <a:srgbClr val="808080"/>
                      </a:solidFill>
                      <a:prstDash val="solid"/>
                    </a:lnB>
                    <a:solidFill>
                      <a:srgbClr val="BBDEC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495">
                      <a:solidFill>
                        <a:srgbClr val="808080"/>
                      </a:solidFill>
                      <a:prstDash val="solid"/>
                    </a:lnL>
                    <a:lnR w="9498">
                      <a:solidFill>
                        <a:srgbClr val="808080"/>
                      </a:solidFill>
                      <a:prstDash val="solid"/>
                    </a:lnR>
                    <a:lnB w="9491">
                      <a:solidFill>
                        <a:srgbClr val="80808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498">
                      <a:solidFill>
                        <a:srgbClr val="808080"/>
                      </a:solidFill>
                      <a:prstDash val="solid"/>
                    </a:lnL>
                    <a:lnR w="9498">
                      <a:solidFill>
                        <a:srgbClr val="808080"/>
                      </a:solidFill>
                      <a:prstDash val="solid"/>
                    </a:lnR>
                    <a:lnT w="9498">
                      <a:solidFill>
                        <a:srgbClr val="808080"/>
                      </a:solidFill>
                      <a:prstDash val="solid"/>
                    </a:lnT>
                    <a:lnB w="9498">
                      <a:solidFill>
                        <a:srgbClr val="808080"/>
                      </a:solidFill>
                      <a:prstDash val="solid"/>
                    </a:lnB>
                    <a:solidFill>
                      <a:srgbClr val="B0716B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498">
                      <a:solidFill>
                        <a:srgbClr val="808080"/>
                      </a:solidFill>
                      <a:prstDash val="solid"/>
                    </a:lnL>
                    <a:lnR w="9499">
                      <a:solidFill>
                        <a:srgbClr val="808080"/>
                      </a:solidFill>
                      <a:prstDash val="solid"/>
                    </a:lnR>
                    <a:lnB w="9491">
                      <a:solidFill>
                        <a:srgbClr val="80808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499">
                      <a:solidFill>
                        <a:srgbClr val="808080"/>
                      </a:solidFill>
                      <a:prstDash val="solid"/>
                    </a:lnL>
                    <a:lnR w="9499">
                      <a:solidFill>
                        <a:srgbClr val="808080"/>
                      </a:solidFill>
                      <a:prstDash val="solid"/>
                    </a:lnR>
                    <a:lnT w="9499">
                      <a:solidFill>
                        <a:srgbClr val="808080"/>
                      </a:solidFill>
                      <a:prstDash val="solid"/>
                    </a:lnT>
                    <a:lnB w="9499">
                      <a:solidFill>
                        <a:srgbClr val="808080"/>
                      </a:solidFill>
                      <a:prstDash val="solid"/>
                    </a:lnB>
                    <a:solidFill>
                      <a:srgbClr val="B0716B"/>
                    </a:solidFill>
                  </a:tcPr>
                </a:tc>
              </a:tr>
              <a:tr h="95258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01">
                      <a:solidFill>
                        <a:srgbClr val="808080"/>
                      </a:solidFill>
                      <a:prstDash val="solid"/>
                    </a:lnL>
                    <a:lnR w="9499">
                      <a:solidFill>
                        <a:srgbClr val="80808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499">
                      <a:solidFill>
                        <a:srgbClr val="808080"/>
                      </a:solidFill>
                      <a:prstDash val="solid"/>
                    </a:lnL>
                    <a:lnR w="9499">
                      <a:solidFill>
                        <a:srgbClr val="808080"/>
                      </a:solidFill>
                      <a:prstDash val="solid"/>
                    </a:lnR>
                    <a:lnT w="9499">
                      <a:solidFill>
                        <a:srgbClr val="808080"/>
                      </a:solidFill>
                      <a:prstDash val="solid"/>
                    </a:lnT>
                    <a:lnB w="9499">
                      <a:solidFill>
                        <a:srgbClr val="808080"/>
                      </a:solidFill>
                      <a:prstDash val="solid"/>
                    </a:lnB>
                    <a:solidFill>
                      <a:srgbClr val="B0716B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499">
                      <a:solidFill>
                        <a:srgbClr val="808080"/>
                      </a:solidFill>
                      <a:prstDash val="solid"/>
                    </a:lnL>
                    <a:lnR w="9495">
                      <a:solidFill>
                        <a:srgbClr val="808080"/>
                      </a:solidFill>
                      <a:prstDash val="solid"/>
                    </a:lnR>
                    <a:lnB w="9491">
                      <a:solidFill>
                        <a:srgbClr val="80808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00">
                      <a:solidFill>
                        <a:srgbClr val="808080"/>
                      </a:solidFill>
                      <a:prstDash val="solid"/>
                    </a:lnL>
                    <a:lnR w="9500">
                      <a:solidFill>
                        <a:srgbClr val="808080"/>
                      </a:solidFill>
                      <a:prstDash val="solid"/>
                    </a:lnR>
                    <a:lnT w="9495">
                      <a:solidFill>
                        <a:srgbClr val="808080"/>
                      </a:solidFill>
                      <a:prstDash val="solid"/>
                    </a:lnT>
                    <a:lnB w="9500">
                      <a:solidFill>
                        <a:srgbClr val="808080"/>
                      </a:solidFill>
                      <a:prstDash val="solid"/>
                    </a:lnB>
                    <a:solidFill>
                      <a:srgbClr val="BBDEC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495">
                      <a:solidFill>
                        <a:srgbClr val="808080"/>
                      </a:solidFill>
                      <a:prstDash val="solid"/>
                    </a:lnL>
                    <a:lnR w="9496">
                      <a:solidFill>
                        <a:srgbClr val="808080"/>
                      </a:solidFill>
                      <a:prstDash val="solid"/>
                    </a:lnR>
                    <a:lnB w="9491">
                      <a:solidFill>
                        <a:srgbClr val="80808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00">
                      <a:solidFill>
                        <a:srgbClr val="808080"/>
                      </a:solidFill>
                      <a:prstDash val="solid"/>
                    </a:lnL>
                    <a:lnR w="9500">
                      <a:solidFill>
                        <a:srgbClr val="808080"/>
                      </a:solidFill>
                      <a:prstDash val="solid"/>
                    </a:lnR>
                    <a:lnT w="9496">
                      <a:solidFill>
                        <a:srgbClr val="808080"/>
                      </a:solidFill>
                      <a:prstDash val="solid"/>
                    </a:lnT>
                    <a:lnB w="9500">
                      <a:solidFill>
                        <a:srgbClr val="808080"/>
                      </a:solidFill>
                      <a:prstDash val="solid"/>
                    </a:lnB>
                    <a:solidFill>
                      <a:srgbClr val="BBDEC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496">
                      <a:solidFill>
                        <a:srgbClr val="808080"/>
                      </a:solidFill>
                      <a:prstDash val="solid"/>
                    </a:lnL>
                    <a:lnR w="9498">
                      <a:solidFill>
                        <a:srgbClr val="808080"/>
                      </a:solidFill>
                      <a:prstDash val="solid"/>
                    </a:lnR>
                    <a:lnB w="9491">
                      <a:solidFill>
                        <a:srgbClr val="80808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498">
                      <a:solidFill>
                        <a:srgbClr val="808080"/>
                      </a:solidFill>
                      <a:prstDash val="solid"/>
                    </a:lnL>
                    <a:lnR w="9498">
                      <a:solidFill>
                        <a:srgbClr val="808080"/>
                      </a:solidFill>
                      <a:prstDash val="solid"/>
                    </a:lnR>
                    <a:lnT w="9498">
                      <a:solidFill>
                        <a:srgbClr val="808080"/>
                      </a:solidFill>
                      <a:prstDash val="solid"/>
                    </a:lnT>
                    <a:lnB w="9498">
                      <a:solidFill>
                        <a:srgbClr val="808080"/>
                      </a:solidFill>
                      <a:prstDash val="solid"/>
                    </a:lnB>
                    <a:solidFill>
                      <a:srgbClr val="B0716B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498">
                      <a:solidFill>
                        <a:srgbClr val="808080"/>
                      </a:solidFill>
                      <a:prstDash val="solid"/>
                    </a:lnL>
                    <a:lnR w="9495">
                      <a:solidFill>
                        <a:srgbClr val="808080"/>
                      </a:solidFill>
                      <a:prstDash val="solid"/>
                    </a:lnR>
                    <a:lnB w="9491">
                      <a:solidFill>
                        <a:srgbClr val="80808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00">
                      <a:solidFill>
                        <a:srgbClr val="808080"/>
                      </a:solidFill>
                      <a:prstDash val="solid"/>
                    </a:lnL>
                    <a:lnR w="9500">
                      <a:solidFill>
                        <a:srgbClr val="808080"/>
                      </a:solidFill>
                      <a:prstDash val="solid"/>
                    </a:lnR>
                    <a:lnT w="9495">
                      <a:solidFill>
                        <a:srgbClr val="808080"/>
                      </a:solidFill>
                      <a:prstDash val="solid"/>
                    </a:lnT>
                    <a:lnB w="9500">
                      <a:solidFill>
                        <a:srgbClr val="808080"/>
                      </a:solidFill>
                      <a:prstDash val="solid"/>
                    </a:lnB>
                    <a:solidFill>
                      <a:srgbClr val="BBDEC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495">
                      <a:solidFill>
                        <a:srgbClr val="808080"/>
                      </a:solidFill>
                      <a:prstDash val="solid"/>
                    </a:lnL>
                    <a:lnR w="9498">
                      <a:solidFill>
                        <a:srgbClr val="808080"/>
                      </a:solidFill>
                      <a:prstDash val="solid"/>
                    </a:lnR>
                    <a:lnB w="9491">
                      <a:solidFill>
                        <a:srgbClr val="808080"/>
                      </a:solidFill>
                      <a:prstDash val="solid"/>
                    </a:lnB>
                  </a:tcPr>
                </a:tc>
                <a:tc row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8509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950" spc="-10" dirty="0">
                          <a:latin typeface="Arial"/>
                          <a:cs typeface="Arial"/>
                        </a:rPr>
                        <a:t>42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500">
                      <a:solidFill>
                        <a:srgbClr val="808080"/>
                      </a:solidFill>
                      <a:prstDash val="solid"/>
                    </a:lnL>
                    <a:lnR w="9500">
                      <a:solidFill>
                        <a:srgbClr val="808080"/>
                      </a:solidFill>
                      <a:prstDash val="solid"/>
                    </a:lnR>
                    <a:lnT w="9498">
                      <a:solidFill>
                        <a:srgbClr val="808080"/>
                      </a:solidFill>
                      <a:prstDash val="solid"/>
                    </a:lnT>
                    <a:lnB w="9500">
                      <a:solidFill>
                        <a:srgbClr val="808080"/>
                      </a:solidFill>
                      <a:prstDash val="solid"/>
                    </a:lnB>
                    <a:solidFill>
                      <a:srgbClr val="BBDEC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498">
                      <a:solidFill>
                        <a:srgbClr val="808080"/>
                      </a:solidFill>
                      <a:prstDash val="solid"/>
                    </a:lnL>
                    <a:lnR w="9499">
                      <a:solidFill>
                        <a:srgbClr val="808080"/>
                      </a:solidFill>
                      <a:prstDash val="solid"/>
                    </a:lnR>
                    <a:lnB w="9491">
                      <a:solidFill>
                        <a:srgbClr val="80808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499">
                      <a:solidFill>
                        <a:srgbClr val="808080"/>
                      </a:solidFill>
                      <a:prstDash val="solid"/>
                    </a:lnL>
                    <a:lnR w="9499">
                      <a:solidFill>
                        <a:srgbClr val="808080"/>
                      </a:solidFill>
                      <a:prstDash val="solid"/>
                    </a:lnR>
                    <a:lnT w="9499">
                      <a:solidFill>
                        <a:srgbClr val="808080"/>
                      </a:solidFill>
                      <a:prstDash val="solid"/>
                    </a:lnT>
                    <a:lnB w="9499">
                      <a:solidFill>
                        <a:srgbClr val="808080"/>
                      </a:solidFill>
                      <a:prstDash val="solid"/>
                    </a:lnB>
                    <a:solidFill>
                      <a:srgbClr val="B0716B"/>
                    </a:solidFill>
                  </a:tcPr>
                </a:tc>
              </a:tr>
              <a:tr h="8096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01">
                      <a:solidFill>
                        <a:srgbClr val="808080"/>
                      </a:solidFill>
                      <a:prstDash val="solid"/>
                    </a:lnL>
                    <a:lnR w="9499">
                      <a:solidFill>
                        <a:srgbClr val="80808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499">
                      <a:solidFill>
                        <a:srgbClr val="808080"/>
                      </a:solidFill>
                      <a:prstDash val="solid"/>
                    </a:lnL>
                    <a:lnR w="9499">
                      <a:solidFill>
                        <a:srgbClr val="808080"/>
                      </a:solidFill>
                      <a:prstDash val="solid"/>
                    </a:lnR>
                    <a:lnT w="9499">
                      <a:solidFill>
                        <a:srgbClr val="808080"/>
                      </a:solidFill>
                      <a:prstDash val="solid"/>
                    </a:lnT>
                    <a:lnB w="9499">
                      <a:solidFill>
                        <a:srgbClr val="808080"/>
                      </a:solidFill>
                      <a:prstDash val="solid"/>
                    </a:lnB>
                    <a:solidFill>
                      <a:srgbClr val="B0716B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499">
                      <a:solidFill>
                        <a:srgbClr val="808080"/>
                      </a:solidFill>
                      <a:prstDash val="solid"/>
                    </a:lnL>
                    <a:lnR w="9495">
                      <a:solidFill>
                        <a:srgbClr val="808080"/>
                      </a:solidFill>
                      <a:prstDash val="solid"/>
                    </a:lnR>
                    <a:lnB w="9491">
                      <a:solidFill>
                        <a:srgbClr val="80808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00">
                      <a:solidFill>
                        <a:srgbClr val="808080"/>
                      </a:solidFill>
                      <a:prstDash val="solid"/>
                    </a:lnL>
                    <a:lnR w="9500">
                      <a:solidFill>
                        <a:srgbClr val="808080"/>
                      </a:solidFill>
                      <a:prstDash val="solid"/>
                    </a:lnR>
                    <a:lnT w="9495">
                      <a:solidFill>
                        <a:srgbClr val="808080"/>
                      </a:solidFill>
                      <a:prstDash val="solid"/>
                    </a:lnT>
                    <a:lnB w="9500">
                      <a:solidFill>
                        <a:srgbClr val="808080"/>
                      </a:solidFill>
                      <a:prstDash val="solid"/>
                    </a:lnB>
                    <a:solidFill>
                      <a:srgbClr val="BBDEC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495">
                      <a:solidFill>
                        <a:srgbClr val="808080"/>
                      </a:solidFill>
                      <a:prstDash val="solid"/>
                    </a:lnL>
                    <a:lnR w="9496">
                      <a:solidFill>
                        <a:srgbClr val="808080"/>
                      </a:solidFill>
                      <a:prstDash val="solid"/>
                    </a:lnR>
                    <a:lnB w="9491">
                      <a:solidFill>
                        <a:srgbClr val="80808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00">
                      <a:solidFill>
                        <a:srgbClr val="808080"/>
                      </a:solidFill>
                      <a:prstDash val="solid"/>
                    </a:lnL>
                    <a:lnR w="9500">
                      <a:solidFill>
                        <a:srgbClr val="808080"/>
                      </a:solidFill>
                      <a:prstDash val="solid"/>
                    </a:lnR>
                    <a:lnT w="9496">
                      <a:solidFill>
                        <a:srgbClr val="808080"/>
                      </a:solidFill>
                      <a:prstDash val="solid"/>
                    </a:lnT>
                    <a:lnB w="9500">
                      <a:solidFill>
                        <a:srgbClr val="808080"/>
                      </a:solidFill>
                      <a:prstDash val="solid"/>
                    </a:lnB>
                    <a:solidFill>
                      <a:srgbClr val="BBDEC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496">
                      <a:solidFill>
                        <a:srgbClr val="808080"/>
                      </a:solidFill>
                      <a:prstDash val="solid"/>
                    </a:lnL>
                    <a:lnR w="9498">
                      <a:solidFill>
                        <a:srgbClr val="808080"/>
                      </a:solidFill>
                      <a:prstDash val="solid"/>
                    </a:lnR>
                    <a:lnB w="9491">
                      <a:solidFill>
                        <a:srgbClr val="808080"/>
                      </a:solidFill>
                      <a:prstDash val="solid"/>
                    </a:lnB>
                  </a:tcPr>
                </a:tc>
                <a:tc rowSpan="7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marL="85090">
                        <a:lnSpc>
                          <a:spcPct val="100000"/>
                        </a:lnSpc>
                      </a:pPr>
                      <a:r>
                        <a:rPr sz="950" spc="-10" dirty="0">
                          <a:latin typeface="Arial"/>
                          <a:cs typeface="Arial"/>
                        </a:rPr>
                        <a:t>49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500">
                      <a:solidFill>
                        <a:srgbClr val="808080"/>
                      </a:solidFill>
                      <a:prstDash val="solid"/>
                    </a:lnL>
                    <a:lnR w="9500">
                      <a:solidFill>
                        <a:srgbClr val="808080"/>
                      </a:solidFill>
                      <a:prstDash val="solid"/>
                    </a:lnR>
                    <a:lnT w="9498">
                      <a:solidFill>
                        <a:srgbClr val="808080"/>
                      </a:solidFill>
                      <a:prstDash val="solid"/>
                    </a:lnT>
                    <a:lnB w="9500">
                      <a:solidFill>
                        <a:srgbClr val="808080"/>
                      </a:solidFill>
                      <a:prstDash val="solid"/>
                    </a:lnB>
                    <a:solidFill>
                      <a:srgbClr val="BBDEC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498">
                      <a:solidFill>
                        <a:srgbClr val="808080"/>
                      </a:solidFill>
                      <a:prstDash val="solid"/>
                    </a:lnL>
                    <a:lnR w="9495">
                      <a:solidFill>
                        <a:srgbClr val="808080"/>
                      </a:solidFill>
                      <a:prstDash val="solid"/>
                    </a:lnR>
                    <a:lnB w="9491">
                      <a:solidFill>
                        <a:srgbClr val="80808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00">
                      <a:solidFill>
                        <a:srgbClr val="808080"/>
                      </a:solidFill>
                      <a:prstDash val="solid"/>
                    </a:lnL>
                    <a:lnR w="9500">
                      <a:solidFill>
                        <a:srgbClr val="808080"/>
                      </a:solidFill>
                      <a:prstDash val="solid"/>
                    </a:lnR>
                    <a:lnT w="9495">
                      <a:solidFill>
                        <a:srgbClr val="808080"/>
                      </a:solidFill>
                      <a:prstDash val="solid"/>
                    </a:lnT>
                    <a:lnB w="9500">
                      <a:solidFill>
                        <a:srgbClr val="808080"/>
                      </a:solidFill>
                      <a:prstDash val="solid"/>
                    </a:lnB>
                    <a:solidFill>
                      <a:srgbClr val="BBDEC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495">
                      <a:solidFill>
                        <a:srgbClr val="808080"/>
                      </a:solidFill>
                      <a:prstDash val="solid"/>
                    </a:lnL>
                    <a:lnR w="9498">
                      <a:solidFill>
                        <a:srgbClr val="808080"/>
                      </a:solidFill>
                      <a:prstDash val="solid"/>
                    </a:lnR>
                    <a:lnB w="9491">
                      <a:solidFill>
                        <a:srgbClr val="80808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00">
                      <a:solidFill>
                        <a:srgbClr val="808080"/>
                      </a:solidFill>
                      <a:prstDash val="solid"/>
                    </a:lnL>
                    <a:lnR w="9500">
                      <a:solidFill>
                        <a:srgbClr val="808080"/>
                      </a:solidFill>
                      <a:prstDash val="solid"/>
                    </a:lnR>
                    <a:lnT w="9498">
                      <a:solidFill>
                        <a:srgbClr val="808080"/>
                      </a:solidFill>
                      <a:prstDash val="solid"/>
                    </a:lnT>
                    <a:lnB w="9500">
                      <a:solidFill>
                        <a:srgbClr val="808080"/>
                      </a:solidFill>
                      <a:prstDash val="solid"/>
                    </a:lnB>
                    <a:solidFill>
                      <a:srgbClr val="BBDEC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498">
                      <a:solidFill>
                        <a:srgbClr val="808080"/>
                      </a:solidFill>
                      <a:prstDash val="solid"/>
                    </a:lnL>
                    <a:lnR w="9499">
                      <a:solidFill>
                        <a:srgbClr val="808080"/>
                      </a:solidFill>
                      <a:prstDash val="solid"/>
                    </a:lnR>
                    <a:lnB w="9491">
                      <a:solidFill>
                        <a:srgbClr val="80808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499">
                      <a:solidFill>
                        <a:srgbClr val="808080"/>
                      </a:solidFill>
                      <a:prstDash val="solid"/>
                    </a:lnL>
                    <a:lnR w="9499">
                      <a:solidFill>
                        <a:srgbClr val="808080"/>
                      </a:solidFill>
                      <a:prstDash val="solid"/>
                    </a:lnR>
                    <a:lnT w="9499">
                      <a:solidFill>
                        <a:srgbClr val="808080"/>
                      </a:solidFill>
                      <a:prstDash val="solid"/>
                    </a:lnT>
                    <a:lnB w="9499">
                      <a:solidFill>
                        <a:srgbClr val="808080"/>
                      </a:solidFill>
                      <a:prstDash val="solid"/>
                    </a:lnB>
                    <a:solidFill>
                      <a:srgbClr val="B0716B"/>
                    </a:solidFill>
                  </a:tcPr>
                </a:tc>
              </a:tr>
              <a:tr h="633409">
                <a:tc rowSpan="5">
                  <a:txBody>
                    <a:bodyPr/>
                    <a:lstStyle/>
                    <a:p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501">
                      <a:solidFill>
                        <a:srgbClr val="808080"/>
                      </a:solidFill>
                      <a:prstDash val="solid"/>
                    </a:lnL>
                    <a:lnR w="9500">
                      <a:solidFill>
                        <a:srgbClr val="808080"/>
                      </a:solidFill>
                      <a:prstDash val="solid"/>
                    </a:lnR>
                  </a:tcPr>
                </a:tc>
                <a:tc row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85725">
                        <a:lnSpc>
                          <a:spcPct val="100000"/>
                        </a:lnSpc>
                      </a:pPr>
                      <a:r>
                        <a:rPr sz="950" spc="-10" dirty="0">
                          <a:latin typeface="Arial"/>
                          <a:cs typeface="Arial"/>
                        </a:rPr>
                        <a:t>41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500">
                      <a:solidFill>
                        <a:srgbClr val="808080"/>
                      </a:solidFill>
                      <a:prstDash val="solid"/>
                    </a:lnL>
                    <a:lnR w="9500">
                      <a:solidFill>
                        <a:srgbClr val="808080"/>
                      </a:solidFill>
                      <a:prstDash val="solid"/>
                    </a:lnR>
                    <a:lnT w="9499">
                      <a:solidFill>
                        <a:srgbClr val="808080"/>
                      </a:solidFill>
                      <a:prstDash val="solid"/>
                    </a:lnT>
                    <a:lnB w="9500">
                      <a:solidFill>
                        <a:srgbClr val="808080"/>
                      </a:solidFill>
                      <a:prstDash val="solid"/>
                    </a:lnB>
                    <a:solidFill>
                      <a:srgbClr val="BBDEC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499">
                      <a:solidFill>
                        <a:srgbClr val="808080"/>
                      </a:solidFill>
                      <a:prstDash val="solid"/>
                    </a:lnL>
                    <a:lnR w="9495">
                      <a:solidFill>
                        <a:srgbClr val="808080"/>
                      </a:solidFill>
                      <a:prstDash val="solid"/>
                    </a:lnR>
                    <a:lnB w="9491">
                      <a:solidFill>
                        <a:srgbClr val="80808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00">
                      <a:solidFill>
                        <a:srgbClr val="808080"/>
                      </a:solidFill>
                      <a:prstDash val="solid"/>
                    </a:lnL>
                    <a:lnR w="9500">
                      <a:solidFill>
                        <a:srgbClr val="808080"/>
                      </a:solidFill>
                      <a:prstDash val="solid"/>
                    </a:lnR>
                    <a:lnT w="9495">
                      <a:solidFill>
                        <a:srgbClr val="808080"/>
                      </a:solidFill>
                      <a:prstDash val="solid"/>
                    </a:lnT>
                    <a:lnB w="9500">
                      <a:solidFill>
                        <a:srgbClr val="808080"/>
                      </a:solidFill>
                      <a:prstDash val="solid"/>
                    </a:lnB>
                    <a:solidFill>
                      <a:srgbClr val="BBDEC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495">
                      <a:solidFill>
                        <a:srgbClr val="808080"/>
                      </a:solidFill>
                      <a:prstDash val="solid"/>
                    </a:lnL>
                    <a:lnR w="9496">
                      <a:solidFill>
                        <a:srgbClr val="808080"/>
                      </a:solidFill>
                      <a:prstDash val="solid"/>
                    </a:lnR>
                    <a:lnB w="9491">
                      <a:solidFill>
                        <a:srgbClr val="80808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00">
                      <a:solidFill>
                        <a:srgbClr val="808080"/>
                      </a:solidFill>
                      <a:prstDash val="solid"/>
                    </a:lnL>
                    <a:lnR w="9500">
                      <a:solidFill>
                        <a:srgbClr val="808080"/>
                      </a:solidFill>
                      <a:prstDash val="solid"/>
                    </a:lnR>
                    <a:lnT w="9496">
                      <a:solidFill>
                        <a:srgbClr val="808080"/>
                      </a:solidFill>
                      <a:prstDash val="solid"/>
                    </a:lnT>
                    <a:lnB w="9500">
                      <a:solidFill>
                        <a:srgbClr val="808080"/>
                      </a:solidFill>
                      <a:prstDash val="solid"/>
                    </a:lnB>
                    <a:solidFill>
                      <a:srgbClr val="BBDEC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496">
                      <a:solidFill>
                        <a:srgbClr val="808080"/>
                      </a:solidFill>
                      <a:prstDash val="solid"/>
                    </a:lnL>
                    <a:lnR w="9498">
                      <a:solidFill>
                        <a:srgbClr val="808080"/>
                      </a:solidFill>
                      <a:prstDash val="solid"/>
                    </a:lnR>
                    <a:lnB w="9491">
                      <a:solidFill>
                        <a:srgbClr val="80808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00">
                      <a:solidFill>
                        <a:srgbClr val="808080"/>
                      </a:solidFill>
                      <a:prstDash val="solid"/>
                    </a:lnL>
                    <a:lnR w="9500">
                      <a:solidFill>
                        <a:srgbClr val="808080"/>
                      </a:solidFill>
                      <a:prstDash val="solid"/>
                    </a:lnR>
                    <a:lnT w="9498">
                      <a:solidFill>
                        <a:srgbClr val="808080"/>
                      </a:solidFill>
                      <a:prstDash val="solid"/>
                    </a:lnT>
                    <a:lnB w="9500">
                      <a:solidFill>
                        <a:srgbClr val="808080"/>
                      </a:solidFill>
                      <a:prstDash val="solid"/>
                    </a:lnB>
                    <a:solidFill>
                      <a:srgbClr val="BBDEC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498">
                      <a:solidFill>
                        <a:srgbClr val="808080"/>
                      </a:solidFill>
                      <a:prstDash val="solid"/>
                    </a:lnL>
                    <a:lnR w="9495">
                      <a:solidFill>
                        <a:srgbClr val="808080"/>
                      </a:solidFill>
                      <a:prstDash val="solid"/>
                    </a:lnR>
                    <a:lnB w="9491">
                      <a:solidFill>
                        <a:srgbClr val="80808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00">
                      <a:solidFill>
                        <a:srgbClr val="808080"/>
                      </a:solidFill>
                      <a:prstDash val="solid"/>
                    </a:lnL>
                    <a:lnR w="9500">
                      <a:solidFill>
                        <a:srgbClr val="808080"/>
                      </a:solidFill>
                      <a:prstDash val="solid"/>
                    </a:lnR>
                    <a:lnT w="9495">
                      <a:solidFill>
                        <a:srgbClr val="808080"/>
                      </a:solidFill>
                      <a:prstDash val="solid"/>
                    </a:lnT>
                    <a:lnB w="9500">
                      <a:solidFill>
                        <a:srgbClr val="808080"/>
                      </a:solidFill>
                      <a:prstDash val="solid"/>
                    </a:lnB>
                    <a:solidFill>
                      <a:srgbClr val="BBDEC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495">
                      <a:solidFill>
                        <a:srgbClr val="808080"/>
                      </a:solidFill>
                      <a:prstDash val="solid"/>
                    </a:lnL>
                    <a:lnR w="9498">
                      <a:solidFill>
                        <a:srgbClr val="808080"/>
                      </a:solidFill>
                      <a:prstDash val="solid"/>
                    </a:lnR>
                    <a:lnB w="9491">
                      <a:solidFill>
                        <a:srgbClr val="80808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00">
                      <a:solidFill>
                        <a:srgbClr val="808080"/>
                      </a:solidFill>
                      <a:prstDash val="solid"/>
                    </a:lnL>
                    <a:lnR w="9500">
                      <a:solidFill>
                        <a:srgbClr val="808080"/>
                      </a:solidFill>
                      <a:prstDash val="solid"/>
                    </a:lnR>
                    <a:lnT w="9498">
                      <a:solidFill>
                        <a:srgbClr val="808080"/>
                      </a:solidFill>
                      <a:prstDash val="solid"/>
                    </a:lnT>
                    <a:lnB w="9500">
                      <a:solidFill>
                        <a:srgbClr val="808080"/>
                      </a:solidFill>
                      <a:prstDash val="solid"/>
                    </a:lnB>
                    <a:solidFill>
                      <a:srgbClr val="BBDEC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498">
                      <a:solidFill>
                        <a:srgbClr val="808080"/>
                      </a:solidFill>
                      <a:prstDash val="solid"/>
                    </a:lnL>
                    <a:lnR w="9499">
                      <a:solidFill>
                        <a:srgbClr val="808080"/>
                      </a:solidFill>
                      <a:prstDash val="solid"/>
                    </a:lnR>
                    <a:lnB w="9491">
                      <a:solidFill>
                        <a:srgbClr val="808080"/>
                      </a:solidFill>
                      <a:prstDash val="solid"/>
                    </a:lnB>
                  </a:tcPr>
                </a:tc>
                <a:tc row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85090">
                        <a:lnSpc>
                          <a:spcPct val="100000"/>
                        </a:lnSpc>
                      </a:pPr>
                      <a:r>
                        <a:rPr sz="950" spc="-10" dirty="0">
                          <a:latin typeface="Arial"/>
                          <a:cs typeface="Arial"/>
                        </a:rPr>
                        <a:t>43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500">
                      <a:solidFill>
                        <a:srgbClr val="808080"/>
                      </a:solidFill>
                      <a:prstDash val="solid"/>
                    </a:lnL>
                    <a:lnR w="9500">
                      <a:solidFill>
                        <a:srgbClr val="808080"/>
                      </a:solidFill>
                      <a:prstDash val="solid"/>
                    </a:lnR>
                    <a:lnT w="9499">
                      <a:solidFill>
                        <a:srgbClr val="808080"/>
                      </a:solidFill>
                      <a:prstDash val="solid"/>
                    </a:lnT>
                    <a:lnB w="9500">
                      <a:solidFill>
                        <a:srgbClr val="808080"/>
                      </a:solidFill>
                      <a:prstDash val="solid"/>
                    </a:lnB>
                    <a:solidFill>
                      <a:srgbClr val="BBDEC2"/>
                    </a:solidFill>
                  </a:tcPr>
                </a:tc>
              </a:tr>
              <a:tr h="95209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01">
                      <a:solidFill>
                        <a:srgbClr val="808080"/>
                      </a:solidFill>
                      <a:prstDash val="solid"/>
                    </a:lnL>
                    <a:lnR w="9500">
                      <a:solidFill>
                        <a:srgbClr val="80808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00">
                      <a:solidFill>
                        <a:srgbClr val="808080"/>
                      </a:solidFill>
                      <a:prstDash val="solid"/>
                    </a:lnL>
                    <a:lnR w="9500">
                      <a:solidFill>
                        <a:srgbClr val="808080"/>
                      </a:solidFill>
                      <a:prstDash val="solid"/>
                    </a:lnR>
                    <a:lnT w="9499">
                      <a:solidFill>
                        <a:srgbClr val="808080"/>
                      </a:solidFill>
                      <a:prstDash val="solid"/>
                    </a:lnT>
                    <a:lnB w="9500">
                      <a:solidFill>
                        <a:srgbClr val="808080"/>
                      </a:solidFill>
                      <a:prstDash val="solid"/>
                    </a:lnB>
                    <a:solidFill>
                      <a:srgbClr val="BBDEC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499">
                      <a:solidFill>
                        <a:srgbClr val="808080"/>
                      </a:solidFill>
                      <a:prstDash val="solid"/>
                    </a:lnL>
                    <a:lnR w="9495">
                      <a:solidFill>
                        <a:srgbClr val="808080"/>
                      </a:solidFill>
                      <a:prstDash val="solid"/>
                    </a:lnR>
                    <a:lnB w="9491">
                      <a:solidFill>
                        <a:srgbClr val="808080"/>
                      </a:solidFill>
                      <a:prstDash val="solid"/>
                    </a:lnB>
                  </a:tcPr>
                </a:tc>
                <a:tc rowSpan="6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marL="85725">
                        <a:lnSpc>
                          <a:spcPct val="100000"/>
                        </a:lnSpc>
                      </a:pPr>
                      <a:r>
                        <a:rPr sz="950" spc="-10" dirty="0">
                          <a:latin typeface="Arial"/>
                          <a:cs typeface="Arial"/>
                        </a:rPr>
                        <a:t>48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500">
                      <a:solidFill>
                        <a:srgbClr val="808080"/>
                      </a:solidFill>
                      <a:prstDash val="solid"/>
                    </a:lnL>
                    <a:lnR w="9500">
                      <a:solidFill>
                        <a:srgbClr val="808080"/>
                      </a:solidFill>
                      <a:prstDash val="solid"/>
                    </a:lnR>
                    <a:lnT w="9500">
                      <a:solidFill>
                        <a:srgbClr val="808080"/>
                      </a:solidFill>
                      <a:prstDash val="solid"/>
                    </a:lnT>
                    <a:lnB w="9491">
                      <a:solidFill>
                        <a:srgbClr val="808080"/>
                      </a:solidFill>
                      <a:prstDash val="solid"/>
                    </a:lnB>
                    <a:solidFill>
                      <a:srgbClr val="5BAC8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495">
                      <a:solidFill>
                        <a:srgbClr val="808080"/>
                      </a:solidFill>
                      <a:prstDash val="solid"/>
                    </a:lnL>
                    <a:lnR w="9496">
                      <a:solidFill>
                        <a:srgbClr val="808080"/>
                      </a:solidFill>
                      <a:prstDash val="solid"/>
                    </a:lnR>
                    <a:lnB w="9491">
                      <a:solidFill>
                        <a:srgbClr val="80808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00">
                      <a:solidFill>
                        <a:srgbClr val="808080"/>
                      </a:solidFill>
                      <a:prstDash val="solid"/>
                    </a:lnL>
                    <a:lnR w="9500">
                      <a:solidFill>
                        <a:srgbClr val="808080"/>
                      </a:solidFill>
                      <a:prstDash val="solid"/>
                    </a:lnR>
                    <a:lnT w="9496">
                      <a:solidFill>
                        <a:srgbClr val="808080"/>
                      </a:solidFill>
                      <a:prstDash val="solid"/>
                    </a:lnT>
                    <a:lnB w="9500">
                      <a:solidFill>
                        <a:srgbClr val="808080"/>
                      </a:solidFill>
                      <a:prstDash val="solid"/>
                    </a:lnB>
                    <a:solidFill>
                      <a:srgbClr val="BBDEC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496">
                      <a:solidFill>
                        <a:srgbClr val="808080"/>
                      </a:solidFill>
                      <a:prstDash val="solid"/>
                    </a:lnL>
                    <a:lnR w="9498">
                      <a:solidFill>
                        <a:srgbClr val="808080"/>
                      </a:solidFill>
                      <a:prstDash val="solid"/>
                    </a:lnR>
                    <a:lnB w="9491">
                      <a:solidFill>
                        <a:srgbClr val="80808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00">
                      <a:solidFill>
                        <a:srgbClr val="808080"/>
                      </a:solidFill>
                      <a:prstDash val="solid"/>
                    </a:lnL>
                    <a:lnR w="9500">
                      <a:solidFill>
                        <a:srgbClr val="808080"/>
                      </a:solidFill>
                      <a:prstDash val="solid"/>
                    </a:lnR>
                    <a:lnT w="9498">
                      <a:solidFill>
                        <a:srgbClr val="808080"/>
                      </a:solidFill>
                      <a:prstDash val="solid"/>
                    </a:lnT>
                    <a:lnB w="9500">
                      <a:solidFill>
                        <a:srgbClr val="808080"/>
                      </a:solidFill>
                      <a:prstDash val="solid"/>
                    </a:lnB>
                    <a:solidFill>
                      <a:srgbClr val="BBDEC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498">
                      <a:solidFill>
                        <a:srgbClr val="808080"/>
                      </a:solidFill>
                      <a:prstDash val="solid"/>
                    </a:lnL>
                    <a:lnR w="9495">
                      <a:solidFill>
                        <a:srgbClr val="808080"/>
                      </a:solidFill>
                      <a:prstDash val="solid"/>
                    </a:lnR>
                    <a:lnB w="9491">
                      <a:solidFill>
                        <a:srgbClr val="80808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00">
                      <a:solidFill>
                        <a:srgbClr val="808080"/>
                      </a:solidFill>
                      <a:prstDash val="solid"/>
                    </a:lnL>
                    <a:lnR w="9500">
                      <a:solidFill>
                        <a:srgbClr val="808080"/>
                      </a:solidFill>
                      <a:prstDash val="solid"/>
                    </a:lnR>
                    <a:lnT w="9495">
                      <a:solidFill>
                        <a:srgbClr val="808080"/>
                      </a:solidFill>
                      <a:prstDash val="solid"/>
                    </a:lnT>
                    <a:lnB w="9500">
                      <a:solidFill>
                        <a:srgbClr val="808080"/>
                      </a:solidFill>
                      <a:prstDash val="solid"/>
                    </a:lnB>
                    <a:solidFill>
                      <a:srgbClr val="BBDEC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495">
                      <a:solidFill>
                        <a:srgbClr val="808080"/>
                      </a:solidFill>
                      <a:prstDash val="solid"/>
                    </a:lnL>
                    <a:lnR w="9498">
                      <a:solidFill>
                        <a:srgbClr val="808080"/>
                      </a:solidFill>
                      <a:prstDash val="solid"/>
                    </a:lnR>
                    <a:lnB w="9491">
                      <a:solidFill>
                        <a:srgbClr val="80808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00">
                      <a:solidFill>
                        <a:srgbClr val="808080"/>
                      </a:solidFill>
                      <a:prstDash val="solid"/>
                    </a:lnL>
                    <a:lnR w="9500">
                      <a:solidFill>
                        <a:srgbClr val="808080"/>
                      </a:solidFill>
                      <a:prstDash val="solid"/>
                    </a:lnR>
                    <a:lnT w="9498">
                      <a:solidFill>
                        <a:srgbClr val="808080"/>
                      </a:solidFill>
                      <a:prstDash val="solid"/>
                    </a:lnT>
                    <a:lnB w="9500">
                      <a:solidFill>
                        <a:srgbClr val="808080"/>
                      </a:solidFill>
                      <a:prstDash val="solid"/>
                    </a:lnB>
                    <a:solidFill>
                      <a:srgbClr val="BBDEC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498">
                      <a:solidFill>
                        <a:srgbClr val="808080"/>
                      </a:solidFill>
                      <a:prstDash val="solid"/>
                    </a:lnL>
                    <a:lnR w="9499">
                      <a:solidFill>
                        <a:srgbClr val="808080"/>
                      </a:solidFill>
                      <a:prstDash val="solid"/>
                    </a:lnR>
                    <a:lnB w="9491">
                      <a:solidFill>
                        <a:srgbClr val="80808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00">
                      <a:solidFill>
                        <a:srgbClr val="808080"/>
                      </a:solidFill>
                      <a:prstDash val="solid"/>
                    </a:lnL>
                    <a:lnR w="9500">
                      <a:solidFill>
                        <a:srgbClr val="808080"/>
                      </a:solidFill>
                      <a:prstDash val="solid"/>
                    </a:lnR>
                    <a:lnT w="9499">
                      <a:solidFill>
                        <a:srgbClr val="808080"/>
                      </a:solidFill>
                      <a:prstDash val="solid"/>
                    </a:lnT>
                    <a:lnB w="9500">
                      <a:solidFill>
                        <a:srgbClr val="808080"/>
                      </a:solidFill>
                      <a:prstDash val="solid"/>
                    </a:lnB>
                    <a:solidFill>
                      <a:srgbClr val="BBDEC2"/>
                    </a:solidFill>
                  </a:tcPr>
                </a:tc>
              </a:tr>
              <a:tr h="124018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01">
                      <a:solidFill>
                        <a:srgbClr val="808080"/>
                      </a:solidFill>
                      <a:prstDash val="solid"/>
                    </a:lnL>
                    <a:lnR w="9500">
                      <a:solidFill>
                        <a:srgbClr val="80808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00">
                      <a:solidFill>
                        <a:srgbClr val="808080"/>
                      </a:solidFill>
                      <a:prstDash val="solid"/>
                    </a:lnL>
                    <a:lnR w="9500">
                      <a:solidFill>
                        <a:srgbClr val="808080"/>
                      </a:solidFill>
                      <a:prstDash val="solid"/>
                    </a:lnR>
                    <a:lnT w="9499">
                      <a:solidFill>
                        <a:srgbClr val="808080"/>
                      </a:solidFill>
                      <a:prstDash val="solid"/>
                    </a:lnT>
                    <a:lnB w="9500">
                      <a:solidFill>
                        <a:srgbClr val="808080"/>
                      </a:solidFill>
                      <a:prstDash val="solid"/>
                    </a:lnB>
                    <a:solidFill>
                      <a:srgbClr val="BBDEC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499">
                      <a:solidFill>
                        <a:srgbClr val="808080"/>
                      </a:solidFill>
                      <a:prstDash val="solid"/>
                    </a:lnL>
                    <a:lnR w="9495">
                      <a:solidFill>
                        <a:srgbClr val="808080"/>
                      </a:solidFill>
                      <a:prstDash val="solid"/>
                    </a:lnR>
                    <a:lnB w="9491">
                      <a:solidFill>
                        <a:srgbClr val="80808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00">
                      <a:solidFill>
                        <a:srgbClr val="808080"/>
                      </a:solidFill>
                      <a:prstDash val="solid"/>
                    </a:lnL>
                    <a:lnR w="9500">
                      <a:solidFill>
                        <a:srgbClr val="808080"/>
                      </a:solidFill>
                      <a:prstDash val="solid"/>
                    </a:lnR>
                    <a:lnT w="9500">
                      <a:solidFill>
                        <a:srgbClr val="808080"/>
                      </a:solidFill>
                      <a:prstDash val="solid"/>
                    </a:lnT>
                    <a:lnB w="9491">
                      <a:solidFill>
                        <a:srgbClr val="808080"/>
                      </a:solidFill>
                      <a:prstDash val="solid"/>
                    </a:lnB>
                    <a:solidFill>
                      <a:srgbClr val="5BAC8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495">
                      <a:solidFill>
                        <a:srgbClr val="808080"/>
                      </a:solidFill>
                      <a:prstDash val="solid"/>
                    </a:lnL>
                    <a:lnR w="9496">
                      <a:solidFill>
                        <a:srgbClr val="808080"/>
                      </a:solidFill>
                      <a:prstDash val="solid"/>
                    </a:lnR>
                    <a:lnB w="9491">
                      <a:solidFill>
                        <a:srgbClr val="80808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00">
                      <a:solidFill>
                        <a:srgbClr val="808080"/>
                      </a:solidFill>
                      <a:prstDash val="solid"/>
                    </a:lnL>
                    <a:lnR w="9500">
                      <a:solidFill>
                        <a:srgbClr val="808080"/>
                      </a:solidFill>
                      <a:prstDash val="solid"/>
                    </a:lnR>
                    <a:lnT w="9496">
                      <a:solidFill>
                        <a:srgbClr val="808080"/>
                      </a:solidFill>
                      <a:prstDash val="solid"/>
                    </a:lnT>
                    <a:lnB w="9500">
                      <a:solidFill>
                        <a:srgbClr val="808080"/>
                      </a:solidFill>
                      <a:prstDash val="solid"/>
                    </a:lnB>
                    <a:solidFill>
                      <a:srgbClr val="BBDEC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496">
                      <a:solidFill>
                        <a:srgbClr val="808080"/>
                      </a:solidFill>
                      <a:prstDash val="solid"/>
                    </a:lnL>
                    <a:lnR w="9498">
                      <a:solidFill>
                        <a:srgbClr val="808080"/>
                      </a:solidFill>
                      <a:prstDash val="solid"/>
                    </a:lnR>
                    <a:lnB w="9491">
                      <a:solidFill>
                        <a:srgbClr val="80808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00">
                      <a:solidFill>
                        <a:srgbClr val="808080"/>
                      </a:solidFill>
                      <a:prstDash val="solid"/>
                    </a:lnL>
                    <a:lnR w="9500">
                      <a:solidFill>
                        <a:srgbClr val="808080"/>
                      </a:solidFill>
                      <a:prstDash val="solid"/>
                    </a:lnR>
                    <a:lnT w="9498">
                      <a:solidFill>
                        <a:srgbClr val="808080"/>
                      </a:solidFill>
                      <a:prstDash val="solid"/>
                    </a:lnT>
                    <a:lnB w="9500">
                      <a:solidFill>
                        <a:srgbClr val="808080"/>
                      </a:solidFill>
                      <a:prstDash val="solid"/>
                    </a:lnB>
                    <a:solidFill>
                      <a:srgbClr val="BBDEC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498">
                      <a:solidFill>
                        <a:srgbClr val="808080"/>
                      </a:solidFill>
                      <a:prstDash val="solid"/>
                    </a:lnL>
                    <a:lnR w="9495">
                      <a:solidFill>
                        <a:srgbClr val="808080"/>
                      </a:solidFill>
                      <a:prstDash val="solid"/>
                    </a:lnR>
                    <a:lnB w="9491">
                      <a:solidFill>
                        <a:srgbClr val="808080"/>
                      </a:solidFill>
                      <a:prstDash val="solid"/>
                    </a:lnB>
                  </a:tcPr>
                </a:tc>
                <a:tc row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marL="8509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950" spc="-10" dirty="0">
                          <a:latin typeface="Arial"/>
                          <a:cs typeface="Arial"/>
                        </a:rPr>
                        <a:t>44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500">
                      <a:solidFill>
                        <a:srgbClr val="808080"/>
                      </a:solidFill>
                      <a:prstDash val="solid"/>
                    </a:lnL>
                    <a:lnR w="9500">
                      <a:solidFill>
                        <a:srgbClr val="808080"/>
                      </a:solidFill>
                      <a:prstDash val="solid"/>
                    </a:lnR>
                    <a:lnT w="9500">
                      <a:solidFill>
                        <a:srgbClr val="808080"/>
                      </a:solidFill>
                      <a:prstDash val="solid"/>
                    </a:lnT>
                    <a:lnB w="9491">
                      <a:solidFill>
                        <a:srgbClr val="808080"/>
                      </a:solidFill>
                      <a:prstDash val="solid"/>
                    </a:lnB>
                    <a:solidFill>
                      <a:srgbClr val="5BAC8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495">
                      <a:solidFill>
                        <a:srgbClr val="808080"/>
                      </a:solidFill>
                      <a:prstDash val="solid"/>
                    </a:lnL>
                    <a:lnR w="9498">
                      <a:solidFill>
                        <a:srgbClr val="808080"/>
                      </a:solidFill>
                      <a:prstDash val="solid"/>
                    </a:lnR>
                    <a:lnB w="9491">
                      <a:solidFill>
                        <a:srgbClr val="80808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00">
                      <a:solidFill>
                        <a:srgbClr val="808080"/>
                      </a:solidFill>
                      <a:prstDash val="solid"/>
                    </a:lnL>
                    <a:lnR w="9500">
                      <a:solidFill>
                        <a:srgbClr val="808080"/>
                      </a:solidFill>
                      <a:prstDash val="solid"/>
                    </a:lnR>
                    <a:lnT w="9498">
                      <a:solidFill>
                        <a:srgbClr val="808080"/>
                      </a:solidFill>
                      <a:prstDash val="solid"/>
                    </a:lnT>
                    <a:lnB w="9500">
                      <a:solidFill>
                        <a:srgbClr val="808080"/>
                      </a:solidFill>
                      <a:prstDash val="solid"/>
                    </a:lnB>
                    <a:solidFill>
                      <a:srgbClr val="BBDEC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498">
                      <a:solidFill>
                        <a:srgbClr val="808080"/>
                      </a:solidFill>
                      <a:prstDash val="solid"/>
                    </a:lnL>
                    <a:lnR w="9499">
                      <a:solidFill>
                        <a:srgbClr val="808080"/>
                      </a:solidFill>
                      <a:prstDash val="solid"/>
                    </a:lnR>
                    <a:lnB w="9491">
                      <a:solidFill>
                        <a:srgbClr val="80808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00">
                      <a:solidFill>
                        <a:srgbClr val="808080"/>
                      </a:solidFill>
                      <a:prstDash val="solid"/>
                    </a:lnL>
                    <a:lnR w="9500">
                      <a:solidFill>
                        <a:srgbClr val="808080"/>
                      </a:solidFill>
                      <a:prstDash val="solid"/>
                    </a:lnR>
                    <a:lnT w="9499">
                      <a:solidFill>
                        <a:srgbClr val="808080"/>
                      </a:solidFill>
                      <a:prstDash val="solid"/>
                    </a:lnT>
                    <a:lnB w="9500">
                      <a:solidFill>
                        <a:srgbClr val="808080"/>
                      </a:solidFill>
                      <a:prstDash val="solid"/>
                    </a:lnB>
                    <a:solidFill>
                      <a:srgbClr val="BBDEC2"/>
                    </a:solidFill>
                  </a:tcPr>
                </a:tc>
              </a:tr>
              <a:tr h="85736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01">
                      <a:solidFill>
                        <a:srgbClr val="808080"/>
                      </a:solidFill>
                      <a:prstDash val="solid"/>
                    </a:lnL>
                    <a:lnR w="9500">
                      <a:solidFill>
                        <a:srgbClr val="80808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00">
                      <a:solidFill>
                        <a:srgbClr val="808080"/>
                      </a:solidFill>
                      <a:prstDash val="solid"/>
                    </a:lnL>
                    <a:lnR w="9500">
                      <a:solidFill>
                        <a:srgbClr val="808080"/>
                      </a:solidFill>
                      <a:prstDash val="solid"/>
                    </a:lnR>
                    <a:lnT w="9499">
                      <a:solidFill>
                        <a:srgbClr val="808080"/>
                      </a:solidFill>
                      <a:prstDash val="solid"/>
                    </a:lnT>
                    <a:lnB w="9500">
                      <a:solidFill>
                        <a:srgbClr val="808080"/>
                      </a:solidFill>
                      <a:prstDash val="solid"/>
                    </a:lnB>
                    <a:solidFill>
                      <a:srgbClr val="BBDEC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499">
                      <a:solidFill>
                        <a:srgbClr val="808080"/>
                      </a:solidFill>
                      <a:prstDash val="solid"/>
                    </a:lnL>
                    <a:lnR w="9495">
                      <a:solidFill>
                        <a:srgbClr val="808080"/>
                      </a:solidFill>
                      <a:prstDash val="solid"/>
                    </a:lnR>
                    <a:lnB w="9491">
                      <a:solidFill>
                        <a:srgbClr val="80808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00">
                      <a:solidFill>
                        <a:srgbClr val="808080"/>
                      </a:solidFill>
                      <a:prstDash val="solid"/>
                    </a:lnL>
                    <a:lnR w="9500">
                      <a:solidFill>
                        <a:srgbClr val="808080"/>
                      </a:solidFill>
                      <a:prstDash val="solid"/>
                    </a:lnR>
                    <a:lnT w="9500">
                      <a:solidFill>
                        <a:srgbClr val="808080"/>
                      </a:solidFill>
                      <a:prstDash val="solid"/>
                    </a:lnT>
                    <a:lnB w="9491">
                      <a:solidFill>
                        <a:srgbClr val="808080"/>
                      </a:solidFill>
                      <a:prstDash val="solid"/>
                    </a:lnB>
                    <a:solidFill>
                      <a:srgbClr val="5BAC8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495">
                      <a:solidFill>
                        <a:srgbClr val="808080"/>
                      </a:solidFill>
                      <a:prstDash val="solid"/>
                    </a:lnL>
                    <a:lnR w="9496">
                      <a:solidFill>
                        <a:srgbClr val="808080"/>
                      </a:solidFill>
                      <a:prstDash val="solid"/>
                    </a:lnR>
                    <a:lnB w="9491">
                      <a:solidFill>
                        <a:srgbClr val="80808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00">
                      <a:solidFill>
                        <a:srgbClr val="808080"/>
                      </a:solidFill>
                      <a:prstDash val="solid"/>
                    </a:lnL>
                    <a:lnR w="9500">
                      <a:solidFill>
                        <a:srgbClr val="808080"/>
                      </a:solidFill>
                      <a:prstDash val="solid"/>
                    </a:lnR>
                    <a:lnT w="9496">
                      <a:solidFill>
                        <a:srgbClr val="808080"/>
                      </a:solidFill>
                      <a:prstDash val="solid"/>
                    </a:lnT>
                    <a:lnB w="9500">
                      <a:solidFill>
                        <a:srgbClr val="808080"/>
                      </a:solidFill>
                      <a:prstDash val="solid"/>
                    </a:lnB>
                    <a:solidFill>
                      <a:srgbClr val="BBDEC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496">
                      <a:solidFill>
                        <a:srgbClr val="808080"/>
                      </a:solidFill>
                      <a:prstDash val="solid"/>
                    </a:lnL>
                    <a:lnR w="9498">
                      <a:solidFill>
                        <a:srgbClr val="808080"/>
                      </a:solidFill>
                      <a:prstDash val="solid"/>
                    </a:lnR>
                    <a:lnB w="9491">
                      <a:solidFill>
                        <a:srgbClr val="80808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00">
                      <a:solidFill>
                        <a:srgbClr val="808080"/>
                      </a:solidFill>
                      <a:prstDash val="solid"/>
                    </a:lnL>
                    <a:lnR w="9500">
                      <a:solidFill>
                        <a:srgbClr val="808080"/>
                      </a:solidFill>
                      <a:prstDash val="solid"/>
                    </a:lnR>
                    <a:lnT w="9498">
                      <a:solidFill>
                        <a:srgbClr val="808080"/>
                      </a:solidFill>
                      <a:prstDash val="solid"/>
                    </a:lnT>
                    <a:lnB w="9500">
                      <a:solidFill>
                        <a:srgbClr val="808080"/>
                      </a:solidFill>
                      <a:prstDash val="solid"/>
                    </a:lnB>
                    <a:solidFill>
                      <a:srgbClr val="BBDEC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498">
                      <a:solidFill>
                        <a:srgbClr val="808080"/>
                      </a:solidFill>
                      <a:prstDash val="solid"/>
                    </a:lnL>
                    <a:lnR w="9495">
                      <a:solidFill>
                        <a:srgbClr val="808080"/>
                      </a:solidFill>
                      <a:prstDash val="solid"/>
                    </a:lnR>
                    <a:lnB w="9491">
                      <a:solidFill>
                        <a:srgbClr val="80808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00">
                      <a:solidFill>
                        <a:srgbClr val="808080"/>
                      </a:solidFill>
                      <a:prstDash val="solid"/>
                    </a:lnL>
                    <a:lnR w="9500">
                      <a:solidFill>
                        <a:srgbClr val="808080"/>
                      </a:solidFill>
                      <a:prstDash val="solid"/>
                    </a:lnR>
                    <a:lnT w="9500">
                      <a:solidFill>
                        <a:srgbClr val="808080"/>
                      </a:solidFill>
                      <a:prstDash val="solid"/>
                    </a:lnT>
                    <a:lnB w="9491">
                      <a:solidFill>
                        <a:srgbClr val="808080"/>
                      </a:solidFill>
                      <a:prstDash val="solid"/>
                    </a:lnB>
                    <a:solidFill>
                      <a:srgbClr val="5BAC8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495">
                      <a:solidFill>
                        <a:srgbClr val="808080"/>
                      </a:solidFill>
                      <a:prstDash val="solid"/>
                    </a:lnL>
                    <a:lnR w="9498">
                      <a:solidFill>
                        <a:srgbClr val="808080"/>
                      </a:solidFill>
                      <a:prstDash val="solid"/>
                    </a:lnR>
                    <a:lnB w="9491">
                      <a:solidFill>
                        <a:srgbClr val="808080"/>
                      </a:solidFill>
                      <a:prstDash val="solid"/>
                    </a:lnB>
                  </a:tcPr>
                </a:tc>
                <a:tc row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marL="85090">
                        <a:lnSpc>
                          <a:spcPct val="100000"/>
                        </a:lnSpc>
                      </a:pPr>
                      <a:r>
                        <a:rPr sz="950" spc="-10" dirty="0">
                          <a:latin typeface="Arial"/>
                          <a:cs typeface="Arial"/>
                        </a:rPr>
                        <a:t>39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500">
                      <a:solidFill>
                        <a:srgbClr val="808080"/>
                      </a:solidFill>
                      <a:prstDash val="solid"/>
                    </a:lnL>
                    <a:lnR w="9500">
                      <a:solidFill>
                        <a:srgbClr val="808080"/>
                      </a:solidFill>
                      <a:prstDash val="solid"/>
                    </a:lnR>
                    <a:lnT w="9500">
                      <a:solidFill>
                        <a:srgbClr val="808080"/>
                      </a:solidFill>
                      <a:prstDash val="solid"/>
                    </a:lnT>
                    <a:lnB w="9491">
                      <a:solidFill>
                        <a:srgbClr val="808080"/>
                      </a:solidFill>
                      <a:prstDash val="solid"/>
                    </a:lnB>
                    <a:solidFill>
                      <a:srgbClr val="5BAC8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498">
                      <a:solidFill>
                        <a:srgbClr val="808080"/>
                      </a:solidFill>
                      <a:prstDash val="solid"/>
                    </a:lnL>
                    <a:lnR w="9499">
                      <a:solidFill>
                        <a:srgbClr val="808080"/>
                      </a:solidFill>
                      <a:prstDash val="solid"/>
                    </a:lnR>
                    <a:lnB w="9491">
                      <a:solidFill>
                        <a:srgbClr val="80808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00">
                      <a:solidFill>
                        <a:srgbClr val="808080"/>
                      </a:solidFill>
                      <a:prstDash val="solid"/>
                    </a:lnL>
                    <a:lnR w="9500">
                      <a:solidFill>
                        <a:srgbClr val="808080"/>
                      </a:solidFill>
                      <a:prstDash val="solid"/>
                    </a:lnR>
                    <a:lnT w="9499">
                      <a:solidFill>
                        <a:srgbClr val="808080"/>
                      </a:solidFill>
                      <a:prstDash val="solid"/>
                    </a:lnT>
                    <a:lnB w="9500">
                      <a:solidFill>
                        <a:srgbClr val="808080"/>
                      </a:solidFill>
                      <a:prstDash val="solid"/>
                    </a:lnB>
                    <a:solidFill>
                      <a:srgbClr val="BBDEC2"/>
                    </a:solidFill>
                  </a:tcPr>
                </a:tc>
              </a:tr>
              <a:tr h="85736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01">
                      <a:solidFill>
                        <a:srgbClr val="808080"/>
                      </a:solidFill>
                      <a:prstDash val="solid"/>
                    </a:lnL>
                    <a:lnR w="9500">
                      <a:solidFill>
                        <a:srgbClr val="80808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00">
                      <a:solidFill>
                        <a:srgbClr val="808080"/>
                      </a:solidFill>
                      <a:prstDash val="solid"/>
                    </a:lnL>
                    <a:lnR w="9500">
                      <a:solidFill>
                        <a:srgbClr val="808080"/>
                      </a:solidFill>
                      <a:prstDash val="solid"/>
                    </a:lnR>
                    <a:lnT w="9499">
                      <a:solidFill>
                        <a:srgbClr val="808080"/>
                      </a:solidFill>
                      <a:prstDash val="solid"/>
                    </a:lnT>
                    <a:lnB w="9500">
                      <a:solidFill>
                        <a:srgbClr val="808080"/>
                      </a:solidFill>
                      <a:prstDash val="solid"/>
                    </a:lnB>
                    <a:solidFill>
                      <a:srgbClr val="BBDEC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499">
                      <a:solidFill>
                        <a:srgbClr val="808080"/>
                      </a:solidFill>
                      <a:prstDash val="solid"/>
                    </a:lnL>
                    <a:lnR w="9495">
                      <a:solidFill>
                        <a:srgbClr val="808080"/>
                      </a:solidFill>
                      <a:prstDash val="solid"/>
                    </a:lnR>
                    <a:lnB w="9491">
                      <a:solidFill>
                        <a:srgbClr val="80808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00">
                      <a:solidFill>
                        <a:srgbClr val="808080"/>
                      </a:solidFill>
                      <a:prstDash val="solid"/>
                    </a:lnL>
                    <a:lnR w="9500">
                      <a:solidFill>
                        <a:srgbClr val="808080"/>
                      </a:solidFill>
                      <a:prstDash val="solid"/>
                    </a:lnR>
                    <a:lnT w="9500">
                      <a:solidFill>
                        <a:srgbClr val="808080"/>
                      </a:solidFill>
                      <a:prstDash val="solid"/>
                    </a:lnT>
                    <a:lnB w="9491">
                      <a:solidFill>
                        <a:srgbClr val="808080"/>
                      </a:solidFill>
                      <a:prstDash val="solid"/>
                    </a:lnB>
                    <a:solidFill>
                      <a:srgbClr val="5BAC8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495">
                      <a:solidFill>
                        <a:srgbClr val="808080"/>
                      </a:solidFill>
                      <a:prstDash val="solid"/>
                    </a:lnL>
                    <a:lnR w="9496">
                      <a:solidFill>
                        <a:srgbClr val="808080"/>
                      </a:solidFill>
                      <a:prstDash val="solid"/>
                    </a:lnR>
                    <a:lnB w="9491">
                      <a:solidFill>
                        <a:srgbClr val="80808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85725">
                        <a:lnSpc>
                          <a:spcPct val="100000"/>
                        </a:lnSpc>
                        <a:spcBef>
                          <a:spcPts val="655"/>
                        </a:spcBef>
                      </a:pPr>
                      <a:r>
                        <a:rPr sz="950" spc="-10" dirty="0">
                          <a:latin typeface="Arial"/>
                          <a:cs typeface="Arial"/>
                        </a:rPr>
                        <a:t>35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500">
                      <a:solidFill>
                        <a:srgbClr val="808080"/>
                      </a:solidFill>
                      <a:prstDash val="solid"/>
                    </a:lnL>
                    <a:lnR w="9500">
                      <a:solidFill>
                        <a:srgbClr val="808080"/>
                      </a:solidFill>
                      <a:prstDash val="solid"/>
                    </a:lnR>
                    <a:lnT w="9500">
                      <a:solidFill>
                        <a:srgbClr val="808080"/>
                      </a:solidFill>
                      <a:prstDash val="solid"/>
                    </a:lnT>
                    <a:lnB w="9491">
                      <a:solidFill>
                        <a:srgbClr val="808080"/>
                      </a:solidFill>
                      <a:prstDash val="solid"/>
                    </a:lnB>
                    <a:solidFill>
                      <a:srgbClr val="5BAC8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496">
                      <a:solidFill>
                        <a:srgbClr val="808080"/>
                      </a:solidFill>
                      <a:prstDash val="solid"/>
                    </a:lnL>
                    <a:lnR w="9498">
                      <a:solidFill>
                        <a:srgbClr val="808080"/>
                      </a:solidFill>
                      <a:prstDash val="solid"/>
                    </a:lnR>
                    <a:lnB w="9491">
                      <a:solidFill>
                        <a:srgbClr val="80808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00">
                      <a:solidFill>
                        <a:srgbClr val="808080"/>
                      </a:solidFill>
                      <a:prstDash val="solid"/>
                    </a:lnL>
                    <a:lnR w="9500">
                      <a:solidFill>
                        <a:srgbClr val="808080"/>
                      </a:solidFill>
                      <a:prstDash val="solid"/>
                    </a:lnR>
                    <a:lnT w="9498">
                      <a:solidFill>
                        <a:srgbClr val="808080"/>
                      </a:solidFill>
                      <a:prstDash val="solid"/>
                    </a:lnT>
                    <a:lnB w="9500">
                      <a:solidFill>
                        <a:srgbClr val="808080"/>
                      </a:solidFill>
                      <a:prstDash val="solid"/>
                    </a:lnB>
                    <a:solidFill>
                      <a:srgbClr val="BBDEC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498">
                      <a:solidFill>
                        <a:srgbClr val="808080"/>
                      </a:solidFill>
                      <a:prstDash val="solid"/>
                    </a:lnL>
                    <a:lnR w="9495">
                      <a:solidFill>
                        <a:srgbClr val="808080"/>
                      </a:solidFill>
                      <a:prstDash val="solid"/>
                    </a:lnR>
                    <a:lnB w="9491">
                      <a:solidFill>
                        <a:srgbClr val="80808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00">
                      <a:solidFill>
                        <a:srgbClr val="808080"/>
                      </a:solidFill>
                      <a:prstDash val="solid"/>
                    </a:lnL>
                    <a:lnR w="9500">
                      <a:solidFill>
                        <a:srgbClr val="808080"/>
                      </a:solidFill>
                      <a:prstDash val="solid"/>
                    </a:lnR>
                    <a:lnT w="9500">
                      <a:solidFill>
                        <a:srgbClr val="808080"/>
                      </a:solidFill>
                      <a:prstDash val="solid"/>
                    </a:lnT>
                    <a:lnB w="9491">
                      <a:solidFill>
                        <a:srgbClr val="808080"/>
                      </a:solidFill>
                      <a:prstDash val="solid"/>
                    </a:lnB>
                    <a:solidFill>
                      <a:srgbClr val="5BAC8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495">
                      <a:solidFill>
                        <a:srgbClr val="808080"/>
                      </a:solidFill>
                      <a:prstDash val="solid"/>
                    </a:lnL>
                    <a:lnR w="9498">
                      <a:solidFill>
                        <a:srgbClr val="808080"/>
                      </a:solidFill>
                      <a:prstDash val="solid"/>
                    </a:lnR>
                    <a:lnB w="9491">
                      <a:solidFill>
                        <a:srgbClr val="80808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00">
                      <a:solidFill>
                        <a:srgbClr val="808080"/>
                      </a:solidFill>
                      <a:prstDash val="solid"/>
                    </a:lnL>
                    <a:lnR w="9500">
                      <a:solidFill>
                        <a:srgbClr val="808080"/>
                      </a:solidFill>
                      <a:prstDash val="solid"/>
                    </a:lnR>
                    <a:lnT w="9500">
                      <a:solidFill>
                        <a:srgbClr val="808080"/>
                      </a:solidFill>
                      <a:prstDash val="solid"/>
                    </a:lnT>
                    <a:lnB w="9491">
                      <a:solidFill>
                        <a:srgbClr val="808080"/>
                      </a:solidFill>
                      <a:prstDash val="solid"/>
                    </a:lnB>
                    <a:solidFill>
                      <a:srgbClr val="5BAC8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498">
                      <a:solidFill>
                        <a:srgbClr val="808080"/>
                      </a:solidFill>
                      <a:prstDash val="solid"/>
                    </a:lnL>
                    <a:lnR w="9499">
                      <a:solidFill>
                        <a:srgbClr val="808080"/>
                      </a:solidFill>
                      <a:prstDash val="solid"/>
                    </a:lnR>
                    <a:lnB w="9491">
                      <a:solidFill>
                        <a:srgbClr val="80808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00">
                      <a:solidFill>
                        <a:srgbClr val="808080"/>
                      </a:solidFill>
                      <a:prstDash val="solid"/>
                    </a:lnL>
                    <a:lnR w="9500">
                      <a:solidFill>
                        <a:srgbClr val="808080"/>
                      </a:solidFill>
                      <a:prstDash val="solid"/>
                    </a:lnR>
                    <a:lnT w="9499">
                      <a:solidFill>
                        <a:srgbClr val="808080"/>
                      </a:solidFill>
                      <a:prstDash val="solid"/>
                    </a:lnT>
                    <a:lnB w="9500">
                      <a:solidFill>
                        <a:srgbClr val="808080"/>
                      </a:solidFill>
                      <a:prstDash val="solid"/>
                    </a:lnB>
                    <a:solidFill>
                      <a:srgbClr val="BBDEC2"/>
                    </a:solidFill>
                  </a:tcPr>
                </a:tc>
              </a:tr>
              <a:tr h="104719">
                <a:tc rowSpan="2">
                  <a:txBody>
                    <a:bodyPr/>
                    <a:lstStyle/>
                    <a:p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501">
                      <a:solidFill>
                        <a:srgbClr val="808080"/>
                      </a:solidFill>
                      <a:prstDash val="solid"/>
                    </a:lnL>
                    <a:lnR w="9499">
                      <a:solidFill>
                        <a:srgbClr val="808080"/>
                      </a:solidFill>
                      <a:prstDash val="solid"/>
                    </a:lnR>
                    <a:lnB w="9491">
                      <a:solidFill>
                        <a:srgbClr val="80808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85725">
                        <a:lnSpc>
                          <a:spcPct val="100000"/>
                        </a:lnSpc>
                      </a:pPr>
                      <a:r>
                        <a:rPr sz="950" spc="-10" dirty="0">
                          <a:latin typeface="Arial"/>
                          <a:cs typeface="Arial"/>
                        </a:rPr>
                        <a:t>32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499">
                      <a:solidFill>
                        <a:srgbClr val="808080"/>
                      </a:solidFill>
                      <a:prstDash val="solid"/>
                    </a:lnL>
                    <a:lnR w="9499">
                      <a:solidFill>
                        <a:srgbClr val="808080"/>
                      </a:solidFill>
                      <a:prstDash val="solid"/>
                    </a:lnR>
                    <a:lnT w="9500">
                      <a:solidFill>
                        <a:srgbClr val="808080"/>
                      </a:solidFill>
                      <a:prstDash val="solid"/>
                    </a:lnT>
                    <a:lnB w="9491">
                      <a:solidFill>
                        <a:srgbClr val="808080"/>
                      </a:solidFill>
                      <a:prstDash val="solid"/>
                    </a:lnB>
                    <a:solidFill>
                      <a:srgbClr val="5BAC8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499">
                      <a:solidFill>
                        <a:srgbClr val="808080"/>
                      </a:solidFill>
                      <a:prstDash val="solid"/>
                    </a:lnL>
                    <a:lnR w="9495">
                      <a:solidFill>
                        <a:srgbClr val="808080"/>
                      </a:solidFill>
                      <a:prstDash val="solid"/>
                    </a:lnR>
                    <a:lnB w="9491">
                      <a:solidFill>
                        <a:srgbClr val="80808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00">
                      <a:solidFill>
                        <a:srgbClr val="808080"/>
                      </a:solidFill>
                      <a:prstDash val="solid"/>
                    </a:lnL>
                    <a:lnR w="9500">
                      <a:solidFill>
                        <a:srgbClr val="808080"/>
                      </a:solidFill>
                      <a:prstDash val="solid"/>
                    </a:lnR>
                    <a:lnT w="9500">
                      <a:solidFill>
                        <a:srgbClr val="808080"/>
                      </a:solidFill>
                      <a:prstDash val="solid"/>
                    </a:lnT>
                    <a:lnB w="9491">
                      <a:solidFill>
                        <a:srgbClr val="808080"/>
                      </a:solidFill>
                      <a:prstDash val="solid"/>
                    </a:lnB>
                    <a:solidFill>
                      <a:srgbClr val="5BAC8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495">
                      <a:solidFill>
                        <a:srgbClr val="808080"/>
                      </a:solidFill>
                      <a:prstDash val="solid"/>
                    </a:lnL>
                    <a:lnR w="9496">
                      <a:solidFill>
                        <a:srgbClr val="808080"/>
                      </a:solidFill>
                      <a:prstDash val="solid"/>
                    </a:lnR>
                    <a:lnB w="9491">
                      <a:solidFill>
                        <a:srgbClr val="80808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00">
                      <a:solidFill>
                        <a:srgbClr val="808080"/>
                      </a:solidFill>
                      <a:prstDash val="solid"/>
                    </a:lnL>
                    <a:lnR w="9500">
                      <a:solidFill>
                        <a:srgbClr val="808080"/>
                      </a:solidFill>
                      <a:prstDash val="solid"/>
                    </a:lnR>
                    <a:lnT w="9500">
                      <a:solidFill>
                        <a:srgbClr val="808080"/>
                      </a:solidFill>
                      <a:prstDash val="solid"/>
                    </a:lnT>
                    <a:lnB w="9491">
                      <a:solidFill>
                        <a:srgbClr val="808080"/>
                      </a:solidFill>
                      <a:prstDash val="solid"/>
                    </a:lnB>
                    <a:solidFill>
                      <a:srgbClr val="5BAC8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496">
                      <a:solidFill>
                        <a:srgbClr val="808080"/>
                      </a:solidFill>
                      <a:prstDash val="solid"/>
                    </a:lnL>
                    <a:lnR w="9498">
                      <a:solidFill>
                        <a:srgbClr val="808080"/>
                      </a:solidFill>
                      <a:prstDash val="solid"/>
                    </a:lnR>
                    <a:lnB w="9491">
                      <a:solidFill>
                        <a:srgbClr val="80808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00">
                      <a:solidFill>
                        <a:srgbClr val="808080"/>
                      </a:solidFill>
                      <a:prstDash val="solid"/>
                    </a:lnL>
                    <a:lnR w="9500">
                      <a:solidFill>
                        <a:srgbClr val="808080"/>
                      </a:solidFill>
                      <a:prstDash val="solid"/>
                    </a:lnR>
                    <a:lnT w="9498">
                      <a:solidFill>
                        <a:srgbClr val="808080"/>
                      </a:solidFill>
                      <a:prstDash val="solid"/>
                    </a:lnT>
                    <a:lnB w="9500">
                      <a:solidFill>
                        <a:srgbClr val="808080"/>
                      </a:solidFill>
                      <a:prstDash val="solid"/>
                    </a:lnB>
                    <a:solidFill>
                      <a:srgbClr val="BBDEC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498">
                      <a:solidFill>
                        <a:srgbClr val="808080"/>
                      </a:solidFill>
                      <a:prstDash val="solid"/>
                    </a:lnL>
                    <a:lnR w="9495">
                      <a:solidFill>
                        <a:srgbClr val="808080"/>
                      </a:solidFill>
                      <a:prstDash val="solid"/>
                    </a:lnR>
                    <a:lnB w="9491">
                      <a:solidFill>
                        <a:srgbClr val="80808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00">
                      <a:solidFill>
                        <a:srgbClr val="808080"/>
                      </a:solidFill>
                      <a:prstDash val="solid"/>
                    </a:lnL>
                    <a:lnR w="9500">
                      <a:solidFill>
                        <a:srgbClr val="808080"/>
                      </a:solidFill>
                      <a:prstDash val="solid"/>
                    </a:lnR>
                    <a:lnT w="9500">
                      <a:solidFill>
                        <a:srgbClr val="808080"/>
                      </a:solidFill>
                      <a:prstDash val="solid"/>
                    </a:lnT>
                    <a:lnB w="9491">
                      <a:solidFill>
                        <a:srgbClr val="808080"/>
                      </a:solidFill>
                      <a:prstDash val="solid"/>
                    </a:lnB>
                    <a:solidFill>
                      <a:srgbClr val="5BAC8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495">
                      <a:solidFill>
                        <a:srgbClr val="808080"/>
                      </a:solidFill>
                      <a:prstDash val="solid"/>
                    </a:lnL>
                    <a:lnR w="9498">
                      <a:solidFill>
                        <a:srgbClr val="808080"/>
                      </a:solidFill>
                      <a:prstDash val="solid"/>
                    </a:lnR>
                    <a:lnB w="9491">
                      <a:solidFill>
                        <a:srgbClr val="80808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00">
                      <a:solidFill>
                        <a:srgbClr val="808080"/>
                      </a:solidFill>
                      <a:prstDash val="solid"/>
                    </a:lnL>
                    <a:lnR w="9500">
                      <a:solidFill>
                        <a:srgbClr val="808080"/>
                      </a:solidFill>
                      <a:prstDash val="solid"/>
                    </a:lnR>
                    <a:lnT w="9500">
                      <a:solidFill>
                        <a:srgbClr val="808080"/>
                      </a:solidFill>
                      <a:prstDash val="solid"/>
                    </a:lnT>
                    <a:lnB w="9491">
                      <a:solidFill>
                        <a:srgbClr val="808080"/>
                      </a:solidFill>
                      <a:prstDash val="solid"/>
                    </a:lnB>
                    <a:solidFill>
                      <a:srgbClr val="5BAC8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498">
                      <a:solidFill>
                        <a:srgbClr val="808080"/>
                      </a:solidFill>
                      <a:prstDash val="solid"/>
                    </a:lnL>
                    <a:lnR w="9499">
                      <a:solidFill>
                        <a:srgbClr val="808080"/>
                      </a:solidFill>
                      <a:prstDash val="solid"/>
                    </a:lnR>
                    <a:lnB w="9491">
                      <a:solidFill>
                        <a:srgbClr val="80808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85090">
                        <a:lnSpc>
                          <a:spcPct val="100000"/>
                        </a:lnSpc>
                      </a:pPr>
                      <a:r>
                        <a:rPr sz="950" spc="-10" dirty="0">
                          <a:latin typeface="Arial"/>
                          <a:cs typeface="Arial"/>
                        </a:rPr>
                        <a:t>31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499">
                      <a:solidFill>
                        <a:srgbClr val="808080"/>
                      </a:solidFill>
                      <a:prstDash val="solid"/>
                    </a:lnL>
                    <a:lnR w="9499">
                      <a:solidFill>
                        <a:srgbClr val="808080"/>
                      </a:solidFill>
                      <a:prstDash val="solid"/>
                    </a:lnR>
                    <a:lnT w="9500">
                      <a:solidFill>
                        <a:srgbClr val="808080"/>
                      </a:solidFill>
                      <a:prstDash val="solid"/>
                    </a:lnT>
                    <a:lnB w="9491">
                      <a:solidFill>
                        <a:srgbClr val="808080"/>
                      </a:solidFill>
                      <a:prstDash val="solid"/>
                    </a:lnB>
                    <a:solidFill>
                      <a:srgbClr val="5BAC82"/>
                    </a:solidFill>
                  </a:tcPr>
                </a:tc>
              </a:tr>
              <a:tr h="666597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01">
                      <a:solidFill>
                        <a:srgbClr val="808080"/>
                      </a:solidFill>
                      <a:prstDash val="solid"/>
                    </a:lnL>
                    <a:lnR w="9499">
                      <a:solidFill>
                        <a:srgbClr val="808080"/>
                      </a:solidFill>
                      <a:prstDash val="solid"/>
                    </a:lnR>
                    <a:lnB w="9491">
                      <a:solidFill>
                        <a:srgbClr val="80808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499">
                      <a:solidFill>
                        <a:srgbClr val="808080"/>
                      </a:solidFill>
                      <a:prstDash val="solid"/>
                    </a:lnL>
                    <a:lnR w="9499">
                      <a:solidFill>
                        <a:srgbClr val="808080"/>
                      </a:solidFill>
                      <a:prstDash val="solid"/>
                    </a:lnR>
                    <a:lnT w="9500">
                      <a:solidFill>
                        <a:srgbClr val="808080"/>
                      </a:solidFill>
                      <a:prstDash val="solid"/>
                    </a:lnT>
                    <a:lnB w="9491">
                      <a:solidFill>
                        <a:srgbClr val="808080"/>
                      </a:solidFill>
                      <a:prstDash val="solid"/>
                    </a:lnB>
                    <a:solidFill>
                      <a:srgbClr val="5BAC8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499">
                      <a:solidFill>
                        <a:srgbClr val="808080"/>
                      </a:solidFill>
                      <a:prstDash val="solid"/>
                    </a:lnL>
                    <a:lnR w="9495">
                      <a:solidFill>
                        <a:srgbClr val="808080"/>
                      </a:solidFill>
                      <a:prstDash val="solid"/>
                    </a:lnR>
                    <a:lnB w="9491">
                      <a:solidFill>
                        <a:srgbClr val="80808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00">
                      <a:solidFill>
                        <a:srgbClr val="808080"/>
                      </a:solidFill>
                      <a:prstDash val="solid"/>
                    </a:lnL>
                    <a:lnR w="9500">
                      <a:solidFill>
                        <a:srgbClr val="808080"/>
                      </a:solidFill>
                      <a:prstDash val="solid"/>
                    </a:lnR>
                    <a:lnT w="9500">
                      <a:solidFill>
                        <a:srgbClr val="808080"/>
                      </a:solidFill>
                      <a:prstDash val="solid"/>
                    </a:lnT>
                    <a:lnB w="9491">
                      <a:solidFill>
                        <a:srgbClr val="808080"/>
                      </a:solidFill>
                      <a:prstDash val="solid"/>
                    </a:lnB>
                    <a:solidFill>
                      <a:srgbClr val="5BAC8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495">
                      <a:solidFill>
                        <a:srgbClr val="808080"/>
                      </a:solidFill>
                      <a:prstDash val="solid"/>
                    </a:lnL>
                    <a:lnR w="9496">
                      <a:solidFill>
                        <a:srgbClr val="808080"/>
                      </a:solidFill>
                      <a:prstDash val="solid"/>
                    </a:lnR>
                    <a:lnB w="9491">
                      <a:solidFill>
                        <a:srgbClr val="80808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00">
                      <a:solidFill>
                        <a:srgbClr val="808080"/>
                      </a:solidFill>
                      <a:prstDash val="solid"/>
                    </a:lnL>
                    <a:lnR w="9500">
                      <a:solidFill>
                        <a:srgbClr val="808080"/>
                      </a:solidFill>
                      <a:prstDash val="solid"/>
                    </a:lnR>
                    <a:lnT w="9500">
                      <a:solidFill>
                        <a:srgbClr val="808080"/>
                      </a:solidFill>
                      <a:prstDash val="solid"/>
                    </a:lnT>
                    <a:lnB w="9491">
                      <a:solidFill>
                        <a:srgbClr val="808080"/>
                      </a:solidFill>
                      <a:prstDash val="solid"/>
                    </a:lnB>
                    <a:solidFill>
                      <a:srgbClr val="5BAC8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496">
                      <a:solidFill>
                        <a:srgbClr val="808080"/>
                      </a:solidFill>
                      <a:prstDash val="solid"/>
                    </a:lnL>
                    <a:lnR w="9498">
                      <a:solidFill>
                        <a:srgbClr val="808080"/>
                      </a:solidFill>
                      <a:prstDash val="solid"/>
                    </a:lnR>
                    <a:lnB w="9491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marL="8509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950" spc="-10" dirty="0">
                          <a:latin typeface="Arial"/>
                          <a:cs typeface="Arial"/>
                        </a:rPr>
                        <a:t>27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499">
                      <a:solidFill>
                        <a:srgbClr val="808080"/>
                      </a:solidFill>
                      <a:prstDash val="solid"/>
                    </a:lnL>
                    <a:lnR w="9499">
                      <a:solidFill>
                        <a:srgbClr val="808080"/>
                      </a:solidFill>
                      <a:prstDash val="solid"/>
                    </a:lnR>
                    <a:lnT w="9500">
                      <a:solidFill>
                        <a:srgbClr val="808080"/>
                      </a:solidFill>
                      <a:prstDash val="solid"/>
                    </a:lnT>
                    <a:lnB w="9491">
                      <a:solidFill>
                        <a:srgbClr val="808080"/>
                      </a:solidFill>
                      <a:prstDash val="solid"/>
                    </a:lnB>
                    <a:solidFill>
                      <a:srgbClr val="5BAC8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498">
                      <a:solidFill>
                        <a:srgbClr val="808080"/>
                      </a:solidFill>
                      <a:prstDash val="solid"/>
                    </a:lnL>
                    <a:lnR w="9495">
                      <a:solidFill>
                        <a:srgbClr val="808080"/>
                      </a:solidFill>
                      <a:prstDash val="solid"/>
                    </a:lnR>
                    <a:lnB w="9491">
                      <a:solidFill>
                        <a:srgbClr val="80808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00">
                      <a:solidFill>
                        <a:srgbClr val="808080"/>
                      </a:solidFill>
                      <a:prstDash val="solid"/>
                    </a:lnL>
                    <a:lnR w="9500">
                      <a:solidFill>
                        <a:srgbClr val="808080"/>
                      </a:solidFill>
                      <a:prstDash val="solid"/>
                    </a:lnR>
                    <a:lnT w="9500">
                      <a:solidFill>
                        <a:srgbClr val="808080"/>
                      </a:solidFill>
                      <a:prstDash val="solid"/>
                    </a:lnT>
                    <a:lnB w="9491">
                      <a:solidFill>
                        <a:srgbClr val="808080"/>
                      </a:solidFill>
                      <a:prstDash val="solid"/>
                    </a:lnB>
                    <a:solidFill>
                      <a:srgbClr val="5BAC8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495">
                      <a:solidFill>
                        <a:srgbClr val="808080"/>
                      </a:solidFill>
                      <a:prstDash val="solid"/>
                    </a:lnL>
                    <a:lnR w="9498">
                      <a:solidFill>
                        <a:srgbClr val="808080"/>
                      </a:solidFill>
                      <a:prstDash val="solid"/>
                    </a:lnR>
                    <a:lnB w="9491">
                      <a:solidFill>
                        <a:srgbClr val="80808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00">
                      <a:solidFill>
                        <a:srgbClr val="808080"/>
                      </a:solidFill>
                      <a:prstDash val="solid"/>
                    </a:lnL>
                    <a:lnR w="9500">
                      <a:solidFill>
                        <a:srgbClr val="808080"/>
                      </a:solidFill>
                      <a:prstDash val="solid"/>
                    </a:lnR>
                    <a:lnT w="9500">
                      <a:solidFill>
                        <a:srgbClr val="808080"/>
                      </a:solidFill>
                      <a:prstDash val="solid"/>
                    </a:lnT>
                    <a:lnB w="9491">
                      <a:solidFill>
                        <a:srgbClr val="808080"/>
                      </a:solidFill>
                      <a:prstDash val="solid"/>
                    </a:lnB>
                    <a:solidFill>
                      <a:srgbClr val="5BAC8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498">
                      <a:solidFill>
                        <a:srgbClr val="808080"/>
                      </a:solidFill>
                      <a:prstDash val="solid"/>
                    </a:lnL>
                    <a:lnR w="9499">
                      <a:solidFill>
                        <a:srgbClr val="808080"/>
                      </a:solidFill>
                      <a:prstDash val="solid"/>
                    </a:lnR>
                    <a:lnB w="9491">
                      <a:solidFill>
                        <a:srgbClr val="80808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499">
                      <a:solidFill>
                        <a:srgbClr val="808080"/>
                      </a:solidFill>
                      <a:prstDash val="solid"/>
                    </a:lnL>
                    <a:lnR w="9499">
                      <a:solidFill>
                        <a:srgbClr val="808080"/>
                      </a:solidFill>
                      <a:prstDash val="solid"/>
                    </a:lnR>
                    <a:lnT w="9500">
                      <a:solidFill>
                        <a:srgbClr val="808080"/>
                      </a:solidFill>
                      <a:prstDash val="solid"/>
                    </a:lnT>
                    <a:lnB w="9491">
                      <a:solidFill>
                        <a:srgbClr val="808080"/>
                      </a:solidFill>
                      <a:prstDash val="solid"/>
                    </a:lnB>
                    <a:solidFill>
                      <a:srgbClr val="5BAC82"/>
                    </a:solidFill>
                  </a:tcPr>
                </a:tc>
              </a:tr>
            </a:tbl>
          </a:graphicData>
        </a:graphic>
      </p:graphicFrame>
      <p:sp>
        <p:nvSpPr>
          <p:cNvPr id="18" name="object 18"/>
          <p:cNvSpPr txBox="1"/>
          <p:nvPr/>
        </p:nvSpPr>
        <p:spPr>
          <a:xfrm>
            <a:off x="5084192" y="5131689"/>
            <a:ext cx="95885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5" dirty="0">
                <a:latin typeface="Arial"/>
                <a:cs typeface="Arial"/>
              </a:rPr>
              <a:t>0</a:t>
            </a:r>
            <a:endParaRPr sz="10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4944236" y="2683255"/>
            <a:ext cx="236220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10" dirty="0">
                <a:latin typeface="Arial"/>
                <a:cs typeface="Arial"/>
              </a:rPr>
              <a:t>100</a:t>
            </a:r>
            <a:endParaRPr sz="10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5014088" y="3169158"/>
            <a:ext cx="165735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10" dirty="0">
                <a:latin typeface="Arial"/>
                <a:cs typeface="Arial"/>
              </a:rPr>
              <a:t>80</a:t>
            </a:r>
            <a:endParaRPr sz="10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5014088" y="3664457"/>
            <a:ext cx="165735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10" dirty="0">
                <a:latin typeface="Arial"/>
                <a:cs typeface="Arial"/>
              </a:rPr>
              <a:t>60</a:t>
            </a:r>
            <a:endParaRPr sz="100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5014088" y="4150232"/>
            <a:ext cx="165735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10" dirty="0">
                <a:latin typeface="Arial"/>
                <a:cs typeface="Arial"/>
              </a:rPr>
              <a:t>40</a:t>
            </a:r>
            <a:endParaRPr sz="100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5014088" y="4645914"/>
            <a:ext cx="165735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10" dirty="0">
                <a:latin typeface="Arial"/>
                <a:cs typeface="Arial"/>
              </a:rPr>
              <a:t>20</a:t>
            </a:r>
            <a:endParaRPr sz="100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7316216" y="5313299"/>
            <a:ext cx="1561466" cy="5539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138430">
              <a:lnSpc>
                <a:spcPct val="100000"/>
              </a:lnSpc>
              <a:tabLst>
                <a:tab pos="556895" algn="l"/>
              </a:tabLst>
            </a:pPr>
            <a:r>
              <a:rPr sz="900" spc="-5" dirty="0">
                <a:latin typeface="Arial"/>
                <a:cs typeface="Arial"/>
              </a:rPr>
              <a:t>Care	</a:t>
            </a:r>
            <a:r>
              <a:rPr sz="900" dirty="0">
                <a:latin typeface="Arial"/>
                <a:cs typeface="Arial"/>
              </a:rPr>
              <a:t>In</a:t>
            </a:r>
            <a:r>
              <a:rPr sz="900" spc="-3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person  </a:t>
            </a:r>
            <a:r>
              <a:rPr sz="900" spc="95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Phone </a:t>
            </a:r>
            <a:r>
              <a:rPr sz="900" dirty="0">
                <a:latin typeface="Arial"/>
                <a:cs typeface="Arial"/>
              </a:rPr>
              <a:t> consultant  support   hotline</a:t>
            </a:r>
            <a:r>
              <a:rPr sz="900" spc="-1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or</a:t>
            </a:r>
            <a:endParaRPr sz="900">
              <a:latin typeface="Arial"/>
              <a:cs typeface="Arial"/>
            </a:endParaRPr>
          </a:p>
          <a:p>
            <a:pPr marL="602615" marR="44450" indent="-48895">
              <a:lnSpc>
                <a:spcPct val="100000"/>
              </a:lnSpc>
              <a:tabLst>
                <a:tab pos="1118870" algn="l"/>
              </a:tabLst>
            </a:pPr>
            <a:r>
              <a:rPr sz="900" dirty="0">
                <a:latin typeface="Arial"/>
                <a:cs typeface="Arial"/>
              </a:rPr>
              <a:t>groups or support  </a:t>
            </a:r>
            <a:r>
              <a:rPr sz="900" spc="5" dirty="0">
                <a:latin typeface="Arial"/>
                <a:cs typeface="Arial"/>
              </a:rPr>
              <a:t>c</a:t>
            </a:r>
            <a:r>
              <a:rPr sz="900" spc="-5" dirty="0">
                <a:latin typeface="Arial"/>
                <a:cs typeface="Arial"/>
              </a:rPr>
              <a:t>la</a:t>
            </a:r>
            <a:r>
              <a:rPr sz="900" spc="5" dirty="0">
                <a:latin typeface="Arial"/>
                <a:cs typeface="Arial"/>
              </a:rPr>
              <a:t>ss</a:t>
            </a:r>
            <a:r>
              <a:rPr sz="900" spc="-5" dirty="0">
                <a:latin typeface="Arial"/>
                <a:cs typeface="Arial"/>
              </a:rPr>
              <a:t>e</a:t>
            </a:r>
            <a:r>
              <a:rPr sz="900" dirty="0">
                <a:latin typeface="Arial"/>
                <a:cs typeface="Arial"/>
              </a:rPr>
              <a:t>s	</a:t>
            </a:r>
            <a:r>
              <a:rPr sz="900" spc="-5" dirty="0">
                <a:latin typeface="Arial"/>
                <a:cs typeface="Arial"/>
              </a:rPr>
              <a:t>nu</a:t>
            </a:r>
            <a:r>
              <a:rPr sz="900" spc="5" dirty="0">
                <a:latin typeface="Arial"/>
                <a:cs typeface="Arial"/>
              </a:rPr>
              <a:t>m</a:t>
            </a:r>
            <a:r>
              <a:rPr sz="900" spc="-5" dirty="0">
                <a:latin typeface="Arial"/>
                <a:cs typeface="Arial"/>
              </a:rPr>
              <a:t>be</a:t>
            </a:r>
            <a:r>
              <a:rPr sz="900" dirty="0">
                <a:latin typeface="Arial"/>
                <a:cs typeface="Arial"/>
              </a:rPr>
              <a:t>r</a:t>
            </a:r>
            <a:endParaRPr sz="90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6898640" y="5313300"/>
            <a:ext cx="356870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2384" marR="5080" indent="-20320">
              <a:lnSpc>
                <a:spcPct val="100000"/>
              </a:lnSpc>
            </a:pPr>
            <a:r>
              <a:rPr sz="900" spc="-5" dirty="0">
                <a:latin typeface="Arial"/>
                <a:cs typeface="Arial"/>
              </a:rPr>
              <a:t>Online  </a:t>
            </a:r>
            <a:r>
              <a:rPr sz="900" dirty="0">
                <a:latin typeface="Arial"/>
                <a:cs typeface="Arial"/>
              </a:rPr>
              <a:t>forum</a:t>
            </a:r>
            <a:endParaRPr sz="90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5326762" y="5313300"/>
            <a:ext cx="1487805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765" marR="5080" indent="-12700">
              <a:lnSpc>
                <a:spcPct val="100000"/>
              </a:lnSpc>
            </a:pPr>
            <a:r>
              <a:rPr sz="900" spc="-5" dirty="0">
                <a:latin typeface="Arial"/>
                <a:cs typeface="Arial"/>
              </a:rPr>
              <a:t>Family/ </a:t>
            </a:r>
            <a:r>
              <a:rPr sz="900" dirty="0">
                <a:latin typeface="Arial"/>
                <a:cs typeface="Arial"/>
              </a:rPr>
              <a:t>HealthcareWebsites  friends</a:t>
            </a:r>
            <a:r>
              <a:rPr sz="900" spc="-5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professional</a:t>
            </a:r>
            <a:endParaRPr sz="900"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4944236" y="2397505"/>
            <a:ext cx="2280920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5" dirty="0">
                <a:latin typeface="Arial"/>
                <a:cs typeface="Arial"/>
              </a:rPr>
              <a:t>% respondents </a:t>
            </a:r>
            <a:r>
              <a:rPr sz="1200" spc="-10" dirty="0">
                <a:latin typeface="Arial"/>
                <a:cs typeface="Arial"/>
              </a:rPr>
              <a:t>who </a:t>
            </a:r>
            <a:r>
              <a:rPr sz="1200" spc="-5" dirty="0">
                <a:latin typeface="Arial"/>
                <a:cs typeface="Arial"/>
              </a:rPr>
              <a:t>use</a:t>
            </a:r>
            <a:r>
              <a:rPr sz="1200" spc="-8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resource</a:t>
            </a:r>
            <a:endParaRPr sz="1200">
              <a:latin typeface="Arial"/>
              <a:cs typeface="Arial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7861302" y="6002337"/>
            <a:ext cx="179705" cy="133350"/>
          </a:xfrm>
          <a:custGeom>
            <a:avLst/>
            <a:gdLst/>
            <a:ahLst/>
            <a:cxnLst/>
            <a:rect l="l" t="t" r="r" b="b"/>
            <a:pathLst>
              <a:path w="179704" h="133350">
                <a:moveTo>
                  <a:pt x="0" y="133350"/>
                </a:moveTo>
                <a:lnTo>
                  <a:pt x="179387" y="133350"/>
                </a:lnTo>
                <a:lnTo>
                  <a:pt x="179387" y="0"/>
                </a:lnTo>
                <a:lnTo>
                  <a:pt x="0" y="0"/>
                </a:lnTo>
                <a:lnTo>
                  <a:pt x="0" y="133350"/>
                </a:lnTo>
                <a:close/>
              </a:path>
            </a:pathLst>
          </a:custGeom>
          <a:solidFill>
            <a:srgbClr val="5BAC8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7861302" y="6002337"/>
            <a:ext cx="179705" cy="133350"/>
          </a:xfrm>
          <a:custGeom>
            <a:avLst/>
            <a:gdLst/>
            <a:ahLst/>
            <a:cxnLst/>
            <a:rect l="l" t="t" r="r" b="b"/>
            <a:pathLst>
              <a:path w="179704" h="133350">
                <a:moveTo>
                  <a:pt x="0" y="133350"/>
                </a:moveTo>
                <a:lnTo>
                  <a:pt x="179387" y="133350"/>
                </a:lnTo>
                <a:lnTo>
                  <a:pt x="179387" y="0"/>
                </a:lnTo>
                <a:lnTo>
                  <a:pt x="0" y="0"/>
                </a:lnTo>
                <a:lnTo>
                  <a:pt x="0" y="133350"/>
                </a:lnTo>
                <a:close/>
              </a:path>
            </a:pathLst>
          </a:custGeom>
          <a:ln w="9525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6526148" y="6002337"/>
            <a:ext cx="179705" cy="133350"/>
          </a:xfrm>
          <a:custGeom>
            <a:avLst/>
            <a:gdLst/>
            <a:ahLst/>
            <a:cxnLst/>
            <a:rect l="l" t="t" r="r" b="b"/>
            <a:pathLst>
              <a:path w="179704" h="133350">
                <a:moveTo>
                  <a:pt x="0" y="133350"/>
                </a:moveTo>
                <a:lnTo>
                  <a:pt x="179387" y="133350"/>
                </a:lnTo>
                <a:lnTo>
                  <a:pt x="179387" y="0"/>
                </a:lnTo>
                <a:lnTo>
                  <a:pt x="0" y="0"/>
                </a:lnTo>
                <a:lnTo>
                  <a:pt x="0" y="133350"/>
                </a:lnTo>
                <a:close/>
              </a:path>
            </a:pathLst>
          </a:custGeom>
          <a:solidFill>
            <a:srgbClr val="BBDE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6526148" y="6002337"/>
            <a:ext cx="179705" cy="133350"/>
          </a:xfrm>
          <a:custGeom>
            <a:avLst/>
            <a:gdLst/>
            <a:ahLst/>
            <a:cxnLst/>
            <a:rect l="l" t="t" r="r" b="b"/>
            <a:pathLst>
              <a:path w="179704" h="133350">
                <a:moveTo>
                  <a:pt x="0" y="133350"/>
                </a:moveTo>
                <a:lnTo>
                  <a:pt x="179387" y="133350"/>
                </a:lnTo>
                <a:lnTo>
                  <a:pt x="179387" y="0"/>
                </a:lnTo>
                <a:lnTo>
                  <a:pt x="0" y="0"/>
                </a:lnTo>
                <a:lnTo>
                  <a:pt x="0" y="133350"/>
                </a:lnTo>
                <a:close/>
              </a:path>
            </a:pathLst>
          </a:custGeom>
          <a:ln w="9525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5591177" y="6002337"/>
            <a:ext cx="179705" cy="133350"/>
          </a:xfrm>
          <a:custGeom>
            <a:avLst/>
            <a:gdLst/>
            <a:ahLst/>
            <a:cxnLst/>
            <a:rect l="l" t="t" r="r" b="b"/>
            <a:pathLst>
              <a:path w="179704" h="133350">
                <a:moveTo>
                  <a:pt x="0" y="133350"/>
                </a:moveTo>
                <a:lnTo>
                  <a:pt x="179387" y="133350"/>
                </a:lnTo>
                <a:lnTo>
                  <a:pt x="179387" y="0"/>
                </a:lnTo>
                <a:lnTo>
                  <a:pt x="0" y="0"/>
                </a:lnTo>
                <a:lnTo>
                  <a:pt x="0" y="133350"/>
                </a:lnTo>
                <a:close/>
              </a:path>
            </a:pathLst>
          </a:custGeom>
          <a:solidFill>
            <a:srgbClr val="B0716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5591177" y="6002337"/>
            <a:ext cx="179705" cy="133350"/>
          </a:xfrm>
          <a:custGeom>
            <a:avLst/>
            <a:gdLst/>
            <a:ahLst/>
            <a:cxnLst/>
            <a:rect l="l" t="t" r="r" b="b"/>
            <a:pathLst>
              <a:path w="179704" h="133350">
                <a:moveTo>
                  <a:pt x="0" y="133350"/>
                </a:moveTo>
                <a:lnTo>
                  <a:pt x="179387" y="133350"/>
                </a:lnTo>
                <a:lnTo>
                  <a:pt x="179387" y="0"/>
                </a:lnTo>
                <a:lnTo>
                  <a:pt x="0" y="0"/>
                </a:lnTo>
                <a:lnTo>
                  <a:pt x="0" y="133350"/>
                </a:lnTo>
                <a:close/>
              </a:path>
            </a:pathLst>
          </a:custGeom>
          <a:ln w="9525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 txBox="1"/>
          <p:nvPr/>
        </p:nvSpPr>
        <p:spPr>
          <a:xfrm>
            <a:off x="6744718" y="5997043"/>
            <a:ext cx="2027555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347470" algn="l"/>
              </a:tabLst>
            </a:pPr>
            <a:r>
              <a:rPr sz="1000" spc="-5" dirty="0">
                <a:latin typeface="Arial"/>
                <a:cs typeface="Arial"/>
              </a:rPr>
              <a:t>Somewhat helpful	Very</a:t>
            </a:r>
            <a:r>
              <a:rPr sz="1000" spc="-9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helpful</a:t>
            </a:r>
            <a:endParaRPr sz="1000">
              <a:latin typeface="Arial"/>
              <a:cs typeface="Arial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5809615" y="5997043"/>
            <a:ext cx="628016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5" dirty="0">
                <a:latin typeface="Arial"/>
                <a:cs typeface="Arial"/>
              </a:rPr>
              <a:t>Not</a:t>
            </a:r>
            <a:r>
              <a:rPr sz="1000" spc="-9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helpful</a:t>
            </a:r>
            <a:endParaRPr sz="1000">
              <a:latin typeface="Arial"/>
              <a:cs typeface="Arial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881092" y="2995646"/>
            <a:ext cx="314325" cy="2228850"/>
          </a:xfrm>
          <a:custGeom>
            <a:avLst/>
            <a:gdLst/>
            <a:ahLst/>
            <a:cxnLst/>
            <a:rect l="l" t="t" r="r" b="b"/>
            <a:pathLst>
              <a:path w="314325" h="2228850">
                <a:moveTo>
                  <a:pt x="0" y="2228663"/>
                </a:moveTo>
                <a:lnTo>
                  <a:pt x="314234" y="2228663"/>
                </a:lnTo>
                <a:lnTo>
                  <a:pt x="314234" y="0"/>
                </a:lnTo>
                <a:lnTo>
                  <a:pt x="0" y="0"/>
                </a:lnTo>
                <a:lnTo>
                  <a:pt x="0" y="2228663"/>
                </a:lnTo>
                <a:close/>
              </a:path>
            </a:pathLst>
          </a:custGeom>
          <a:solidFill>
            <a:srgbClr val="79A1B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881092" y="2995646"/>
            <a:ext cx="314325" cy="2228850"/>
          </a:xfrm>
          <a:custGeom>
            <a:avLst/>
            <a:gdLst/>
            <a:ahLst/>
            <a:cxnLst/>
            <a:rect l="l" t="t" r="r" b="b"/>
            <a:pathLst>
              <a:path w="314325" h="2228850">
                <a:moveTo>
                  <a:pt x="0" y="2228663"/>
                </a:moveTo>
                <a:lnTo>
                  <a:pt x="314234" y="2228663"/>
                </a:lnTo>
                <a:lnTo>
                  <a:pt x="314234" y="0"/>
                </a:lnTo>
                <a:lnTo>
                  <a:pt x="0" y="0"/>
                </a:lnTo>
                <a:lnTo>
                  <a:pt x="0" y="2228663"/>
                </a:lnTo>
                <a:close/>
              </a:path>
            </a:pathLst>
          </a:custGeom>
          <a:ln w="9502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1386021" y="3090970"/>
            <a:ext cx="323850" cy="2133600"/>
          </a:xfrm>
          <a:custGeom>
            <a:avLst/>
            <a:gdLst/>
            <a:ahLst/>
            <a:cxnLst/>
            <a:rect l="l" t="t" r="r" b="b"/>
            <a:pathLst>
              <a:path w="323850" h="2133600">
                <a:moveTo>
                  <a:pt x="0" y="2133339"/>
                </a:moveTo>
                <a:lnTo>
                  <a:pt x="323737" y="2133339"/>
                </a:lnTo>
                <a:lnTo>
                  <a:pt x="323737" y="0"/>
                </a:lnTo>
                <a:lnTo>
                  <a:pt x="0" y="0"/>
                </a:lnTo>
                <a:lnTo>
                  <a:pt x="0" y="2133339"/>
                </a:lnTo>
                <a:close/>
              </a:path>
            </a:pathLst>
          </a:custGeom>
          <a:solidFill>
            <a:srgbClr val="79A1B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1386021" y="3090970"/>
            <a:ext cx="323850" cy="2133600"/>
          </a:xfrm>
          <a:custGeom>
            <a:avLst/>
            <a:gdLst/>
            <a:ahLst/>
            <a:cxnLst/>
            <a:rect l="l" t="t" r="r" b="b"/>
            <a:pathLst>
              <a:path w="323850" h="2133600">
                <a:moveTo>
                  <a:pt x="0" y="2133339"/>
                </a:moveTo>
                <a:lnTo>
                  <a:pt x="323737" y="2133339"/>
                </a:lnTo>
                <a:lnTo>
                  <a:pt x="323737" y="0"/>
                </a:lnTo>
                <a:lnTo>
                  <a:pt x="0" y="0"/>
                </a:lnTo>
                <a:lnTo>
                  <a:pt x="0" y="2133339"/>
                </a:lnTo>
                <a:close/>
              </a:path>
            </a:pathLst>
          </a:custGeom>
          <a:ln w="9502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1900135" y="3195666"/>
            <a:ext cx="314960" cy="2028825"/>
          </a:xfrm>
          <a:custGeom>
            <a:avLst/>
            <a:gdLst/>
            <a:ahLst/>
            <a:cxnLst/>
            <a:rect l="l" t="t" r="r" b="b"/>
            <a:pathLst>
              <a:path w="314960" h="2028825">
                <a:moveTo>
                  <a:pt x="0" y="2028647"/>
                </a:moveTo>
                <a:lnTo>
                  <a:pt x="314551" y="2028647"/>
                </a:lnTo>
                <a:lnTo>
                  <a:pt x="314551" y="0"/>
                </a:lnTo>
                <a:lnTo>
                  <a:pt x="0" y="0"/>
                </a:lnTo>
                <a:lnTo>
                  <a:pt x="0" y="2028647"/>
                </a:lnTo>
                <a:close/>
              </a:path>
            </a:pathLst>
          </a:custGeom>
          <a:solidFill>
            <a:srgbClr val="79A1B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1900135" y="3195666"/>
            <a:ext cx="314960" cy="2028825"/>
          </a:xfrm>
          <a:custGeom>
            <a:avLst/>
            <a:gdLst/>
            <a:ahLst/>
            <a:cxnLst/>
            <a:rect l="l" t="t" r="r" b="b"/>
            <a:pathLst>
              <a:path w="314960" h="2028825">
                <a:moveTo>
                  <a:pt x="0" y="2028647"/>
                </a:moveTo>
                <a:lnTo>
                  <a:pt x="314551" y="2028647"/>
                </a:lnTo>
                <a:lnTo>
                  <a:pt x="314551" y="0"/>
                </a:lnTo>
                <a:lnTo>
                  <a:pt x="0" y="0"/>
                </a:lnTo>
                <a:lnTo>
                  <a:pt x="0" y="2028647"/>
                </a:lnTo>
                <a:close/>
              </a:path>
            </a:pathLst>
          </a:custGeom>
          <a:ln w="9502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2405066" y="3462397"/>
            <a:ext cx="324485" cy="1762125"/>
          </a:xfrm>
          <a:custGeom>
            <a:avLst/>
            <a:gdLst/>
            <a:ahLst/>
            <a:cxnLst/>
            <a:rect l="l" t="t" r="r" b="b"/>
            <a:pathLst>
              <a:path w="324485" h="1762125">
                <a:moveTo>
                  <a:pt x="0" y="1761916"/>
                </a:moveTo>
                <a:lnTo>
                  <a:pt x="324054" y="1761916"/>
                </a:lnTo>
                <a:lnTo>
                  <a:pt x="324054" y="0"/>
                </a:lnTo>
                <a:lnTo>
                  <a:pt x="0" y="0"/>
                </a:lnTo>
                <a:lnTo>
                  <a:pt x="0" y="1761916"/>
                </a:lnTo>
                <a:close/>
              </a:path>
            </a:pathLst>
          </a:custGeom>
          <a:solidFill>
            <a:srgbClr val="79A1B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2405066" y="3462397"/>
            <a:ext cx="324485" cy="1762125"/>
          </a:xfrm>
          <a:custGeom>
            <a:avLst/>
            <a:gdLst/>
            <a:ahLst/>
            <a:cxnLst/>
            <a:rect l="l" t="t" r="r" b="b"/>
            <a:pathLst>
              <a:path w="324485" h="1762125">
                <a:moveTo>
                  <a:pt x="0" y="1761916"/>
                </a:moveTo>
                <a:lnTo>
                  <a:pt x="324054" y="1761916"/>
                </a:lnTo>
                <a:lnTo>
                  <a:pt x="324054" y="0"/>
                </a:lnTo>
                <a:lnTo>
                  <a:pt x="0" y="0"/>
                </a:lnTo>
                <a:lnTo>
                  <a:pt x="0" y="1761916"/>
                </a:lnTo>
                <a:close/>
              </a:path>
            </a:pathLst>
          </a:custGeom>
          <a:ln w="9502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2919499" y="3462397"/>
            <a:ext cx="314325" cy="1762125"/>
          </a:xfrm>
          <a:custGeom>
            <a:avLst/>
            <a:gdLst/>
            <a:ahLst/>
            <a:cxnLst/>
            <a:rect l="l" t="t" r="r" b="b"/>
            <a:pathLst>
              <a:path w="314325" h="1762125">
                <a:moveTo>
                  <a:pt x="0" y="1761916"/>
                </a:moveTo>
                <a:lnTo>
                  <a:pt x="314234" y="1761916"/>
                </a:lnTo>
                <a:lnTo>
                  <a:pt x="314234" y="0"/>
                </a:lnTo>
                <a:lnTo>
                  <a:pt x="0" y="0"/>
                </a:lnTo>
                <a:lnTo>
                  <a:pt x="0" y="1761916"/>
                </a:lnTo>
                <a:close/>
              </a:path>
            </a:pathLst>
          </a:custGeom>
          <a:solidFill>
            <a:srgbClr val="79A1B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2919499" y="3462397"/>
            <a:ext cx="314325" cy="1762125"/>
          </a:xfrm>
          <a:custGeom>
            <a:avLst/>
            <a:gdLst/>
            <a:ahLst/>
            <a:cxnLst/>
            <a:rect l="l" t="t" r="r" b="b"/>
            <a:pathLst>
              <a:path w="314325" h="1762125">
                <a:moveTo>
                  <a:pt x="0" y="1761916"/>
                </a:moveTo>
                <a:lnTo>
                  <a:pt x="314234" y="1761916"/>
                </a:lnTo>
                <a:lnTo>
                  <a:pt x="314234" y="0"/>
                </a:lnTo>
                <a:lnTo>
                  <a:pt x="0" y="0"/>
                </a:lnTo>
                <a:lnTo>
                  <a:pt x="0" y="1761916"/>
                </a:lnTo>
                <a:close/>
              </a:path>
            </a:pathLst>
          </a:custGeom>
          <a:ln w="9502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3424429" y="3833689"/>
            <a:ext cx="323850" cy="1390650"/>
          </a:xfrm>
          <a:custGeom>
            <a:avLst/>
            <a:gdLst/>
            <a:ahLst/>
            <a:cxnLst/>
            <a:rect l="l" t="t" r="r" b="b"/>
            <a:pathLst>
              <a:path w="323850" h="1390650">
                <a:moveTo>
                  <a:pt x="0" y="1390620"/>
                </a:moveTo>
                <a:lnTo>
                  <a:pt x="323737" y="1390620"/>
                </a:lnTo>
                <a:lnTo>
                  <a:pt x="323737" y="0"/>
                </a:lnTo>
                <a:lnTo>
                  <a:pt x="0" y="0"/>
                </a:lnTo>
                <a:lnTo>
                  <a:pt x="0" y="1390620"/>
                </a:lnTo>
                <a:close/>
              </a:path>
            </a:pathLst>
          </a:custGeom>
          <a:solidFill>
            <a:srgbClr val="79A1B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3424429" y="3833689"/>
            <a:ext cx="323850" cy="1390650"/>
          </a:xfrm>
          <a:custGeom>
            <a:avLst/>
            <a:gdLst/>
            <a:ahLst/>
            <a:cxnLst/>
            <a:rect l="l" t="t" r="r" b="b"/>
            <a:pathLst>
              <a:path w="323850" h="1390650">
                <a:moveTo>
                  <a:pt x="0" y="1390620"/>
                </a:moveTo>
                <a:lnTo>
                  <a:pt x="323737" y="1390620"/>
                </a:lnTo>
                <a:lnTo>
                  <a:pt x="323737" y="0"/>
                </a:lnTo>
                <a:lnTo>
                  <a:pt x="0" y="0"/>
                </a:lnTo>
                <a:lnTo>
                  <a:pt x="0" y="1390620"/>
                </a:lnTo>
                <a:close/>
              </a:path>
            </a:pathLst>
          </a:custGeom>
          <a:ln w="9502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3938861" y="3900408"/>
            <a:ext cx="314325" cy="1323975"/>
          </a:xfrm>
          <a:custGeom>
            <a:avLst/>
            <a:gdLst/>
            <a:ahLst/>
            <a:cxnLst/>
            <a:rect l="l" t="t" r="r" b="b"/>
            <a:pathLst>
              <a:path w="314325" h="1323975">
                <a:moveTo>
                  <a:pt x="0" y="1323905"/>
                </a:moveTo>
                <a:lnTo>
                  <a:pt x="314234" y="1323905"/>
                </a:lnTo>
                <a:lnTo>
                  <a:pt x="314234" y="0"/>
                </a:lnTo>
                <a:lnTo>
                  <a:pt x="0" y="0"/>
                </a:lnTo>
                <a:lnTo>
                  <a:pt x="0" y="1323905"/>
                </a:lnTo>
                <a:close/>
              </a:path>
            </a:pathLst>
          </a:custGeom>
          <a:solidFill>
            <a:srgbClr val="79A1B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3938861" y="3900408"/>
            <a:ext cx="314325" cy="1323975"/>
          </a:xfrm>
          <a:custGeom>
            <a:avLst/>
            <a:gdLst/>
            <a:ahLst/>
            <a:cxnLst/>
            <a:rect l="l" t="t" r="r" b="b"/>
            <a:pathLst>
              <a:path w="314325" h="1323975">
                <a:moveTo>
                  <a:pt x="0" y="1323905"/>
                </a:moveTo>
                <a:lnTo>
                  <a:pt x="314234" y="1323905"/>
                </a:lnTo>
                <a:lnTo>
                  <a:pt x="314234" y="0"/>
                </a:lnTo>
                <a:lnTo>
                  <a:pt x="0" y="0"/>
                </a:lnTo>
                <a:lnTo>
                  <a:pt x="0" y="1323905"/>
                </a:lnTo>
                <a:close/>
              </a:path>
            </a:pathLst>
          </a:custGeom>
          <a:ln w="9502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785742" y="2776653"/>
            <a:ext cx="0" cy="2438400"/>
          </a:xfrm>
          <a:custGeom>
            <a:avLst/>
            <a:gdLst/>
            <a:ahLst/>
            <a:cxnLst/>
            <a:rect l="l" t="t" r="r" b="b"/>
            <a:pathLst>
              <a:path h="2438400">
                <a:moveTo>
                  <a:pt x="0" y="0"/>
                </a:moveTo>
                <a:lnTo>
                  <a:pt x="0" y="2438161"/>
                </a:lnTo>
              </a:path>
            </a:pathLst>
          </a:custGeom>
          <a:ln w="9503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747730" y="5224310"/>
            <a:ext cx="28575" cy="0"/>
          </a:xfrm>
          <a:custGeom>
            <a:avLst/>
            <a:gdLst/>
            <a:ahLst/>
            <a:cxnLst/>
            <a:rect l="l" t="t" r="r" b="b"/>
            <a:pathLst>
              <a:path w="28575">
                <a:moveTo>
                  <a:pt x="0" y="0"/>
                </a:moveTo>
                <a:lnTo>
                  <a:pt x="28509" y="0"/>
                </a:lnTo>
              </a:path>
            </a:pathLst>
          </a:custGeom>
          <a:ln w="9494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747730" y="4738510"/>
            <a:ext cx="28575" cy="0"/>
          </a:xfrm>
          <a:custGeom>
            <a:avLst/>
            <a:gdLst/>
            <a:ahLst/>
            <a:cxnLst/>
            <a:rect l="l" t="t" r="r" b="b"/>
            <a:pathLst>
              <a:path w="28575">
                <a:moveTo>
                  <a:pt x="0" y="0"/>
                </a:moveTo>
                <a:lnTo>
                  <a:pt x="28509" y="0"/>
                </a:lnTo>
              </a:path>
            </a:pathLst>
          </a:custGeom>
          <a:ln w="9494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747730" y="4243216"/>
            <a:ext cx="28575" cy="0"/>
          </a:xfrm>
          <a:custGeom>
            <a:avLst/>
            <a:gdLst/>
            <a:ahLst/>
            <a:cxnLst/>
            <a:rect l="l" t="t" r="r" b="b"/>
            <a:pathLst>
              <a:path w="28575">
                <a:moveTo>
                  <a:pt x="0" y="0"/>
                </a:moveTo>
                <a:lnTo>
                  <a:pt x="28509" y="0"/>
                </a:lnTo>
              </a:path>
            </a:pathLst>
          </a:custGeom>
          <a:ln w="9494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747730" y="3757746"/>
            <a:ext cx="28575" cy="0"/>
          </a:xfrm>
          <a:custGeom>
            <a:avLst/>
            <a:gdLst/>
            <a:ahLst/>
            <a:cxnLst/>
            <a:rect l="l" t="t" r="r" b="b"/>
            <a:pathLst>
              <a:path w="28575">
                <a:moveTo>
                  <a:pt x="0" y="0"/>
                </a:moveTo>
                <a:lnTo>
                  <a:pt x="28509" y="0"/>
                </a:lnTo>
              </a:path>
            </a:pathLst>
          </a:custGeom>
          <a:ln w="9494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747730" y="3262390"/>
            <a:ext cx="28575" cy="0"/>
          </a:xfrm>
          <a:custGeom>
            <a:avLst/>
            <a:gdLst/>
            <a:ahLst/>
            <a:cxnLst/>
            <a:rect l="l" t="t" r="r" b="b"/>
            <a:pathLst>
              <a:path w="28575">
                <a:moveTo>
                  <a:pt x="0" y="0"/>
                </a:moveTo>
                <a:lnTo>
                  <a:pt x="28509" y="0"/>
                </a:lnTo>
              </a:path>
            </a:pathLst>
          </a:custGeom>
          <a:ln w="9494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747730" y="2776653"/>
            <a:ext cx="28575" cy="0"/>
          </a:xfrm>
          <a:custGeom>
            <a:avLst/>
            <a:gdLst/>
            <a:ahLst/>
            <a:cxnLst/>
            <a:rect l="l" t="t" r="r" b="b"/>
            <a:pathLst>
              <a:path w="28575">
                <a:moveTo>
                  <a:pt x="0" y="0"/>
                </a:moveTo>
                <a:lnTo>
                  <a:pt x="28509" y="0"/>
                </a:lnTo>
              </a:path>
            </a:pathLst>
          </a:custGeom>
          <a:ln w="9494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785743" y="5224310"/>
            <a:ext cx="3553460" cy="0"/>
          </a:xfrm>
          <a:custGeom>
            <a:avLst/>
            <a:gdLst/>
            <a:ahLst/>
            <a:cxnLst/>
            <a:rect l="l" t="t" r="r" b="b"/>
            <a:pathLst>
              <a:path w="3553460">
                <a:moveTo>
                  <a:pt x="0" y="0"/>
                </a:moveTo>
                <a:lnTo>
                  <a:pt x="3553258" y="0"/>
                </a:lnTo>
              </a:path>
            </a:pathLst>
          </a:custGeom>
          <a:ln w="9494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785742" y="5233808"/>
            <a:ext cx="0" cy="29209"/>
          </a:xfrm>
          <a:custGeom>
            <a:avLst/>
            <a:gdLst/>
            <a:ahLst/>
            <a:cxnLst/>
            <a:rect l="l" t="t" r="r" b="b"/>
            <a:pathLst>
              <a:path h="29210">
                <a:moveTo>
                  <a:pt x="0" y="28799"/>
                </a:moveTo>
                <a:lnTo>
                  <a:pt x="0" y="0"/>
                </a:lnTo>
              </a:path>
            </a:pathLst>
          </a:custGeom>
          <a:ln w="9503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1290672" y="5233808"/>
            <a:ext cx="0" cy="29209"/>
          </a:xfrm>
          <a:custGeom>
            <a:avLst/>
            <a:gdLst/>
            <a:ahLst/>
            <a:cxnLst/>
            <a:rect l="l" t="t" r="r" b="b"/>
            <a:pathLst>
              <a:path h="29210">
                <a:moveTo>
                  <a:pt x="0" y="28799"/>
                </a:moveTo>
                <a:lnTo>
                  <a:pt x="0" y="0"/>
                </a:lnTo>
              </a:path>
            </a:pathLst>
          </a:custGeom>
          <a:ln w="9503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1805104" y="5233808"/>
            <a:ext cx="0" cy="29209"/>
          </a:xfrm>
          <a:custGeom>
            <a:avLst/>
            <a:gdLst/>
            <a:ahLst/>
            <a:cxnLst/>
            <a:rect l="l" t="t" r="r" b="b"/>
            <a:pathLst>
              <a:path h="29210">
                <a:moveTo>
                  <a:pt x="0" y="28799"/>
                </a:moveTo>
                <a:lnTo>
                  <a:pt x="0" y="0"/>
                </a:lnTo>
              </a:path>
            </a:pathLst>
          </a:custGeom>
          <a:ln w="9503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2310034" y="5233808"/>
            <a:ext cx="0" cy="29209"/>
          </a:xfrm>
          <a:custGeom>
            <a:avLst/>
            <a:gdLst/>
            <a:ahLst/>
            <a:cxnLst/>
            <a:rect l="l" t="t" r="r" b="b"/>
            <a:pathLst>
              <a:path h="29210">
                <a:moveTo>
                  <a:pt x="0" y="28799"/>
                </a:moveTo>
                <a:lnTo>
                  <a:pt x="0" y="0"/>
                </a:lnTo>
              </a:path>
            </a:pathLst>
          </a:custGeom>
          <a:ln w="9503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2824213" y="5233808"/>
            <a:ext cx="0" cy="29209"/>
          </a:xfrm>
          <a:custGeom>
            <a:avLst/>
            <a:gdLst/>
            <a:ahLst/>
            <a:cxnLst/>
            <a:rect l="l" t="t" r="r" b="b"/>
            <a:pathLst>
              <a:path h="29210">
                <a:moveTo>
                  <a:pt x="0" y="28799"/>
                </a:moveTo>
                <a:lnTo>
                  <a:pt x="0" y="0"/>
                </a:lnTo>
              </a:path>
            </a:pathLst>
          </a:custGeom>
          <a:ln w="9503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3329142" y="5233808"/>
            <a:ext cx="0" cy="29209"/>
          </a:xfrm>
          <a:custGeom>
            <a:avLst/>
            <a:gdLst/>
            <a:ahLst/>
            <a:cxnLst/>
            <a:rect l="l" t="t" r="r" b="b"/>
            <a:pathLst>
              <a:path h="29210">
                <a:moveTo>
                  <a:pt x="0" y="28799"/>
                </a:moveTo>
                <a:lnTo>
                  <a:pt x="0" y="0"/>
                </a:lnTo>
              </a:path>
            </a:pathLst>
          </a:custGeom>
          <a:ln w="9503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3843448" y="5233808"/>
            <a:ext cx="0" cy="29209"/>
          </a:xfrm>
          <a:custGeom>
            <a:avLst/>
            <a:gdLst/>
            <a:ahLst/>
            <a:cxnLst/>
            <a:rect l="l" t="t" r="r" b="b"/>
            <a:pathLst>
              <a:path h="29210">
                <a:moveTo>
                  <a:pt x="0" y="28799"/>
                </a:moveTo>
                <a:lnTo>
                  <a:pt x="0" y="0"/>
                </a:lnTo>
              </a:path>
            </a:pathLst>
          </a:custGeom>
          <a:ln w="9503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4348504" y="5233808"/>
            <a:ext cx="0" cy="29209"/>
          </a:xfrm>
          <a:custGeom>
            <a:avLst/>
            <a:gdLst/>
            <a:ahLst/>
            <a:cxnLst/>
            <a:rect l="l" t="t" r="r" b="b"/>
            <a:pathLst>
              <a:path h="29210">
                <a:moveTo>
                  <a:pt x="0" y="28799"/>
                </a:moveTo>
                <a:lnTo>
                  <a:pt x="0" y="0"/>
                </a:lnTo>
              </a:path>
            </a:pathLst>
          </a:custGeom>
          <a:ln w="9503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 txBox="1"/>
          <p:nvPr/>
        </p:nvSpPr>
        <p:spPr>
          <a:xfrm>
            <a:off x="949483" y="4032319"/>
            <a:ext cx="158750" cy="1461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spc="-10" dirty="0">
                <a:latin typeface="Arial"/>
                <a:cs typeface="Arial"/>
              </a:rPr>
              <a:t>91</a:t>
            </a:r>
            <a:endParaRPr sz="950">
              <a:latin typeface="Arial"/>
              <a:cs typeface="Arial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1463598" y="4079791"/>
            <a:ext cx="158750" cy="1461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spc="-10" dirty="0">
                <a:latin typeface="Arial"/>
                <a:cs typeface="Arial"/>
              </a:rPr>
              <a:t>87</a:t>
            </a:r>
            <a:endParaRPr sz="950">
              <a:latin typeface="Arial"/>
              <a:cs typeface="Arial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1968528" y="4127631"/>
            <a:ext cx="158750" cy="1461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spc="-10" dirty="0">
                <a:latin typeface="Arial"/>
                <a:cs typeface="Arial"/>
              </a:rPr>
              <a:t>83</a:t>
            </a:r>
            <a:endParaRPr sz="950">
              <a:latin typeface="Arial"/>
              <a:cs typeface="Arial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2482960" y="4260870"/>
            <a:ext cx="158750" cy="1461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spc="-10" dirty="0">
                <a:latin typeface="Arial"/>
                <a:cs typeface="Arial"/>
              </a:rPr>
              <a:t>72</a:t>
            </a:r>
            <a:endParaRPr sz="950">
              <a:latin typeface="Arial"/>
              <a:cs typeface="Arial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2987890" y="4260870"/>
            <a:ext cx="158750" cy="1461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spc="-10" dirty="0">
                <a:latin typeface="Arial"/>
                <a:cs typeface="Arial"/>
              </a:rPr>
              <a:t>72</a:t>
            </a:r>
            <a:endParaRPr sz="950">
              <a:latin typeface="Arial"/>
              <a:cs typeface="Arial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3502069" y="4451392"/>
            <a:ext cx="158750" cy="1461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spc="-10" dirty="0">
                <a:latin typeface="Arial"/>
                <a:cs typeface="Arial"/>
              </a:rPr>
              <a:t>57</a:t>
            </a:r>
            <a:endParaRPr sz="950">
              <a:latin typeface="Arial"/>
              <a:cs typeface="Arial"/>
            </a:endParaRPr>
          </a:p>
        </p:txBody>
      </p:sp>
      <p:sp>
        <p:nvSpPr>
          <p:cNvPr id="72" name="object 72"/>
          <p:cNvSpPr txBox="1"/>
          <p:nvPr/>
        </p:nvSpPr>
        <p:spPr>
          <a:xfrm>
            <a:off x="4006872" y="4479875"/>
            <a:ext cx="158750" cy="1461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spc="-10" dirty="0">
                <a:latin typeface="Arial"/>
                <a:cs typeface="Arial"/>
              </a:rPr>
              <a:t>54</a:t>
            </a:r>
            <a:endParaRPr sz="950">
              <a:latin typeface="Arial"/>
              <a:cs typeface="Arial"/>
            </a:endParaRPr>
          </a:p>
        </p:txBody>
      </p:sp>
      <p:sp>
        <p:nvSpPr>
          <p:cNvPr id="73" name="object 73"/>
          <p:cNvSpPr txBox="1"/>
          <p:nvPr/>
        </p:nvSpPr>
        <p:spPr>
          <a:xfrm>
            <a:off x="606422" y="5146702"/>
            <a:ext cx="94616" cy="1461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spc="10" dirty="0">
                <a:latin typeface="Arial"/>
                <a:cs typeface="Arial"/>
              </a:rPr>
              <a:t>0</a:t>
            </a:r>
            <a:endParaRPr sz="950">
              <a:latin typeface="Arial"/>
              <a:cs typeface="Arial"/>
            </a:endParaRPr>
          </a:p>
        </p:txBody>
      </p:sp>
      <p:sp>
        <p:nvSpPr>
          <p:cNvPr id="74" name="object 74"/>
          <p:cNvSpPr txBox="1"/>
          <p:nvPr/>
        </p:nvSpPr>
        <p:spPr>
          <a:xfrm>
            <a:off x="539900" y="4660903"/>
            <a:ext cx="158750" cy="1461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spc="-10" dirty="0">
                <a:latin typeface="Arial"/>
                <a:cs typeface="Arial"/>
              </a:rPr>
              <a:t>20</a:t>
            </a:r>
            <a:endParaRPr sz="950">
              <a:latin typeface="Arial"/>
              <a:cs typeface="Arial"/>
            </a:endParaRPr>
          </a:p>
        </p:txBody>
      </p:sp>
      <p:sp>
        <p:nvSpPr>
          <p:cNvPr id="75" name="object 75"/>
          <p:cNvSpPr txBox="1"/>
          <p:nvPr/>
        </p:nvSpPr>
        <p:spPr>
          <a:xfrm>
            <a:off x="539900" y="4165609"/>
            <a:ext cx="158750" cy="1461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spc="-10" dirty="0">
                <a:latin typeface="Arial"/>
                <a:cs typeface="Arial"/>
              </a:rPr>
              <a:t>40</a:t>
            </a:r>
            <a:endParaRPr sz="950">
              <a:latin typeface="Arial"/>
              <a:cs typeface="Arial"/>
            </a:endParaRPr>
          </a:p>
        </p:txBody>
      </p:sp>
      <p:sp>
        <p:nvSpPr>
          <p:cNvPr id="76" name="object 76"/>
          <p:cNvSpPr txBox="1"/>
          <p:nvPr/>
        </p:nvSpPr>
        <p:spPr>
          <a:xfrm>
            <a:off x="539900" y="3679758"/>
            <a:ext cx="158750" cy="1461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spc="-10" dirty="0">
                <a:latin typeface="Arial"/>
                <a:cs typeface="Arial"/>
              </a:rPr>
              <a:t>60</a:t>
            </a:r>
            <a:endParaRPr sz="950">
              <a:latin typeface="Arial"/>
              <a:cs typeface="Arial"/>
            </a:endParaRPr>
          </a:p>
        </p:txBody>
      </p:sp>
      <p:sp>
        <p:nvSpPr>
          <p:cNvPr id="77" name="object 77"/>
          <p:cNvSpPr txBox="1"/>
          <p:nvPr/>
        </p:nvSpPr>
        <p:spPr>
          <a:xfrm>
            <a:off x="539900" y="3184529"/>
            <a:ext cx="158750" cy="1461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spc="-10" dirty="0">
                <a:latin typeface="Arial"/>
                <a:cs typeface="Arial"/>
              </a:rPr>
              <a:t>80</a:t>
            </a:r>
            <a:endParaRPr sz="950">
              <a:latin typeface="Arial"/>
              <a:cs typeface="Arial"/>
            </a:endParaRPr>
          </a:p>
        </p:txBody>
      </p:sp>
      <p:sp>
        <p:nvSpPr>
          <p:cNvPr id="78" name="object 78"/>
          <p:cNvSpPr txBox="1"/>
          <p:nvPr/>
        </p:nvSpPr>
        <p:spPr>
          <a:xfrm>
            <a:off x="473064" y="2698666"/>
            <a:ext cx="225425" cy="1461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spc="-10" dirty="0">
                <a:latin typeface="Arial"/>
                <a:cs typeface="Arial"/>
              </a:rPr>
              <a:t>100</a:t>
            </a:r>
            <a:endParaRPr sz="950">
              <a:latin typeface="Arial"/>
              <a:cs typeface="Arial"/>
            </a:endParaRPr>
          </a:p>
        </p:txBody>
      </p:sp>
      <p:sp>
        <p:nvSpPr>
          <p:cNvPr id="79" name="object 79"/>
          <p:cNvSpPr txBox="1"/>
          <p:nvPr/>
        </p:nvSpPr>
        <p:spPr>
          <a:xfrm>
            <a:off x="834948" y="5322698"/>
            <a:ext cx="1468755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765" marR="5080" indent="-12700">
              <a:lnSpc>
                <a:spcPct val="100000"/>
              </a:lnSpc>
            </a:pPr>
            <a:r>
              <a:rPr sz="900" spc="-5" dirty="0">
                <a:latin typeface="Arial"/>
                <a:cs typeface="Arial"/>
              </a:rPr>
              <a:t>Family/ HealthcareWebsites  </a:t>
            </a:r>
            <a:r>
              <a:rPr sz="900" dirty="0">
                <a:latin typeface="Arial"/>
                <a:cs typeface="Arial"/>
              </a:rPr>
              <a:t>friends</a:t>
            </a:r>
            <a:r>
              <a:rPr sz="900" spc="-1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professional</a:t>
            </a:r>
            <a:endParaRPr sz="900">
              <a:latin typeface="Arial"/>
              <a:cs typeface="Arial"/>
            </a:endParaRPr>
          </a:p>
        </p:txBody>
      </p:sp>
      <p:sp>
        <p:nvSpPr>
          <p:cNvPr id="80" name="object 80"/>
          <p:cNvSpPr txBox="1"/>
          <p:nvPr/>
        </p:nvSpPr>
        <p:spPr>
          <a:xfrm>
            <a:off x="457301" y="2407030"/>
            <a:ext cx="1041401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5" dirty="0">
                <a:latin typeface="Arial"/>
                <a:cs typeface="Arial"/>
              </a:rPr>
              <a:t>%</a:t>
            </a:r>
            <a:r>
              <a:rPr sz="1200" spc="-75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respondents</a:t>
            </a:r>
            <a:endParaRPr sz="1200">
              <a:latin typeface="Arial"/>
              <a:cs typeface="Arial"/>
            </a:endParaRPr>
          </a:p>
        </p:txBody>
      </p:sp>
      <p:sp>
        <p:nvSpPr>
          <p:cNvPr id="81" name="object 81"/>
          <p:cNvSpPr txBox="1"/>
          <p:nvPr/>
        </p:nvSpPr>
        <p:spPr>
          <a:xfrm>
            <a:off x="2383028" y="5322697"/>
            <a:ext cx="1955164" cy="5539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2384" marR="5080" indent="-20320">
              <a:lnSpc>
                <a:spcPct val="100000"/>
              </a:lnSpc>
              <a:tabLst>
                <a:tab pos="563880" algn="l"/>
                <a:tab pos="960119" algn="l"/>
              </a:tabLst>
            </a:pPr>
            <a:r>
              <a:rPr sz="900" spc="-5" dirty="0">
                <a:latin typeface="Arial"/>
                <a:cs typeface="Arial"/>
              </a:rPr>
              <a:t>Online	Care	</a:t>
            </a:r>
            <a:r>
              <a:rPr sz="900" dirty="0">
                <a:latin typeface="Arial"/>
                <a:cs typeface="Arial"/>
              </a:rPr>
              <a:t>In</a:t>
            </a:r>
            <a:r>
              <a:rPr sz="900" spc="-4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person  </a:t>
            </a:r>
            <a:r>
              <a:rPr sz="900" spc="2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Phone </a:t>
            </a:r>
            <a:r>
              <a:rPr sz="900" dirty="0">
                <a:latin typeface="Arial"/>
                <a:cs typeface="Arial"/>
              </a:rPr>
              <a:t> forum   consultant  support  hotline</a:t>
            </a:r>
            <a:r>
              <a:rPr sz="900" spc="1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or</a:t>
            </a:r>
            <a:endParaRPr sz="900">
              <a:latin typeface="Arial"/>
              <a:cs typeface="Arial"/>
            </a:endParaRPr>
          </a:p>
          <a:p>
            <a:pPr marL="1005840" marR="44450" indent="-48895">
              <a:lnSpc>
                <a:spcPct val="100000"/>
              </a:lnSpc>
            </a:pPr>
            <a:r>
              <a:rPr sz="900" dirty="0">
                <a:latin typeface="Arial"/>
                <a:cs typeface="Arial"/>
              </a:rPr>
              <a:t>groups or support  classes  </a:t>
            </a:r>
            <a:r>
              <a:rPr sz="900" spc="13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number</a:t>
            </a:r>
            <a:endParaRPr sz="900">
              <a:latin typeface="Arial"/>
              <a:cs typeface="Arial"/>
            </a:endParaRPr>
          </a:p>
        </p:txBody>
      </p:sp>
      <p:sp>
        <p:nvSpPr>
          <p:cNvPr id="88" name="object 88"/>
          <p:cNvSpPr txBox="1"/>
          <p:nvPr/>
        </p:nvSpPr>
        <p:spPr>
          <a:xfrm>
            <a:off x="361901" y="278003"/>
            <a:ext cx="8385809" cy="7386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5250">
              <a:lnSpc>
                <a:spcPct val="100000"/>
              </a:lnSpc>
              <a:spcBef>
                <a:spcPts val="70"/>
              </a:spcBef>
            </a:pPr>
            <a:r>
              <a:rPr sz="2400" b="1" spc="-5" dirty="0" smtClean="0">
                <a:solidFill>
                  <a:srgbClr val="4A0D66"/>
                </a:solidFill>
                <a:latin typeface="Arial"/>
                <a:cs typeface="Arial"/>
              </a:rPr>
              <a:t>Family/friends </a:t>
            </a:r>
            <a:r>
              <a:rPr sz="2400" b="1" spc="-5" dirty="0">
                <a:solidFill>
                  <a:srgbClr val="4A0D66"/>
                </a:solidFill>
                <a:latin typeface="Arial"/>
                <a:cs typeface="Arial"/>
              </a:rPr>
              <a:t>are most commonly used resource</a:t>
            </a:r>
            <a:r>
              <a:rPr sz="2400" b="1" spc="65" dirty="0">
                <a:solidFill>
                  <a:srgbClr val="4A0D66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4A0D66"/>
                </a:solidFill>
                <a:latin typeface="Arial"/>
                <a:cs typeface="Arial"/>
              </a:rPr>
              <a:t>among</a:t>
            </a:r>
            <a:endParaRPr sz="2400" dirty="0">
              <a:solidFill>
                <a:srgbClr val="4A0D66"/>
              </a:solidFill>
              <a:latin typeface="Arial"/>
              <a:cs typeface="Arial"/>
            </a:endParaRPr>
          </a:p>
          <a:p>
            <a:pPr marL="95250">
              <a:lnSpc>
                <a:spcPct val="100000"/>
              </a:lnSpc>
            </a:pPr>
            <a:r>
              <a:rPr sz="2400" b="1" dirty="0">
                <a:solidFill>
                  <a:srgbClr val="4A0D66"/>
                </a:solidFill>
                <a:latin typeface="Arial"/>
                <a:cs typeface="Arial"/>
              </a:rPr>
              <a:t>all CGs; </a:t>
            </a:r>
            <a:r>
              <a:rPr sz="2400" b="1" spc="-5" dirty="0">
                <a:solidFill>
                  <a:srgbClr val="4A0D66"/>
                </a:solidFill>
                <a:latin typeface="Arial"/>
                <a:cs typeface="Arial"/>
              </a:rPr>
              <a:t>care consultant among most </a:t>
            </a:r>
            <a:r>
              <a:rPr sz="2400" b="1" dirty="0">
                <a:solidFill>
                  <a:srgbClr val="4A0D66"/>
                </a:solidFill>
                <a:latin typeface="Arial"/>
                <a:cs typeface="Arial"/>
              </a:rPr>
              <a:t>effective</a:t>
            </a:r>
            <a:r>
              <a:rPr sz="2400" b="1" spc="-5" dirty="0">
                <a:solidFill>
                  <a:srgbClr val="4A0D66"/>
                </a:solidFill>
                <a:latin typeface="Arial"/>
                <a:cs typeface="Arial"/>
              </a:rPr>
              <a:t> resources</a:t>
            </a:r>
            <a:endParaRPr sz="2400" dirty="0">
              <a:solidFill>
                <a:srgbClr val="4A0D66"/>
              </a:solidFill>
              <a:latin typeface="Arial"/>
              <a:cs typeface="Arial"/>
            </a:endParaRPr>
          </a:p>
        </p:txBody>
      </p:sp>
      <p:sp>
        <p:nvSpPr>
          <p:cNvPr id="90" name="object 90"/>
          <p:cNvSpPr/>
          <p:nvPr/>
        </p:nvSpPr>
        <p:spPr>
          <a:xfrm>
            <a:off x="461670" y="1731911"/>
            <a:ext cx="3998595" cy="615950"/>
          </a:xfrm>
          <a:custGeom>
            <a:avLst/>
            <a:gdLst/>
            <a:ahLst/>
            <a:cxnLst/>
            <a:rect l="l" t="t" r="r" b="b"/>
            <a:pathLst>
              <a:path w="3998595" h="615950">
                <a:moveTo>
                  <a:pt x="0" y="615556"/>
                </a:moveTo>
                <a:lnTo>
                  <a:pt x="3998341" y="615556"/>
                </a:lnTo>
                <a:lnTo>
                  <a:pt x="3998341" y="0"/>
                </a:lnTo>
                <a:lnTo>
                  <a:pt x="0" y="0"/>
                </a:lnTo>
                <a:lnTo>
                  <a:pt x="0" y="61555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 txBox="1"/>
          <p:nvPr/>
        </p:nvSpPr>
        <p:spPr>
          <a:xfrm>
            <a:off x="664260" y="1824104"/>
            <a:ext cx="3594100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1400" b="1" spc="-5" dirty="0">
                <a:latin typeface="Arial"/>
                <a:cs typeface="Arial"/>
              </a:rPr>
              <a:t>Question: "What resources have </a:t>
            </a:r>
            <a:r>
              <a:rPr sz="1400" b="1" spc="-20" dirty="0">
                <a:latin typeface="Arial"/>
                <a:cs typeface="Arial"/>
              </a:rPr>
              <a:t>you</a:t>
            </a:r>
            <a:r>
              <a:rPr sz="1400" b="1" spc="-55" dirty="0">
                <a:latin typeface="Arial"/>
                <a:cs typeface="Arial"/>
              </a:rPr>
              <a:t> </a:t>
            </a:r>
            <a:r>
              <a:rPr sz="1400" b="1" spc="-5" dirty="0">
                <a:latin typeface="Arial"/>
                <a:cs typeface="Arial"/>
              </a:rPr>
              <a:t>used</a:t>
            </a:r>
            <a:endParaRPr sz="1400" dirty="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sz="1400" b="1" spc="-5" dirty="0">
                <a:latin typeface="Arial"/>
                <a:cs typeface="Arial"/>
              </a:rPr>
              <a:t>for support </a:t>
            </a:r>
            <a:r>
              <a:rPr sz="1400" b="1" dirty="0">
                <a:latin typeface="Arial"/>
                <a:cs typeface="Arial"/>
              </a:rPr>
              <a:t>and</a:t>
            </a:r>
            <a:r>
              <a:rPr sz="1400" b="1" spc="-75" dirty="0">
                <a:latin typeface="Arial"/>
                <a:cs typeface="Arial"/>
              </a:rPr>
              <a:t> </a:t>
            </a:r>
            <a:r>
              <a:rPr sz="1400" b="1" spc="-5" dirty="0">
                <a:latin typeface="Arial"/>
                <a:cs typeface="Arial"/>
              </a:rPr>
              <a:t>information?"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93" name="object 93"/>
          <p:cNvSpPr/>
          <p:nvPr/>
        </p:nvSpPr>
        <p:spPr>
          <a:xfrm>
            <a:off x="4722242" y="1797024"/>
            <a:ext cx="4425315" cy="554355"/>
          </a:xfrm>
          <a:custGeom>
            <a:avLst/>
            <a:gdLst/>
            <a:ahLst/>
            <a:cxnLst/>
            <a:rect l="l" t="t" r="r" b="b"/>
            <a:pathLst>
              <a:path w="4425315" h="554355">
                <a:moveTo>
                  <a:pt x="0" y="553999"/>
                </a:moveTo>
                <a:lnTo>
                  <a:pt x="4425315" y="553999"/>
                </a:lnTo>
                <a:lnTo>
                  <a:pt x="4425315" y="0"/>
                </a:lnTo>
                <a:lnTo>
                  <a:pt x="0" y="0"/>
                </a:lnTo>
                <a:lnTo>
                  <a:pt x="0" y="55399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 txBox="1"/>
          <p:nvPr/>
        </p:nvSpPr>
        <p:spPr>
          <a:xfrm>
            <a:off x="4937886" y="1889759"/>
            <a:ext cx="3992245" cy="3771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754380" marR="5080" indent="-742315">
              <a:lnSpc>
                <a:spcPct val="100000"/>
              </a:lnSpc>
            </a:pPr>
            <a:r>
              <a:rPr sz="1200" b="1" dirty="0">
                <a:latin typeface="Arial"/>
                <a:cs typeface="Arial"/>
              </a:rPr>
              <a:t>Question: "What </a:t>
            </a:r>
            <a:r>
              <a:rPr sz="1200" b="1" spc="-10" dirty="0">
                <a:latin typeface="Arial"/>
                <a:cs typeface="Arial"/>
              </a:rPr>
              <a:t>have </a:t>
            </a:r>
            <a:r>
              <a:rPr sz="1200" b="1" dirty="0">
                <a:latin typeface="Arial"/>
                <a:cs typeface="Arial"/>
              </a:rPr>
              <a:t>been </a:t>
            </a:r>
            <a:r>
              <a:rPr sz="1200" b="1" spc="-5" dirty="0">
                <a:latin typeface="Arial"/>
                <a:cs typeface="Arial"/>
              </a:rPr>
              <a:t>the most useful sources </a:t>
            </a:r>
            <a:r>
              <a:rPr sz="1200" b="1" dirty="0">
                <a:latin typeface="Arial"/>
                <a:cs typeface="Arial"/>
              </a:rPr>
              <a:t>of  </a:t>
            </a:r>
            <a:r>
              <a:rPr sz="1200" b="1" spc="-5" dirty="0">
                <a:latin typeface="Arial"/>
                <a:cs typeface="Arial"/>
              </a:rPr>
              <a:t>support </a:t>
            </a:r>
            <a:r>
              <a:rPr sz="1200" b="1" dirty="0">
                <a:latin typeface="Arial"/>
                <a:cs typeface="Arial"/>
              </a:rPr>
              <a:t>and information </a:t>
            </a:r>
            <a:r>
              <a:rPr sz="1200" b="1" spc="-5" dirty="0">
                <a:latin typeface="Arial"/>
                <a:cs typeface="Arial"/>
              </a:rPr>
              <a:t>for</a:t>
            </a:r>
            <a:r>
              <a:rPr sz="1200" b="1" spc="-25" dirty="0">
                <a:latin typeface="Arial"/>
                <a:cs typeface="Arial"/>
              </a:rPr>
              <a:t> </a:t>
            </a:r>
            <a:r>
              <a:rPr sz="1200" b="1" spc="-10" dirty="0">
                <a:latin typeface="Arial"/>
                <a:cs typeface="Arial"/>
              </a:rPr>
              <a:t>you?"</a:t>
            </a:r>
            <a:endParaRPr sz="1200">
              <a:latin typeface="Arial"/>
              <a:cs typeface="Arial"/>
            </a:endParaRPr>
          </a:p>
        </p:txBody>
      </p:sp>
      <p:sp>
        <p:nvSpPr>
          <p:cNvPr id="96" name="object 96"/>
          <p:cNvSpPr txBox="1"/>
          <p:nvPr/>
        </p:nvSpPr>
        <p:spPr>
          <a:xfrm>
            <a:off x="8948673" y="6683491"/>
            <a:ext cx="217804" cy="2564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010"/>
              </a:lnSpc>
            </a:pPr>
            <a:r>
              <a:rPr sz="900" spc="-5" dirty="0" smtClean="0">
                <a:latin typeface="Arial"/>
                <a:cs typeface="Arial"/>
              </a:rPr>
              <a:t>1</a:t>
            </a:r>
            <a:r>
              <a:rPr lang="en-US" sz="900" spc="-5" dirty="0" smtClean="0">
                <a:latin typeface="Arial"/>
                <a:cs typeface="Arial"/>
              </a:rPr>
              <a:t>5</a:t>
            </a:r>
          </a:p>
          <a:p>
            <a:pPr marL="12700">
              <a:lnSpc>
                <a:spcPts val="1010"/>
              </a:lnSpc>
            </a:pPr>
            <a:endParaRPr sz="9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/>
          <p:nvPr/>
        </p:nvSpPr>
        <p:spPr>
          <a:xfrm>
            <a:off x="976407" y="2709664"/>
            <a:ext cx="180975" cy="2705735"/>
          </a:xfrm>
          <a:custGeom>
            <a:avLst/>
            <a:gdLst/>
            <a:ahLst/>
            <a:cxnLst/>
            <a:rect l="l" t="t" r="r" b="b"/>
            <a:pathLst>
              <a:path w="180975" h="2705735">
                <a:moveTo>
                  <a:pt x="0" y="2705380"/>
                </a:moveTo>
                <a:lnTo>
                  <a:pt x="180771" y="2705380"/>
                </a:lnTo>
                <a:lnTo>
                  <a:pt x="180771" y="0"/>
                </a:lnTo>
                <a:lnTo>
                  <a:pt x="0" y="0"/>
                </a:lnTo>
                <a:lnTo>
                  <a:pt x="0" y="2705380"/>
                </a:lnTo>
                <a:close/>
              </a:path>
            </a:pathLst>
          </a:custGeom>
          <a:solidFill>
            <a:srgbClr val="5BAC8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976407" y="2709664"/>
            <a:ext cx="180975" cy="2705735"/>
          </a:xfrm>
          <a:custGeom>
            <a:avLst/>
            <a:gdLst/>
            <a:ahLst/>
            <a:cxnLst/>
            <a:rect l="l" t="t" r="r" b="b"/>
            <a:pathLst>
              <a:path w="180975" h="2705735">
                <a:moveTo>
                  <a:pt x="0" y="2705380"/>
                </a:moveTo>
                <a:lnTo>
                  <a:pt x="180771" y="2705380"/>
                </a:lnTo>
                <a:lnTo>
                  <a:pt x="180771" y="0"/>
                </a:lnTo>
                <a:lnTo>
                  <a:pt x="0" y="0"/>
                </a:lnTo>
                <a:lnTo>
                  <a:pt x="0" y="2705380"/>
                </a:lnTo>
                <a:close/>
              </a:path>
            </a:pathLst>
          </a:custGeom>
          <a:ln w="9514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338280" y="2576408"/>
            <a:ext cx="181610" cy="2839085"/>
          </a:xfrm>
          <a:custGeom>
            <a:avLst/>
            <a:gdLst/>
            <a:ahLst/>
            <a:cxnLst/>
            <a:rect l="l" t="t" r="r" b="b"/>
            <a:pathLst>
              <a:path w="181610" h="2839085">
                <a:moveTo>
                  <a:pt x="0" y="2838635"/>
                </a:moveTo>
                <a:lnTo>
                  <a:pt x="181088" y="2838635"/>
                </a:lnTo>
                <a:lnTo>
                  <a:pt x="181088" y="0"/>
                </a:lnTo>
                <a:lnTo>
                  <a:pt x="0" y="0"/>
                </a:lnTo>
                <a:lnTo>
                  <a:pt x="0" y="2838635"/>
                </a:lnTo>
                <a:close/>
              </a:path>
            </a:pathLst>
          </a:custGeom>
          <a:solidFill>
            <a:srgbClr val="5BAC8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338280" y="2576408"/>
            <a:ext cx="181610" cy="2839085"/>
          </a:xfrm>
          <a:custGeom>
            <a:avLst/>
            <a:gdLst/>
            <a:ahLst/>
            <a:cxnLst/>
            <a:rect l="l" t="t" r="r" b="b"/>
            <a:pathLst>
              <a:path w="181610" h="2839085">
                <a:moveTo>
                  <a:pt x="0" y="2838635"/>
                </a:moveTo>
                <a:lnTo>
                  <a:pt x="181088" y="2838635"/>
                </a:lnTo>
                <a:lnTo>
                  <a:pt x="181088" y="0"/>
                </a:lnTo>
                <a:lnTo>
                  <a:pt x="0" y="0"/>
                </a:lnTo>
                <a:lnTo>
                  <a:pt x="0" y="2838635"/>
                </a:lnTo>
                <a:close/>
              </a:path>
            </a:pathLst>
          </a:custGeom>
          <a:ln w="9514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690832" y="2614663"/>
            <a:ext cx="181610" cy="2800985"/>
          </a:xfrm>
          <a:custGeom>
            <a:avLst/>
            <a:gdLst/>
            <a:ahLst/>
            <a:cxnLst/>
            <a:rect l="l" t="t" r="r" b="b"/>
            <a:pathLst>
              <a:path w="181610" h="2800985">
                <a:moveTo>
                  <a:pt x="0" y="2800381"/>
                </a:moveTo>
                <a:lnTo>
                  <a:pt x="181088" y="2800381"/>
                </a:lnTo>
                <a:lnTo>
                  <a:pt x="181088" y="0"/>
                </a:lnTo>
                <a:lnTo>
                  <a:pt x="0" y="0"/>
                </a:lnTo>
                <a:lnTo>
                  <a:pt x="0" y="2800381"/>
                </a:lnTo>
                <a:close/>
              </a:path>
            </a:pathLst>
          </a:custGeom>
          <a:solidFill>
            <a:srgbClr val="5BAC8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690832" y="2614663"/>
            <a:ext cx="181610" cy="2800985"/>
          </a:xfrm>
          <a:custGeom>
            <a:avLst/>
            <a:gdLst/>
            <a:ahLst/>
            <a:cxnLst/>
            <a:rect l="l" t="t" r="r" b="b"/>
            <a:pathLst>
              <a:path w="181610" h="2800985">
                <a:moveTo>
                  <a:pt x="0" y="2800381"/>
                </a:moveTo>
                <a:lnTo>
                  <a:pt x="181088" y="2800381"/>
                </a:lnTo>
                <a:lnTo>
                  <a:pt x="181088" y="0"/>
                </a:lnTo>
                <a:lnTo>
                  <a:pt x="0" y="0"/>
                </a:lnTo>
                <a:lnTo>
                  <a:pt x="0" y="2800381"/>
                </a:lnTo>
                <a:close/>
              </a:path>
            </a:pathLst>
          </a:custGeom>
          <a:ln w="9514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052899" y="2624159"/>
            <a:ext cx="180975" cy="2791460"/>
          </a:xfrm>
          <a:custGeom>
            <a:avLst/>
            <a:gdLst/>
            <a:ahLst/>
            <a:cxnLst/>
            <a:rect l="l" t="t" r="r" b="b"/>
            <a:pathLst>
              <a:path w="180975" h="2791460">
                <a:moveTo>
                  <a:pt x="0" y="2790881"/>
                </a:moveTo>
                <a:lnTo>
                  <a:pt x="180771" y="2790881"/>
                </a:lnTo>
                <a:lnTo>
                  <a:pt x="180771" y="0"/>
                </a:lnTo>
                <a:lnTo>
                  <a:pt x="0" y="0"/>
                </a:lnTo>
                <a:lnTo>
                  <a:pt x="0" y="2790881"/>
                </a:lnTo>
                <a:close/>
              </a:path>
            </a:pathLst>
          </a:custGeom>
          <a:solidFill>
            <a:srgbClr val="5BAC8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052899" y="2624159"/>
            <a:ext cx="180975" cy="2791460"/>
          </a:xfrm>
          <a:custGeom>
            <a:avLst/>
            <a:gdLst/>
            <a:ahLst/>
            <a:cxnLst/>
            <a:rect l="l" t="t" r="r" b="b"/>
            <a:pathLst>
              <a:path w="180975" h="2791460">
                <a:moveTo>
                  <a:pt x="0" y="2790881"/>
                </a:moveTo>
                <a:lnTo>
                  <a:pt x="180771" y="2790881"/>
                </a:lnTo>
                <a:lnTo>
                  <a:pt x="180771" y="0"/>
                </a:lnTo>
                <a:lnTo>
                  <a:pt x="0" y="0"/>
                </a:lnTo>
                <a:lnTo>
                  <a:pt x="0" y="2790881"/>
                </a:lnTo>
                <a:close/>
              </a:path>
            </a:pathLst>
          </a:custGeom>
          <a:ln w="9514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405321" y="2671663"/>
            <a:ext cx="181610" cy="2743835"/>
          </a:xfrm>
          <a:custGeom>
            <a:avLst/>
            <a:gdLst/>
            <a:ahLst/>
            <a:cxnLst/>
            <a:rect l="l" t="t" r="r" b="b"/>
            <a:pathLst>
              <a:path w="181609" h="2743835">
                <a:moveTo>
                  <a:pt x="0" y="2743380"/>
                </a:moveTo>
                <a:lnTo>
                  <a:pt x="181088" y="2743380"/>
                </a:lnTo>
                <a:lnTo>
                  <a:pt x="181088" y="0"/>
                </a:lnTo>
                <a:lnTo>
                  <a:pt x="0" y="0"/>
                </a:lnTo>
                <a:lnTo>
                  <a:pt x="0" y="2743380"/>
                </a:lnTo>
                <a:close/>
              </a:path>
            </a:pathLst>
          </a:custGeom>
          <a:solidFill>
            <a:srgbClr val="5BAC8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405321" y="2671663"/>
            <a:ext cx="181610" cy="2743835"/>
          </a:xfrm>
          <a:custGeom>
            <a:avLst/>
            <a:gdLst/>
            <a:ahLst/>
            <a:cxnLst/>
            <a:rect l="l" t="t" r="r" b="b"/>
            <a:pathLst>
              <a:path w="181609" h="2743835">
                <a:moveTo>
                  <a:pt x="0" y="2743380"/>
                </a:moveTo>
                <a:lnTo>
                  <a:pt x="181088" y="2743380"/>
                </a:lnTo>
                <a:lnTo>
                  <a:pt x="181088" y="0"/>
                </a:lnTo>
                <a:lnTo>
                  <a:pt x="0" y="0"/>
                </a:lnTo>
                <a:lnTo>
                  <a:pt x="0" y="2743380"/>
                </a:lnTo>
                <a:close/>
              </a:path>
            </a:pathLst>
          </a:custGeom>
          <a:ln w="9514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7767387" y="2871795"/>
            <a:ext cx="181610" cy="2543810"/>
          </a:xfrm>
          <a:custGeom>
            <a:avLst/>
            <a:gdLst/>
            <a:ahLst/>
            <a:cxnLst/>
            <a:rect l="l" t="t" r="r" b="b"/>
            <a:pathLst>
              <a:path w="181609" h="2543810">
                <a:moveTo>
                  <a:pt x="0" y="2543244"/>
                </a:moveTo>
                <a:lnTo>
                  <a:pt x="181088" y="2543244"/>
                </a:lnTo>
                <a:lnTo>
                  <a:pt x="181088" y="0"/>
                </a:lnTo>
                <a:lnTo>
                  <a:pt x="0" y="0"/>
                </a:lnTo>
                <a:lnTo>
                  <a:pt x="0" y="2543244"/>
                </a:lnTo>
                <a:close/>
              </a:path>
            </a:pathLst>
          </a:custGeom>
          <a:solidFill>
            <a:srgbClr val="5BAC8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7767387" y="2871795"/>
            <a:ext cx="181610" cy="2543810"/>
          </a:xfrm>
          <a:custGeom>
            <a:avLst/>
            <a:gdLst/>
            <a:ahLst/>
            <a:cxnLst/>
            <a:rect l="l" t="t" r="r" b="b"/>
            <a:pathLst>
              <a:path w="181609" h="2543810">
                <a:moveTo>
                  <a:pt x="0" y="2543244"/>
                </a:moveTo>
                <a:lnTo>
                  <a:pt x="181088" y="2543244"/>
                </a:lnTo>
                <a:lnTo>
                  <a:pt x="181088" y="0"/>
                </a:lnTo>
                <a:lnTo>
                  <a:pt x="0" y="0"/>
                </a:lnTo>
                <a:lnTo>
                  <a:pt x="0" y="2543244"/>
                </a:lnTo>
                <a:close/>
              </a:path>
            </a:pathLst>
          </a:custGeom>
          <a:ln w="9514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157177" y="2748040"/>
            <a:ext cx="181610" cy="2667000"/>
          </a:xfrm>
          <a:custGeom>
            <a:avLst/>
            <a:gdLst/>
            <a:ahLst/>
            <a:cxnLst/>
            <a:rect l="l" t="t" r="r" b="b"/>
            <a:pathLst>
              <a:path w="181609" h="2667000">
                <a:moveTo>
                  <a:pt x="0" y="2666999"/>
                </a:moveTo>
                <a:lnTo>
                  <a:pt x="181088" y="2666999"/>
                </a:lnTo>
                <a:lnTo>
                  <a:pt x="181088" y="0"/>
                </a:lnTo>
                <a:lnTo>
                  <a:pt x="0" y="0"/>
                </a:lnTo>
                <a:lnTo>
                  <a:pt x="0" y="2666999"/>
                </a:lnTo>
                <a:close/>
              </a:path>
            </a:pathLst>
          </a:custGeom>
          <a:solidFill>
            <a:srgbClr val="8EC5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157177" y="2748040"/>
            <a:ext cx="181610" cy="2667000"/>
          </a:xfrm>
          <a:custGeom>
            <a:avLst/>
            <a:gdLst/>
            <a:ahLst/>
            <a:cxnLst/>
            <a:rect l="l" t="t" r="r" b="b"/>
            <a:pathLst>
              <a:path w="181609" h="2667000">
                <a:moveTo>
                  <a:pt x="0" y="2666999"/>
                </a:moveTo>
                <a:lnTo>
                  <a:pt x="181088" y="2666999"/>
                </a:lnTo>
                <a:lnTo>
                  <a:pt x="181088" y="0"/>
                </a:lnTo>
                <a:lnTo>
                  <a:pt x="0" y="0"/>
                </a:lnTo>
                <a:lnTo>
                  <a:pt x="0" y="2666999"/>
                </a:lnTo>
                <a:close/>
              </a:path>
            </a:pathLst>
          </a:custGeom>
          <a:ln w="9514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2519308" y="2690664"/>
            <a:ext cx="172085" cy="2724785"/>
          </a:xfrm>
          <a:custGeom>
            <a:avLst/>
            <a:gdLst/>
            <a:ahLst/>
            <a:cxnLst/>
            <a:rect l="l" t="t" r="r" b="b"/>
            <a:pathLst>
              <a:path w="172085" h="2724785">
                <a:moveTo>
                  <a:pt x="0" y="2724380"/>
                </a:moveTo>
                <a:lnTo>
                  <a:pt x="171574" y="2724380"/>
                </a:lnTo>
                <a:lnTo>
                  <a:pt x="171574" y="0"/>
                </a:lnTo>
                <a:lnTo>
                  <a:pt x="0" y="0"/>
                </a:lnTo>
                <a:lnTo>
                  <a:pt x="0" y="2724380"/>
                </a:lnTo>
                <a:close/>
              </a:path>
            </a:pathLst>
          </a:custGeom>
          <a:solidFill>
            <a:srgbClr val="8EC5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2519308" y="2690664"/>
            <a:ext cx="172085" cy="2724785"/>
          </a:xfrm>
          <a:custGeom>
            <a:avLst/>
            <a:gdLst/>
            <a:ahLst/>
            <a:cxnLst/>
            <a:rect l="l" t="t" r="r" b="b"/>
            <a:pathLst>
              <a:path w="172085" h="2724785">
                <a:moveTo>
                  <a:pt x="0" y="2724380"/>
                </a:moveTo>
                <a:lnTo>
                  <a:pt x="171574" y="2724380"/>
                </a:lnTo>
                <a:lnTo>
                  <a:pt x="171574" y="0"/>
                </a:lnTo>
                <a:lnTo>
                  <a:pt x="0" y="0"/>
                </a:lnTo>
                <a:lnTo>
                  <a:pt x="0" y="2724380"/>
                </a:lnTo>
                <a:close/>
              </a:path>
            </a:pathLst>
          </a:custGeom>
          <a:ln w="9514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3871986" y="2652663"/>
            <a:ext cx="180975" cy="2762885"/>
          </a:xfrm>
          <a:custGeom>
            <a:avLst/>
            <a:gdLst/>
            <a:ahLst/>
            <a:cxnLst/>
            <a:rect l="l" t="t" r="r" b="b"/>
            <a:pathLst>
              <a:path w="180975" h="2762885">
                <a:moveTo>
                  <a:pt x="0" y="2762380"/>
                </a:moveTo>
                <a:lnTo>
                  <a:pt x="180771" y="2762380"/>
                </a:lnTo>
                <a:lnTo>
                  <a:pt x="180771" y="0"/>
                </a:lnTo>
                <a:lnTo>
                  <a:pt x="0" y="0"/>
                </a:lnTo>
                <a:lnTo>
                  <a:pt x="0" y="2762380"/>
                </a:lnTo>
                <a:close/>
              </a:path>
            </a:pathLst>
          </a:custGeom>
          <a:solidFill>
            <a:srgbClr val="8EC5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3871986" y="2652663"/>
            <a:ext cx="180975" cy="2762885"/>
          </a:xfrm>
          <a:custGeom>
            <a:avLst/>
            <a:gdLst/>
            <a:ahLst/>
            <a:cxnLst/>
            <a:rect l="l" t="t" r="r" b="b"/>
            <a:pathLst>
              <a:path w="180975" h="2762885">
                <a:moveTo>
                  <a:pt x="0" y="2762380"/>
                </a:moveTo>
                <a:lnTo>
                  <a:pt x="180771" y="2762380"/>
                </a:lnTo>
                <a:lnTo>
                  <a:pt x="180771" y="0"/>
                </a:lnTo>
                <a:lnTo>
                  <a:pt x="0" y="0"/>
                </a:lnTo>
                <a:lnTo>
                  <a:pt x="0" y="2762380"/>
                </a:lnTo>
                <a:close/>
              </a:path>
            </a:pathLst>
          </a:custGeom>
          <a:ln w="9514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233668" y="2757540"/>
            <a:ext cx="172085" cy="2658110"/>
          </a:xfrm>
          <a:custGeom>
            <a:avLst/>
            <a:gdLst/>
            <a:ahLst/>
            <a:cxnLst/>
            <a:rect l="l" t="t" r="r" b="b"/>
            <a:pathLst>
              <a:path w="172085" h="2658110">
                <a:moveTo>
                  <a:pt x="0" y="2657499"/>
                </a:moveTo>
                <a:lnTo>
                  <a:pt x="171574" y="2657499"/>
                </a:lnTo>
                <a:lnTo>
                  <a:pt x="171574" y="0"/>
                </a:lnTo>
                <a:lnTo>
                  <a:pt x="0" y="0"/>
                </a:lnTo>
                <a:lnTo>
                  <a:pt x="0" y="2657499"/>
                </a:lnTo>
                <a:close/>
              </a:path>
            </a:pathLst>
          </a:custGeom>
          <a:solidFill>
            <a:srgbClr val="8EC5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5233668" y="2757540"/>
            <a:ext cx="172085" cy="2658110"/>
          </a:xfrm>
          <a:custGeom>
            <a:avLst/>
            <a:gdLst/>
            <a:ahLst/>
            <a:cxnLst/>
            <a:rect l="l" t="t" r="r" b="b"/>
            <a:pathLst>
              <a:path w="172085" h="2658110">
                <a:moveTo>
                  <a:pt x="0" y="2657499"/>
                </a:moveTo>
                <a:lnTo>
                  <a:pt x="171574" y="2657499"/>
                </a:lnTo>
                <a:lnTo>
                  <a:pt x="171574" y="0"/>
                </a:lnTo>
                <a:lnTo>
                  <a:pt x="0" y="0"/>
                </a:lnTo>
                <a:lnTo>
                  <a:pt x="0" y="2657499"/>
                </a:lnTo>
                <a:close/>
              </a:path>
            </a:pathLst>
          </a:custGeom>
          <a:ln w="9514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6586348" y="2748040"/>
            <a:ext cx="180975" cy="2667000"/>
          </a:xfrm>
          <a:custGeom>
            <a:avLst/>
            <a:gdLst/>
            <a:ahLst/>
            <a:cxnLst/>
            <a:rect l="l" t="t" r="r" b="b"/>
            <a:pathLst>
              <a:path w="180975" h="2667000">
                <a:moveTo>
                  <a:pt x="0" y="2666999"/>
                </a:moveTo>
                <a:lnTo>
                  <a:pt x="180771" y="2666999"/>
                </a:lnTo>
                <a:lnTo>
                  <a:pt x="180771" y="0"/>
                </a:lnTo>
                <a:lnTo>
                  <a:pt x="0" y="0"/>
                </a:lnTo>
                <a:lnTo>
                  <a:pt x="0" y="2666999"/>
                </a:lnTo>
                <a:close/>
              </a:path>
            </a:pathLst>
          </a:custGeom>
          <a:solidFill>
            <a:srgbClr val="8EC5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6586348" y="2748040"/>
            <a:ext cx="180975" cy="2667000"/>
          </a:xfrm>
          <a:custGeom>
            <a:avLst/>
            <a:gdLst/>
            <a:ahLst/>
            <a:cxnLst/>
            <a:rect l="l" t="t" r="r" b="b"/>
            <a:pathLst>
              <a:path w="180975" h="2667000">
                <a:moveTo>
                  <a:pt x="0" y="2666999"/>
                </a:moveTo>
                <a:lnTo>
                  <a:pt x="180771" y="2666999"/>
                </a:lnTo>
                <a:lnTo>
                  <a:pt x="180771" y="0"/>
                </a:lnTo>
                <a:lnTo>
                  <a:pt x="0" y="0"/>
                </a:lnTo>
                <a:lnTo>
                  <a:pt x="0" y="2666999"/>
                </a:lnTo>
                <a:close/>
              </a:path>
            </a:pathLst>
          </a:custGeom>
          <a:ln w="9514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7948538" y="2919300"/>
            <a:ext cx="171450" cy="2496185"/>
          </a:xfrm>
          <a:custGeom>
            <a:avLst/>
            <a:gdLst/>
            <a:ahLst/>
            <a:cxnLst/>
            <a:rect l="l" t="t" r="r" b="b"/>
            <a:pathLst>
              <a:path w="171450" h="2496185">
                <a:moveTo>
                  <a:pt x="0" y="2495744"/>
                </a:moveTo>
                <a:lnTo>
                  <a:pt x="171257" y="2495744"/>
                </a:lnTo>
                <a:lnTo>
                  <a:pt x="171257" y="0"/>
                </a:lnTo>
                <a:lnTo>
                  <a:pt x="0" y="0"/>
                </a:lnTo>
                <a:lnTo>
                  <a:pt x="0" y="2495744"/>
                </a:lnTo>
                <a:close/>
              </a:path>
            </a:pathLst>
          </a:custGeom>
          <a:solidFill>
            <a:srgbClr val="8EC5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7948538" y="2919300"/>
            <a:ext cx="171450" cy="2496185"/>
          </a:xfrm>
          <a:custGeom>
            <a:avLst/>
            <a:gdLst/>
            <a:ahLst/>
            <a:cxnLst/>
            <a:rect l="l" t="t" r="r" b="b"/>
            <a:pathLst>
              <a:path w="171450" h="2496185">
                <a:moveTo>
                  <a:pt x="0" y="2495744"/>
                </a:moveTo>
                <a:lnTo>
                  <a:pt x="171257" y="2495744"/>
                </a:lnTo>
                <a:lnTo>
                  <a:pt x="171257" y="0"/>
                </a:lnTo>
                <a:lnTo>
                  <a:pt x="0" y="0"/>
                </a:lnTo>
                <a:lnTo>
                  <a:pt x="0" y="2495744"/>
                </a:lnTo>
                <a:close/>
              </a:path>
            </a:pathLst>
          </a:custGeom>
          <a:ln w="9514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338267" y="3005177"/>
            <a:ext cx="180975" cy="2410460"/>
          </a:xfrm>
          <a:custGeom>
            <a:avLst/>
            <a:gdLst/>
            <a:ahLst/>
            <a:cxnLst/>
            <a:rect l="l" t="t" r="r" b="b"/>
            <a:pathLst>
              <a:path w="180975" h="2410460">
                <a:moveTo>
                  <a:pt x="0" y="2409863"/>
                </a:moveTo>
                <a:lnTo>
                  <a:pt x="180771" y="2409863"/>
                </a:lnTo>
                <a:lnTo>
                  <a:pt x="180771" y="0"/>
                </a:lnTo>
                <a:lnTo>
                  <a:pt x="0" y="0"/>
                </a:lnTo>
                <a:lnTo>
                  <a:pt x="0" y="2409863"/>
                </a:lnTo>
                <a:close/>
              </a:path>
            </a:pathLst>
          </a:custGeom>
          <a:solidFill>
            <a:srgbClr val="BBDE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338267" y="3005177"/>
            <a:ext cx="180975" cy="2410460"/>
          </a:xfrm>
          <a:custGeom>
            <a:avLst/>
            <a:gdLst/>
            <a:ahLst/>
            <a:cxnLst/>
            <a:rect l="l" t="t" r="r" b="b"/>
            <a:pathLst>
              <a:path w="180975" h="2410460">
                <a:moveTo>
                  <a:pt x="0" y="2409863"/>
                </a:moveTo>
                <a:lnTo>
                  <a:pt x="180771" y="2409863"/>
                </a:lnTo>
                <a:lnTo>
                  <a:pt x="180771" y="0"/>
                </a:lnTo>
                <a:lnTo>
                  <a:pt x="0" y="0"/>
                </a:lnTo>
                <a:lnTo>
                  <a:pt x="0" y="2409863"/>
                </a:lnTo>
                <a:close/>
              </a:path>
            </a:pathLst>
          </a:custGeom>
          <a:ln w="9514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2690945" y="2795541"/>
            <a:ext cx="180975" cy="2620010"/>
          </a:xfrm>
          <a:custGeom>
            <a:avLst/>
            <a:gdLst/>
            <a:ahLst/>
            <a:cxnLst/>
            <a:rect l="l" t="t" r="r" b="b"/>
            <a:pathLst>
              <a:path w="180975" h="2620010">
                <a:moveTo>
                  <a:pt x="0" y="2619499"/>
                </a:moveTo>
                <a:lnTo>
                  <a:pt x="180771" y="2619499"/>
                </a:lnTo>
                <a:lnTo>
                  <a:pt x="180771" y="0"/>
                </a:lnTo>
                <a:lnTo>
                  <a:pt x="0" y="0"/>
                </a:lnTo>
                <a:lnTo>
                  <a:pt x="0" y="2619499"/>
                </a:lnTo>
                <a:close/>
              </a:path>
            </a:pathLst>
          </a:custGeom>
          <a:solidFill>
            <a:srgbClr val="BBDE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2690945" y="2795541"/>
            <a:ext cx="180975" cy="2620010"/>
          </a:xfrm>
          <a:custGeom>
            <a:avLst/>
            <a:gdLst/>
            <a:ahLst/>
            <a:cxnLst/>
            <a:rect l="l" t="t" r="r" b="b"/>
            <a:pathLst>
              <a:path w="180975" h="2620010">
                <a:moveTo>
                  <a:pt x="0" y="2619499"/>
                </a:moveTo>
                <a:lnTo>
                  <a:pt x="180771" y="2619499"/>
                </a:lnTo>
                <a:lnTo>
                  <a:pt x="180771" y="0"/>
                </a:lnTo>
                <a:lnTo>
                  <a:pt x="0" y="0"/>
                </a:lnTo>
                <a:lnTo>
                  <a:pt x="0" y="2619499"/>
                </a:lnTo>
                <a:close/>
              </a:path>
            </a:pathLst>
          </a:custGeom>
          <a:ln w="9514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4052755" y="2748040"/>
            <a:ext cx="181610" cy="2667000"/>
          </a:xfrm>
          <a:custGeom>
            <a:avLst/>
            <a:gdLst/>
            <a:ahLst/>
            <a:cxnLst/>
            <a:rect l="l" t="t" r="r" b="b"/>
            <a:pathLst>
              <a:path w="181610" h="2667000">
                <a:moveTo>
                  <a:pt x="0" y="2666999"/>
                </a:moveTo>
                <a:lnTo>
                  <a:pt x="181088" y="2666999"/>
                </a:lnTo>
                <a:lnTo>
                  <a:pt x="181088" y="0"/>
                </a:lnTo>
                <a:lnTo>
                  <a:pt x="0" y="0"/>
                </a:lnTo>
                <a:lnTo>
                  <a:pt x="0" y="2666999"/>
                </a:lnTo>
                <a:close/>
              </a:path>
            </a:pathLst>
          </a:custGeom>
          <a:solidFill>
            <a:srgbClr val="BBDE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4052755" y="2748040"/>
            <a:ext cx="181610" cy="2667000"/>
          </a:xfrm>
          <a:custGeom>
            <a:avLst/>
            <a:gdLst/>
            <a:ahLst/>
            <a:cxnLst/>
            <a:rect l="l" t="t" r="r" b="b"/>
            <a:pathLst>
              <a:path w="181610" h="2667000">
                <a:moveTo>
                  <a:pt x="0" y="2666999"/>
                </a:moveTo>
                <a:lnTo>
                  <a:pt x="181088" y="2666999"/>
                </a:lnTo>
                <a:lnTo>
                  <a:pt x="181088" y="0"/>
                </a:lnTo>
                <a:lnTo>
                  <a:pt x="0" y="0"/>
                </a:lnTo>
                <a:lnTo>
                  <a:pt x="0" y="2666999"/>
                </a:lnTo>
                <a:close/>
              </a:path>
            </a:pathLst>
          </a:custGeom>
          <a:ln w="9514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5405308" y="2938300"/>
            <a:ext cx="180975" cy="2477135"/>
          </a:xfrm>
          <a:custGeom>
            <a:avLst/>
            <a:gdLst/>
            <a:ahLst/>
            <a:cxnLst/>
            <a:rect l="l" t="t" r="r" b="b"/>
            <a:pathLst>
              <a:path w="180975" h="2477135">
                <a:moveTo>
                  <a:pt x="0" y="2476743"/>
                </a:moveTo>
                <a:lnTo>
                  <a:pt x="180771" y="2476743"/>
                </a:lnTo>
                <a:lnTo>
                  <a:pt x="180771" y="0"/>
                </a:lnTo>
                <a:lnTo>
                  <a:pt x="0" y="0"/>
                </a:lnTo>
                <a:lnTo>
                  <a:pt x="0" y="2476743"/>
                </a:lnTo>
                <a:close/>
              </a:path>
            </a:pathLst>
          </a:custGeom>
          <a:solidFill>
            <a:srgbClr val="BBDE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5405308" y="2938300"/>
            <a:ext cx="180975" cy="2477135"/>
          </a:xfrm>
          <a:custGeom>
            <a:avLst/>
            <a:gdLst/>
            <a:ahLst/>
            <a:cxnLst/>
            <a:rect l="l" t="t" r="r" b="b"/>
            <a:pathLst>
              <a:path w="180975" h="2477135">
                <a:moveTo>
                  <a:pt x="0" y="2476743"/>
                </a:moveTo>
                <a:lnTo>
                  <a:pt x="180771" y="2476743"/>
                </a:lnTo>
                <a:lnTo>
                  <a:pt x="180771" y="0"/>
                </a:lnTo>
                <a:lnTo>
                  <a:pt x="0" y="0"/>
                </a:lnTo>
                <a:lnTo>
                  <a:pt x="0" y="2476743"/>
                </a:lnTo>
                <a:close/>
              </a:path>
            </a:pathLst>
          </a:custGeom>
          <a:ln w="9514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6767117" y="2938300"/>
            <a:ext cx="181610" cy="2477135"/>
          </a:xfrm>
          <a:custGeom>
            <a:avLst/>
            <a:gdLst/>
            <a:ahLst/>
            <a:cxnLst/>
            <a:rect l="l" t="t" r="r" b="b"/>
            <a:pathLst>
              <a:path w="181609" h="2477135">
                <a:moveTo>
                  <a:pt x="0" y="2476743"/>
                </a:moveTo>
                <a:lnTo>
                  <a:pt x="181088" y="2476743"/>
                </a:lnTo>
                <a:lnTo>
                  <a:pt x="181088" y="0"/>
                </a:lnTo>
                <a:lnTo>
                  <a:pt x="0" y="0"/>
                </a:lnTo>
                <a:lnTo>
                  <a:pt x="0" y="2476743"/>
                </a:lnTo>
                <a:close/>
              </a:path>
            </a:pathLst>
          </a:custGeom>
          <a:solidFill>
            <a:srgbClr val="BBDE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6767117" y="2938300"/>
            <a:ext cx="181610" cy="2477135"/>
          </a:xfrm>
          <a:custGeom>
            <a:avLst/>
            <a:gdLst/>
            <a:ahLst/>
            <a:cxnLst/>
            <a:rect l="l" t="t" r="r" b="b"/>
            <a:pathLst>
              <a:path w="181609" h="2477135">
                <a:moveTo>
                  <a:pt x="0" y="2476743"/>
                </a:moveTo>
                <a:lnTo>
                  <a:pt x="181088" y="2476743"/>
                </a:lnTo>
                <a:lnTo>
                  <a:pt x="181088" y="0"/>
                </a:lnTo>
                <a:lnTo>
                  <a:pt x="0" y="0"/>
                </a:lnTo>
                <a:lnTo>
                  <a:pt x="0" y="2476743"/>
                </a:lnTo>
                <a:close/>
              </a:path>
            </a:pathLst>
          </a:custGeom>
          <a:ln w="9514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8119795" y="3338572"/>
            <a:ext cx="181610" cy="2077085"/>
          </a:xfrm>
          <a:custGeom>
            <a:avLst/>
            <a:gdLst/>
            <a:ahLst/>
            <a:cxnLst/>
            <a:rect l="l" t="t" r="r" b="b"/>
            <a:pathLst>
              <a:path w="181609" h="2077085">
                <a:moveTo>
                  <a:pt x="0" y="2076472"/>
                </a:moveTo>
                <a:lnTo>
                  <a:pt x="181088" y="2076472"/>
                </a:lnTo>
                <a:lnTo>
                  <a:pt x="181088" y="0"/>
                </a:lnTo>
                <a:lnTo>
                  <a:pt x="0" y="0"/>
                </a:lnTo>
                <a:lnTo>
                  <a:pt x="0" y="2076472"/>
                </a:lnTo>
                <a:close/>
              </a:path>
            </a:pathLst>
          </a:custGeom>
          <a:solidFill>
            <a:srgbClr val="BBDE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8119795" y="3338572"/>
            <a:ext cx="181610" cy="2077085"/>
          </a:xfrm>
          <a:custGeom>
            <a:avLst/>
            <a:gdLst/>
            <a:ahLst/>
            <a:cxnLst/>
            <a:rect l="l" t="t" r="r" b="b"/>
            <a:pathLst>
              <a:path w="181609" h="2077085">
                <a:moveTo>
                  <a:pt x="0" y="2076472"/>
                </a:moveTo>
                <a:lnTo>
                  <a:pt x="181088" y="2076472"/>
                </a:lnTo>
                <a:lnTo>
                  <a:pt x="181088" y="0"/>
                </a:lnTo>
                <a:lnTo>
                  <a:pt x="0" y="0"/>
                </a:lnTo>
                <a:lnTo>
                  <a:pt x="0" y="2076472"/>
                </a:lnTo>
                <a:close/>
              </a:path>
            </a:pathLst>
          </a:custGeom>
          <a:ln w="9514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1519039" y="3262318"/>
            <a:ext cx="172085" cy="2153285"/>
          </a:xfrm>
          <a:custGeom>
            <a:avLst/>
            <a:gdLst/>
            <a:ahLst/>
            <a:cxnLst/>
            <a:rect l="l" t="t" r="r" b="b"/>
            <a:pathLst>
              <a:path w="172085" h="2153285">
                <a:moveTo>
                  <a:pt x="0" y="2152726"/>
                </a:moveTo>
                <a:lnTo>
                  <a:pt x="171574" y="2152726"/>
                </a:lnTo>
                <a:lnTo>
                  <a:pt x="171574" y="0"/>
                </a:lnTo>
                <a:lnTo>
                  <a:pt x="0" y="0"/>
                </a:lnTo>
                <a:lnTo>
                  <a:pt x="0" y="2152726"/>
                </a:lnTo>
                <a:close/>
              </a:path>
            </a:pathLst>
          </a:custGeom>
          <a:solidFill>
            <a:srgbClr val="79A1B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1519039" y="3262318"/>
            <a:ext cx="172085" cy="2153285"/>
          </a:xfrm>
          <a:custGeom>
            <a:avLst/>
            <a:gdLst/>
            <a:ahLst/>
            <a:cxnLst/>
            <a:rect l="l" t="t" r="r" b="b"/>
            <a:pathLst>
              <a:path w="172085" h="2153285">
                <a:moveTo>
                  <a:pt x="0" y="2152726"/>
                </a:moveTo>
                <a:lnTo>
                  <a:pt x="171574" y="2152726"/>
                </a:lnTo>
                <a:lnTo>
                  <a:pt x="171574" y="0"/>
                </a:lnTo>
                <a:lnTo>
                  <a:pt x="0" y="0"/>
                </a:lnTo>
                <a:lnTo>
                  <a:pt x="0" y="2152726"/>
                </a:lnTo>
                <a:close/>
              </a:path>
            </a:pathLst>
          </a:custGeom>
          <a:ln w="9514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2871715" y="3043178"/>
            <a:ext cx="181610" cy="2372360"/>
          </a:xfrm>
          <a:custGeom>
            <a:avLst/>
            <a:gdLst/>
            <a:ahLst/>
            <a:cxnLst/>
            <a:rect l="l" t="t" r="r" b="b"/>
            <a:pathLst>
              <a:path w="181610" h="2372360">
                <a:moveTo>
                  <a:pt x="0" y="2371862"/>
                </a:moveTo>
                <a:lnTo>
                  <a:pt x="181088" y="2371862"/>
                </a:lnTo>
                <a:lnTo>
                  <a:pt x="181088" y="0"/>
                </a:lnTo>
                <a:lnTo>
                  <a:pt x="0" y="0"/>
                </a:lnTo>
                <a:lnTo>
                  <a:pt x="0" y="2371862"/>
                </a:lnTo>
                <a:close/>
              </a:path>
            </a:pathLst>
          </a:custGeom>
          <a:solidFill>
            <a:srgbClr val="79A1B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2871715" y="3043178"/>
            <a:ext cx="181610" cy="2372360"/>
          </a:xfrm>
          <a:custGeom>
            <a:avLst/>
            <a:gdLst/>
            <a:ahLst/>
            <a:cxnLst/>
            <a:rect l="l" t="t" r="r" b="b"/>
            <a:pathLst>
              <a:path w="181610" h="2372360">
                <a:moveTo>
                  <a:pt x="0" y="2371862"/>
                </a:moveTo>
                <a:lnTo>
                  <a:pt x="181088" y="2371862"/>
                </a:lnTo>
                <a:lnTo>
                  <a:pt x="181088" y="0"/>
                </a:lnTo>
                <a:lnTo>
                  <a:pt x="0" y="0"/>
                </a:lnTo>
                <a:lnTo>
                  <a:pt x="0" y="2371862"/>
                </a:lnTo>
                <a:close/>
              </a:path>
            </a:pathLst>
          </a:custGeom>
          <a:ln w="9514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4233780" y="3090931"/>
            <a:ext cx="171450" cy="2324100"/>
          </a:xfrm>
          <a:custGeom>
            <a:avLst/>
            <a:gdLst/>
            <a:ahLst/>
            <a:cxnLst/>
            <a:rect l="l" t="t" r="r" b="b"/>
            <a:pathLst>
              <a:path w="171450" h="2324100">
                <a:moveTo>
                  <a:pt x="0" y="2324108"/>
                </a:moveTo>
                <a:lnTo>
                  <a:pt x="171257" y="2324108"/>
                </a:lnTo>
                <a:lnTo>
                  <a:pt x="171257" y="0"/>
                </a:lnTo>
                <a:lnTo>
                  <a:pt x="0" y="0"/>
                </a:lnTo>
                <a:lnTo>
                  <a:pt x="0" y="2324108"/>
                </a:lnTo>
                <a:close/>
              </a:path>
            </a:pathLst>
          </a:custGeom>
          <a:solidFill>
            <a:srgbClr val="79A1B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4233780" y="3090931"/>
            <a:ext cx="171450" cy="2324100"/>
          </a:xfrm>
          <a:custGeom>
            <a:avLst/>
            <a:gdLst/>
            <a:ahLst/>
            <a:cxnLst/>
            <a:rect l="l" t="t" r="r" b="b"/>
            <a:pathLst>
              <a:path w="171450" h="2324100">
                <a:moveTo>
                  <a:pt x="0" y="2324108"/>
                </a:moveTo>
                <a:lnTo>
                  <a:pt x="171257" y="2324108"/>
                </a:lnTo>
                <a:lnTo>
                  <a:pt x="171257" y="0"/>
                </a:lnTo>
                <a:lnTo>
                  <a:pt x="0" y="0"/>
                </a:lnTo>
                <a:lnTo>
                  <a:pt x="0" y="2324108"/>
                </a:lnTo>
                <a:close/>
              </a:path>
            </a:pathLst>
          </a:custGeom>
          <a:ln w="9514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5586078" y="3243317"/>
            <a:ext cx="181610" cy="2172335"/>
          </a:xfrm>
          <a:custGeom>
            <a:avLst/>
            <a:gdLst/>
            <a:ahLst/>
            <a:cxnLst/>
            <a:rect l="l" t="t" r="r" b="b"/>
            <a:pathLst>
              <a:path w="181610" h="2172335">
                <a:moveTo>
                  <a:pt x="0" y="2171726"/>
                </a:moveTo>
                <a:lnTo>
                  <a:pt x="181088" y="2171726"/>
                </a:lnTo>
                <a:lnTo>
                  <a:pt x="181088" y="0"/>
                </a:lnTo>
                <a:lnTo>
                  <a:pt x="0" y="0"/>
                </a:lnTo>
                <a:lnTo>
                  <a:pt x="0" y="2171726"/>
                </a:lnTo>
                <a:close/>
              </a:path>
            </a:pathLst>
          </a:custGeom>
          <a:solidFill>
            <a:srgbClr val="79A1B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5586078" y="3243317"/>
            <a:ext cx="181610" cy="2172335"/>
          </a:xfrm>
          <a:custGeom>
            <a:avLst/>
            <a:gdLst/>
            <a:ahLst/>
            <a:cxnLst/>
            <a:rect l="l" t="t" r="r" b="b"/>
            <a:pathLst>
              <a:path w="181610" h="2172335">
                <a:moveTo>
                  <a:pt x="0" y="2171726"/>
                </a:moveTo>
                <a:lnTo>
                  <a:pt x="181088" y="2171726"/>
                </a:lnTo>
                <a:lnTo>
                  <a:pt x="181088" y="0"/>
                </a:lnTo>
                <a:lnTo>
                  <a:pt x="0" y="0"/>
                </a:lnTo>
                <a:lnTo>
                  <a:pt x="0" y="2171726"/>
                </a:lnTo>
                <a:close/>
              </a:path>
            </a:pathLst>
          </a:custGeom>
          <a:ln w="9514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6948272" y="3243317"/>
            <a:ext cx="172085" cy="2172335"/>
          </a:xfrm>
          <a:custGeom>
            <a:avLst/>
            <a:gdLst/>
            <a:ahLst/>
            <a:cxnLst/>
            <a:rect l="l" t="t" r="r" b="b"/>
            <a:pathLst>
              <a:path w="172084" h="2172335">
                <a:moveTo>
                  <a:pt x="0" y="2171726"/>
                </a:moveTo>
                <a:lnTo>
                  <a:pt x="171574" y="2171726"/>
                </a:lnTo>
                <a:lnTo>
                  <a:pt x="171574" y="0"/>
                </a:lnTo>
                <a:lnTo>
                  <a:pt x="0" y="0"/>
                </a:lnTo>
                <a:lnTo>
                  <a:pt x="0" y="2171726"/>
                </a:lnTo>
                <a:close/>
              </a:path>
            </a:pathLst>
          </a:custGeom>
          <a:solidFill>
            <a:srgbClr val="79A1B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6948272" y="3243317"/>
            <a:ext cx="172085" cy="2172335"/>
          </a:xfrm>
          <a:custGeom>
            <a:avLst/>
            <a:gdLst/>
            <a:ahLst/>
            <a:cxnLst/>
            <a:rect l="l" t="t" r="r" b="b"/>
            <a:pathLst>
              <a:path w="172084" h="2172335">
                <a:moveTo>
                  <a:pt x="0" y="2171726"/>
                </a:moveTo>
                <a:lnTo>
                  <a:pt x="171574" y="2171726"/>
                </a:lnTo>
                <a:lnTo>
                  <a:pt x="171574" y="0"/>
                </a:lnTo>
                <a:lnTo>
                  <a:pt x="0" y="0"/>
                </a:lnTo>
                <a:lnTo>
                  <a:pt x="0" y="2171726"/>
                </a:lnTo>
                <a:close/>
              </a:path>
            </a:pathLst>
          </a:custGeom>
          <a:ln w="9514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8300823" y="3729086"/>
            <a:ext cx="180975" cy="1686560"/>
          </a:xfrm>
          <a:custGeom>
            <a:avLst/>
            <a:gdLst/>
            <a:ahLst/>
            <a:cxnLst/>
            <a:rect l="l" t="t" r="r" b="b"/>
            <a:pathLst>
              <a:path w="180975" h="1686560">
                <a:moveTo>
                  <a:pt x="0" y="1685954"/>
                </a:moveTo>
                <a:lnTo>
                  <a:pt x="180771" y="1685954"/>
                </a:lnTo>
                <a:lnTo>
                  <a:pt x="180771" y="0"/>
                </a:lnTo>
                <a:lnTo>
                  <a:pt x="0" y="0"/>
                </a:lnTo>
                <a:lnTo>
                  <a:pt x="0" y="1685954"/>
                </a:lnTo>
                <a:close/>
              </a:path>
            </a:pathLst>
          </a:custGeom>
          <a:solidFill>
            <a:srgbClr val="79A1B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8300823" y="3729086"/>
            <a:ext cx="180975" cy="1686560"/>
          </a:xfrm>
          <a:custGeom>
            <a:avLst/>
            <a:gdLst/>
            <a:ahLst/>
            <a:cxnLst/>
            <a:rect l="l" t="t" r="r" b="b"/>
            <a:pathLst>
              <a:path w="180975" h="1686560">
                <a:moveTo>
                  <a:pt x="0" y="1685954"/>
                </a:moveTo>
                <a:lnTo>
                  <a:pt x="180771" y="1685954"/>
                </a:lnTo>
                <a:lnTo>
                  <a:pt x="180771" y="0"/>
                </a:lnTo>
                <a:lnTo>
                  <a:pt x="0" y="0"/>
                </a:lnTo>
                <a:lnTo>
                  <a:pt x="0" y="1685954"/>
                </a:lnTo>
                <a:close/>
              </a:path>
            </a:pathLst>
          </a:custGeom>
          <a:ln w="9514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1690611" y="3157432"/>
            <a:ext cx="181610" cy="2258060"/>
          </a:xfrm>
          <a:custGeom>
            <a:avLst/>
            <a:gdLst/>
            <a:ahLst/>
            <a:cxnLst/>
            <a:rect l="l" t="t" r="r" b="b"/>
            <a:pathLst>
              <a:path w="181610" h="2258060">
                <a:moveTo>
                  <a:pt x="0" y="2257607"/>
                </a:moveTo>
                <a:lnTo>
                  <a:pt x="181088" y="2257607"/>
                </a:lnTo>
                <a:lnTo>
                  <a:pt x="181088" y="0"/>
                </a:lnTo>
                <a:lnTo>
                  <a:pt x="0" y="0"/>
                </a:lnTo>
                <a:lnTo>
                  <a:pt x="0" y="2257607"/>
                </a:lnTo>
                <a:close/>
              </a:path>
            </a:pathLst>
          </a:custGeom>
          <a:solidFill>
            <a:srgbClr val="ACC5D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1690611" y="3157432"/>
            <a:ext cx="181610" cy="2258060"/>
          </a:xfrm>
          <a:custGeom>
            <a:avLst/>
            <a:gdLst/>
            <a:ahLst/>
            <a:cxnLst/>
            <a:rect l="l" t="t" r="r" b="b"/>
            <a:pathLst>
              <a:path w="181610" h="2258060">
                <a:moveTo>
                  <a:pt x="0" y="2257607"/>
                </a:moveTo>
                <a:lnTo>
                  <a:pt x="181088" y="2257607"/>
                </a:lnTo>
                <a:lnTo>
                  <a:pt x="181088" y="0"/>
                </a:lnTo>
                <a:lnTo>
                  <a:pt x="0" y="0"/>
                </a:lnTo>
                <a:lnTo>
                  <a:pt x="0" y="2257607"/>
                </a:lnTo>
                <a:close/>
              </a:path>
            </a:pathLst>
          </a:custGeom>
          <a:ln w="9514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3052742" y="3157432"/>
            <a:ext cx="180975" cy="2258060"/>
          </a:xfrm>
          <a:custGeom>
            <a:avLst/>
            <a:gdLst/>
            <a:ahLst/>
            <a:cxnLst/>
            <a:rect l="l" t="t" r="r" b="b"/>
            <a:pathLst>
              <a:path w="180975" h="2258060">
                <a:moveTo>
                  <a:pt x="0" y="2257607"/>
                </a:moveTo>
                <a:lnTo>
                  <a:pt x="180771" y="2257607"/>
                </a:lnTo>
                <a:lnTo>
                  <a:pt x="180771" y="0"/>
                </a:lnTo>
                <a:lnTo>
                  <a:pt x="0" y="0"/>
                </a:lnTo>
                <a:lnTo>
                  <a:pt x="0" y="2257607"/>
                </a:lnTo>
                <a:close/>
              </a:path>
            </a:pathLst>
          </a:custGeom>
          <a:solidFill>
            <a:srgbClr val="ACC5D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3052742" y="3157432"/>
            <a:ext cx="180975" cy="2258060"/>
          </a:xfrm>
          <a:custGeom>
            <a:avLst/>
            <a:gdLst/>
            <a:ahLst/>
            <a:cxnLst/>
            <a:rect l="l" t="t" r="r" b="b"/>
            <a:pathLst>
              <a:path w="180975" h="2258060">
                <a:moveTo>
                  <a:pt x="0" y="2257607"/>
                </a:moveTo>
                <a:lnTo>
                  <a:pt x="180771" y="2257607"/>
                </a:lnTo>
                <a:lnTo>
                  <a:pt x="180771" y="0"/>
                </a:lnTo>
                <a:lnTo>
                  <a:pt x="0" y="0"/>
                </a:lnTo>
                <a:lnTo>
                  <a:pt x="0" y="2257607"/>
                </a:lnTo>
                <a:close/>
              </a:path>
            </a:pathLst>
          </a:custGeom>
          <a:ln w="9514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4405037" y="3081435"/>
            <a:ext cx="181610" cy="2333625"/>
          </a:xfrm>
          <a:custGeom>
            <a:avLst/>
            <a:gdLst/>
            <a:ahLst/>
            <a:cxnLst/>
            <a:rect l="l" t="t" r="r" b="b"/>
            <a:pathLst>
              <a:path w="181610" h="2333625">
                <a:moveTo>
                  <a:pt x="0" y="2333608"/>
                </a:moveTo>
                <a:lnTo>
                  <a:pt x="181088" y="2333608"/>
                </a:lnTo>
                <a:lnTo>
                  <a:pt x="181088" y="0"/>
                </a:lnTo>
                <a:lnTo>
                  <a:pt x="0" y="0"/>
                </a:lnTo>
                <a:lnTo>
                  <a:pt x="0" y="2333608"/>
                </a:lnTo>
                <a:close/>
              </a:path>
            </a:pathLst>
          </a:custGeom>
          <a:solidFill>
            <a:srgbClr val="ACC5D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4405037" y="3081435"/>
            <a:ext cx="181610" cy="2333625"/>
          </a:xfrm>
          <a:custGeom>
            <a:avLst/>
            <a:gdLst/>
            <a:ahLst/>
            <a:cxnLst/>
            <a:rect l="l" t="t" r="r" b="b"/>
            <a:pathLst>
              <a:path w="181610" h="2333625">
                <a:moveTo>
                  <a:pt x="0" y="2333608"/>
                </a:moveTo>
                <a:lnTo>
                  <a:pt x="181088" y="2333608"/>
                </a:lnTo>
                <a:lnTo>
                  <a:pt x="181088" y="0"/>
                </a:lnTo>
                <a:lnTo>
                  <a:pt x="0" y="0"/>
                </a:lnTo>
                <a:lnTo>
                  <a:pt x="0" y="2333608"/>
                </a:lnTo>
                <a:close/>
              </a:path>
            </a:pathLst>
          </a:custGeom>
          <a:ln w="9514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5767230" y="3271814"/>
            <a:ext cx="181610" cy="2143760"/>
          </a:xfrm>
          <a:custGeom>
            <a:avLst/>
            <a:gdLst/>
            <a:ahLst/>
            <a:cxnLst/>
            <a:rect l="l" t="t" r="r" b="b"/>
            <a:pathLst>
              <a:path w="181610" h="2143760">
                <a:moveTo>
                  <a:pt x="0" y="2143226"/>
                </a:moveTo>
                <a:lnTo>
                  <a:pt x="181088" y="2143226"/>
                </a:lnTo>
                <a:lnTo>
                  <a:pt x="181088" y="0"/>
                </a:lnTo>
                <a:lnTo>
                  <a:pt x="0" y="0"/>
                </a:lnTo>
                <a:lnTo>
                  <a:pt x="0" y="2143226"/>
                </a:lnTo>
                <a:close/>
              </a:path>
            </a:pathLst>
          </a:custGeom>
          <a:solidFill>
            <a:srgbClr val="ACC5D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5767230" y="3271814"/>
            <a:ext cx="181610" cy="2143760"/>
          </a:xfrm>
          <a:custGeom>
            <a:avLst/>
            <a:gdLst/>
            <a:ahLst/>
            <a:cxnLst/>
            <a:rect l="l" t="t" r="r" b="b"/>
            <a:pathLst>
              <a:path w="181610" h="2143760">
                <a:moveTo>
                  <a:pt x="0" y="2143226"/>
                </a:moveTo>
                <a:lnTo>
                  <a:pt x="181088" y="2143226"/>
                </a:lnTo>
                <a:lnTo>
                  <a:pt x="181088" y="0"/>
                </a:lnTo>
                <a:lnTo>
                  <a:pt x="0" y="0"/>
                </a:lnTo>
                <a:lnTo>
                  <a:pt x="0" y="2143226"/>
                </a:lnTo>
                <a:close/>
              </a:path>
            </a:pathLst>
          </a:custGeom>
          <a:ln w="9514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7119782" y="3147936"/>
            <a:ext cx="180975" cy="2267585"/>
          </a:xfrm>
          <a:custGeom>
            <a:avLst/>
            <a:gdLst/>
            <a:ahLst/>
            <a:cxnLst/>
            <a:rect l="l" t="t" r="r" b="b"/>
            <a:pathLst>
              <a:path w="180975" h="2267585">
                <a:moveTo>
                  <a:pt x="0" y="2267108"/>
                </a:moveTo>
                <a:lnTo>
                  <a:pt x="180771" y="2267108"/>
                </a:lnTo>
                <a:lnTo>
                  <a:pt x="180771" y="0"/>
                </a:lnTo>
                <a:lnTo>
                  <a:pt x="0" y="0"/>
                </a:lnTo>
                <a:lnTo>
                  <a:pt x="0" y="2267108"/>
                </a:lnTo>
                <a:close/>
              </a:path>
            </a:pathLst>
          </a:custGeom>
          <a:solidFill>
            <a:srgbClr val="ACC5D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7119782" y="3147936"/>
            <a:ext cx="180975" cy="2267585"/>
          </a:xfrm>
          <a:custGeom>
            <a:avLst/>
            <a:gdLst/>
            <a:ahLst/>
            <a:cxnLst/>
            <a:rect l="l" t="t" r="r" b="b"/>
            <a:pathLst>
              <a:path w="180975" h="2267585">
                <a:moveTo>
                  <a:pt x="0" y="2267108"/>
                </a:moveTo>
                <a:lnTo>
                  <a:pt x="180771" y="2267108"/>
                </a:lnTo>
                <a:lnTo>
                  <a:pt x="180771" y="0"/>
                </a:lnTo>
                <a:lnTo>
                  <a:pt x="0" y="0"/>
                </a:lnTo>
                <a:lnTo>
                  <a:pt x="0" y="2267108"/>
                </a:lnTo>
                <a:close/>
              </a:path>
            </a:pathLst>
          </a:custGeom>
          <a:ln w="9514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8481593" y="3548204"/>
            <a:ext cx="181610" cy="1866900"/>
          </a:xfrm>
          <a:custGeom>
            <a:avLst/>
            <a:gdLst/>
            <a:ahLst/>
            <a:cxnLst/>
            <a:rect l="l" t="t" r="r" b="b"/>
            <a:pathLst>
              <a:path w="181609" h="1866900">
                <a:moveTo>
                  <a:pt x="0" y="1866836"/>
                </a:moveTo>
                <a:lnTo>
                  <a:pt x="181088" y="1866836"/>
                </a:lnTo>
                <a:lnTo>
                  <a:pt x="181088" y="0"/>
                </a:lnTo>
                <a:lnTo>
                  <a:pt x="0" y="0"/>
                </a:lnTo>
                <a:lnTo>
                  <a:pt x="0" y="1866836"/>
                </a:lnTo>
                <a:close/>
              </a:path>
            </a:pathLst>
          </a:custGeom>
          <a:solidFill>
            <a:srgbClr val="ACC5D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8481593" y="3548204"/>
            <a:ext cx="181610" cy="1866900"/>
          </a:xfrm>
          <a:custGeom>
            <a:avLst/>
            <a:gdLst/>
            <a:ahLst/>
            <a:cxnLst/>
            <a:rect l="l" t="t" r="r" b="b"/>
            <a:pathLst>
              <a:path w="181609" h="1866900">
                <a:moveTo>
                  <a:pt x="0" y="1866836"/>
                </a:moveTo>
                <a:lnTo>
                  <a:pt x="181088" y="1866836"/>
                </a:lnTo>
                <a:lnTo>
                  <a:pt x="181088" y="0"/>
                </a:lnTo>
                <a:lnTo>
                  <a:pt x="0" y="0"/>
                </a:lnTo>
                <a:lnTo>
                  <a:pt x="0" y="1866836"/>
                </a:lnTo>
                <a:close/>
              </a:path>
            </a:pathLst>
          </a:custGeom>
          <a:ln w="9514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1871702" y="3576708"/>
            <a:ext cx="180975" cy="1838325"/>
          </a:xfrm>
          <a:custGeom>
            <a:avLst/>
            <a:gdLst/>
            <a:ahLst/>
            <a:cxnLst/>
            <a:rect l="l" t="t" r="r" b="b"/>
            <a:pathLst>
              <a:path w="180975" h="1838325">
                <a:moveTo>
                  <a:pt x="0" y="1838336"/>
                </a:moveTo>
                <a:lnTo>
                  <a:pt x="180771" y="1838336"/>
                </a:lnTo>
                <a:lnTo>
                  <a:pt x="180771" y="0"/>
                </a:lnTo>
                <a:lnTo>
                  <a:pt x="0" y="0"/>
                </a:lnTo>
                <a:lnTo>
                  <a:pt x="0" y="1838336"/>
                </a:lnTo>
                <a:close/>
              </a:path>
            </a:pathLst>
          </a:custGeom>
          <a:solidFill>
            <a:srgbClr val="D2DF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1871702" y="3576708"/>
            <a:ext cx="180975" cy="1838325"/>
          </a:xfrm>
          <a:custGeom>
            <a:avLst/>
            <a:gdLst/>
            <a:ahLst/>
            <a:cxnLst/>
            <a:rect l="l" t="t" r="r" b="b"/>
            <a:pathLst>
              <a:path w="180975" h="1838325">
                <a:moveTo>
                  <a:pt x="0" y="1838336"/>
                </a:moveTo>
                <a:lnTo>
                  <a:pt x="180771" y="1838336"/>
                </a:lnTo>
                <a:lnTo>
                  <a:pt x="180771" y="0"/>
                </a:lnTo>
                <a:lnTo>
                  <a:pt x="0" y="0"/>
                </a:lnTo>
                <a:lnTo>
                  <a:pt x="0" y="1838336"/>
                </a:lnTo>
                <a:close/>
              </a:path>
            </a:pathLst>
          </a:custGeom>
          <a:ln w="9514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3233513" y="3519450"/>
            <a:ext cx="172085" cy="1896110"/>
          </a:xfrm>
          <a:custGeom>
            <a:avLst/>
            <a:gdLst/>
            <a:ahLst/>
            <a:cxnLst/>
            <a:rect l="l" t="t" r="r" b="b"/>
            <a:pathLst>
              <a:path w="172085" h="1896110">
                <a:moveTo>
                  <a:pt x="0" y="1895590"/>
                </a:moveTo>
                <a:lnTo>
                  <a:pt x="171574" y="1895590"/>
                </a:lnTo>
                <a:lnTo>
                  <a:pt x="171574" y="0"/>
                </a:lnTo>
                <a:lnTo>
                  <a:pt x="0" y="0"/>
                </a:lnTo>
                <a:lnTo>
                  <a:pt x="0" y="1895590"/>
                </a:lnTo>
                <a:close/>
              </a:path>
            </a:pathLst>
          </a:custGeom>
          <a:solidFill>
            <a:srgbClr val="D2DF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3233513" y="3519450"/>
            <a:ext cx="172085" cy="1896110"/>
          </a:xfrm>
          <a:custGeom>
            <a:avLst/>
            <a:gdLst/>
            <a:ahLst/>
            <a:cxnLst/>
            <a:rect l="l" t="t" r="r" b="b"/>
            <a:pathLst>
              <a:path w="172085" h="1896110">
                <a:moveTo>
                  <a:pt x="0" y="1895590"/>
                </a:moveTo>
                <a:lnTo>
                  <a:pt x="171574" y="1895590"/>
                </a:lnTo>
                <a:lnTo>
                  <a:pt x="171574" y="0"/>
                </a:lnTo>
                <a:lnTo>
                  <a:pt x="0" y="0"/>
                </a:lnTo>
                <a:lnTo>
                  <a:pt x="0" y="1895590"/>
                </a:lnTo>
                <a:close/>
              </a:path>
            </a:pathLst>
          </a:custGeom>
          <a:ln w="9514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4586189" y="3643209"/>
            <a:ext cx="181610" cy="1772285"/>
          </a:xfrm>
          <a:custGeom>
            <a:avLst/>
            <a:gdLst/>
            <a:ahLst/>
            <a:cxnLst/>
            <a:rect l="l" t="t" r="r" b="b"/>
            <a:pathLst>
              <a:path w="181610" h="1772285">
                <a:moveTo>
                  <a:pt x="0" y="1771835"/>
                </a:moveTo>
                <a:lnTo>
                  <a:pt x="181088" y="1771835"/>
                </a:lnTo>
                <a:lnTo>
                  <a:pt x="181088" y="0"/>
                </a:lnTo>
                <a:lnTo>
                  <a:pt x="0" y="0"/>
                </a:lnTo>
                <a:lnTo>
                  <a:pt x="0" y="1771835"/>
                </a:lnTo>
                <a:close/>
              </a:path>
            </a:pathLst>
          </a:custGeom>
          <a:solidFill>
            <a:srgbClr val="D2DF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4586189" y="3643209"/>
            <a:ext cx="181610" cy="1772285"/>
          </a:xfrm>
          <a:custGeom>
            <a:avLst/>
            <a:gdLst/>
            <a:ahLst/>
            <a:cxnLst/>
            <a:rect l="l" t="t" r="r" b="b"/>
            <a:pathLst>
              <a:path w="181610" h="1772285">
                <a:moveTo>
                  <a:pt x="0" y="1771835"/>
                </a:moveTo>
                <a:lnTo>
                  <a:pt x="181088" y="1771835"/>
                </a:lnTo>
                <a:lnTo>
                  <a:pt x="181088" y="0"/>
                </a:lnTo>
                <a:lnTo>
                  <a:pt x="0" y="0"/>
                </a:lnTo>
                <a:lnTo>
                  <a:pt x="0" y="1771835"/>
                </a:lnTo>
                <a:close/>
              </a:path>
            </a:pathLst>
          </a:custGeom>
          <a:ln w="9514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5948255" y="3700586"/>
            <a:ext cx="171450" cy="1714500"/>
          </a:xfrm>
          <a:custGeom>
            <a:avLst/>
            <a:gdLst/>
            <a:ahLst/>
            <a:cxnLst/>
            <a:rect l="l" t="t" r="r" b="b"/>
            <a:pathLst>
              <a:path w="171450" h="1714500">
                <a:moveTo>
                  <a:pt x="0" y="1714454"/>
                </a:moveTo>
                <a:lnTo>
                  <a:pt x="171257" y="1714454"/>
                </a:lnTo>
                <a:lnTo>
                  <a:pt x="171257" y="0"/>
                </a:lnTo>
                <a:lnTo>
                  <a:pt x="0" y="0"/>
                </a:lnTo>
                <a:lnTo>
                  <a:pt x="0" y="1714454"/>
                </a:lnTo>
                <a:close/>
              </a:path>
            </a:pathLst>
          </a:custGeom>
          <a:solidFill>
            <a:srgbClr val="D2DF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5948255" y="3700586"/>
            <a:ext cx="171450" cy="1714500"/>
          </a:xfrm>
          <a:custGeom>
            <a:avLst/>
            <a:gdLst/>
            <a:ahLst/>
            <a:cxnLst/>
            <a:rect l="l" t="t" r="r" b="b"/>
            <a:pathLst>
              <a:path w="171450" h="1714500">
                <a:moveTo>
                  <a:pt x="0" y="1714454"/>
                </a:moveTo>
                <a:lnTo>
                  <a:pt x="171257" y="1714454"/>
                </a:lnTo>
                <a:lnTo>
                  <a:pt x="171257" y="0"/>
                </a:lnTo>
                <a:lnTo>
                  <a:pt x="0" y="0"/>
                </a:lnTo>
                <a:lnTo>
                  <a:pt x="0" y="1714454"/>
                </a:lnTo>
                <a:close/>
              </a:path>
            </a:pathLst>
          </a:custGeom>
          <a:ln w="9514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7300552" y="3548204"/>
            <a:ext cx="181610" cy="1866900"/>
          </a:xfrm>
          <a:custGeom>
            <a:avLst/>
            <a:gdLst/>
            <a:ahLst/>
            <a:cxnLst/>
            <a:rect l="l" t="t" r="r" b="b"/>
            <a:pathLst>
              <a:path w="181609" h="1866900">
                <a:moveTo>
                  <a:pt x="0" y="1866836"/>
                </a:moveTo>
                <a:lnTo>
                  <a:pt x="181088" y="1866836"/>
                </a:lnTo>
                <a:lnTo>
                  <a:pt x="181088" y="0"/>
                </a:lnTo>
                <a:lnTo>
                  <a:pt x="0" y="0"/>
                </a:lnTo>
                <a:lnTo>
                  <a:pt x="0" y="1866836"/>
                </a:lnTo>
                <a:close/>
              </a:path>
            </a:pathLst>
          </a:custGeom>
          <a:solidFill>
            <a:srgbClr val="D2DF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7300552" y="3548204"/>
            <a:ext cx="181610" cy="1866900"/>
          </a:xfrm>
          <a:custGeom>
            <a:avLst/>
            <a:gdLst/>
            <a:ahLst/>
            <a:cxnLst/>
            <a:rect l="l" t="t" r="r" b="b"/>
            <a:pathLst>
              <a:path w="181609" h="1866900">
                <a:moveTo>
                  <a:pt x="0" y="1866836"/>
                </a:moveTo>
                <a:lnTo>
                  <a:pt x="181088" y="1866836"/>
                </a:lnTo>
                <a:lnTo>
                  <a:pt x="181088" y="0"/>
                </a:lnTo>
                <a:lnTo>
                  <a:pt x="0" y="0"/>
                </a:lnTo>
                <a:lnTo>
                  <a:pt x="0" y="1866836"/>
                </a:lnTo>
                <a:close/>
              </a:path>
            </a:pathLst>
          </a:custGeom>
          <a:ln w="9514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8662744" y="4071977"/>
            <a:ext cx="172085" cy="1343660"/>
          </a:xfrm>
          <a:custGeom>
            <a:avLst/>
            <a:gdLst/>
            <a:ahLst/>
            <a:cxnLst/>
            <a:rect l="l" t="t" r="r" b="b"/>
            <a:pathLst>
              <a:path w="172084" h="1343660">
                <a:moveTo>
                  <a:pt x="0" y="1343063"/>
                </a:moveTo>
                <a:lnTo>
                  <a:pt x="171574" y="1343063"/>
                </a:lnTo>
                <a:lnTo>
                  <a:pt x="171574" y="0"/>
                </a:lnTo>
                <a:lnTo>
                  <a:pt x="0" y="0"/>
                </a:lnTo>
                <a:lnTo>
                  <a:pt x="0" y="1343063"/>
                </a:lnTo>
                <a:close/>
              </a:path>
            </a:pathLst>
          </a:custGeom>
          <a:solidFill>
            <a:srgbClr val="D2DF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8662744" y="4071977"/>
            <a:ext cx="172085" cy="1343660"/>
          </a:xfrm>
          <a:custGeom>
            <a:avLst/>
            <a:gdLst/>
            <a:ahLst/>
            <a:cxnLst/>
            <a:rect l="l" t="t" r="r" b="b"/>
            <a:pathLst>
              <a:path w="172084" h="1343660">
                <a:moveTo>
                  <a:pt x="0" y="1343063"/>
                </a:moveTo>
                <a:lnTo>
                  <a:pt x="171574" y="1343063"/>
                </a:lnTo>
                <a:lnTo>
                  <a:pt x="171574" y="0"/>
                </a:lnTo>
                <a:lnTo>
                  <a:pt x="0" y="0"/>
                </a:lnTo>
                <a:lnTo>
                  <a:pt x="0" y="1343063"/>
                </a:lnTo>
                <a:close/>
              </a:path>
            </a:pathLst>
          </a:custGeom>
          <a:ln w="9514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2052471" y="3672089"/>
            <a:ext cx="181610" cy="1743075"/>
          </a:xfrm>
          <a:custGeom>
            <a:avLst/>
            <a:gdLst/>
            <a:ahLst/>
            <a:cxnLst/>
            <a:rect l="l" t="t" r="r" b="b"/>
            <a:pathLst>
              <a:path w="181610" h="1743075">
                <a:moveTo>
                  <a:pt x="0" y="1742954"/>
                </a:moveTo>
                <a:lnTo>
                  <a:pt x="181088" y="1742954"/>
                </a:lnTo>
                <a:lnTo>
                  <a:pt x="181088" y="0"/>
                </a:lnTo>
                <a:lnTo>
                  <a:pt x="0" y="0"/>
                </a:lnTo>
                <a:lnTo>
                  <a:pt x="0" y="1742954"/>
                </a:lnTo>
                <a:close/>
              </a:path>
            </a:pathLst>
          </a:custGeom>
          <a:solidFill>
            <a:srgbClr val="90805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2052471" y="3672089"/>
            <a:ext cx="181610" cy="1743075"/>
          </a:xfrm>
          <a:custGeom>
            <a:avLst/>
            <a:gdLst/>
            <a:ahLst/>
            <a:cxnLst/>
            <a:rect l="l" t="t" r="r" b="b"/>
            <a:pathLst>
              <a:path w="181610" h="1743075">
                <a:moveTo>
                  <a:pt x="0" y="1742954"/>
                </a:moveTo>
                <a:lnTo>
                  <a:pt x="181088" y="1742954"/>
                </a:lnTo>
                <a:lnTo>
                  <a:pt x="181088" y="0"/>
                </a:lnTo>
                <a:lnTo>
                  <a:pt x="0" y="0"/>
                </a:lnTo>
                <a:lnTo>
                  <a:pt x="0" y="1742954"/>
                </a:lnTo>
                <a:close/>
              </a:path>
            </a:pathLst>
          </a:custGeom>
          <a:ln w="9514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3405149" y="3672089"/>
            <a:ext cx="181610" cy="1743075"/>
          </a:xfrm>
          <a:custGeom>
            <a:avLst/>
            <a:gdLst/>
            <a:ahLst/>
            <a:cxnLst/>
            <a:rect l="l" t="t" r="r" b="b"/>
            <a:pathLst>
              <a:path w="181610" h="1743075">
                <a:moveTo>
                  <a:pt x="0" y="1742954"/>
                </a:moveTo>
                <a:lnTo>
                  <a:pt x="181088" y="1742954"/>
                </a:lnTo>
                <a:lnTo>
                  <a:pt x="181088" y="0"/>
                </a:lnTo>
                <a:lnTo>
                  <a:pt x="0" y="0"/>
                </a:lnTo>
                <a:lnTo>
                  <a:pt x="0" y="1742954"/>
                </a:lnTo>
                <a:close/>
              </a:path>
            </a:pathLst>
          </a:custGeom>
          <a:solidFill>
            <a:srgbClr val="90805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3405149" y="3672089"/>
            <a:ext cx="181610" cy="1743075"/>
          </a:xfrm>
          <a:custGeom>
            <a:avLst/>
            <a:gdLst/>
            <a:ahLst/>
            <a:cxnLst/>
            <a:rect l="l" t="t" r="r" b="b"/>
            <a:pathLst>
              <a:path w="181610" h="1743075">
                <a:moveTo>
                  <a:pt x="0" y="1742954"/>
                </a:moveTo>
                <a:lnTo>
                  <a:pt x="181088" y="1742954"/>
                </a:lnTo>
                <a:lnTo>
                  <a:pt x="181088" y="0"/>
                </a:lnTo>
                <a:lnTo>
                  <a:pt x="0" y="0"/>
                </a:lnTo>
                <a:lnTo>
                  <a:pt x="0" y="1742954"/>
                </a:lnTo>
                <a:close/>
              </a:path>
            </a:pathLst>
          </a:custGeom>
          <a:ln w="9514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4767217" y="3729086"/>
            <a:ext cx="180975" cy="1686560"/>
          </a:xfrm>
          <a:custGeom>
            <a:avLst/>
            <a:gdLst/>
            <a:ahLst/>
            <a:cxnLst/>
            <a:rect l="l" t="t" r="r" b="b"/>
            <a:pathLst>
              <a:path w="180975" h="1686560">
                <a:moveTo>
                  <a:pt x="0" y="1685954"/>
                </a:moveTo>
                <a:lnTo>
                  <a:pt x="180771" y="1685954"/>
                </a:lnTo>
                <a:lnTo>
                  <a:pt x="180771" y="0"/>
                </a:lnTo>
                <a:lnTo>
                  <a:pt x="0" y="0"/>
                </a:lnTo>
                <a:lnTo>
                  <a:pt x="0" y="1685954"/>
                </a:lnTo>
                <a:close/>
              </a:path>
            </a:pathLst>
          </a:custGeom>
          <a:solidFill>
            <a:srgbClr val="90805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4767217" y="3729086"/>
            <a:ext cx="180975" cy="1686560"/>
          </a:xfrm>
          <a:custGeom>
            <a:avLst/>
            <a:gdLst/>
            <a:ahLst/>
            <a:cxnLst/>
            <a:rect l="l" t="t" r="r" b="b"/>
            <a:pathLst>
              <a:path w="180975" h="1686560">
                <a:moveTo>
                  <a:pt x="0" y="1685954"/>
                </a:moveTo>
                <a:lnTo>
                  <a:pt x="180771" y="1685954"/>
                </a:lnTo>
                <a:lnTo>
                  <a:pt x="180771" y="0"/>
                </a:lnTo>
                <a:lnTo>
                  <a:pt x="0" y="0"/>
                </a:lnTo>
                <a:lnTo>
                  <a:pt x="0" y="1685954"/>
                </a:lnTo>
                <a:close/>
              </a:path>
            </a:pathLst>
          </a:custGeom>
          <a:ln w="9514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6119512" y="3795840"/>
            <a:ext cx="181610" cy="1619250"/>
          </a:xfrm>
          <a:custGeom>
            <a:avLst/>
            <a:gdLst/>
            <a:ahLst/>
            <a:cxnLst/>
            <a:rect l="l" t="t" r="r" b="b"/>
            <a:pathLst>
              <a:path w="181610" h="1619250">
                <a:moveTo>
                  <a:pt x="0" y="1619200"/>
                </a:moveTo>
                <a:lnTo>
                  <a:pt x="181088" y="1619200"/>
                </a:lnTo>
                <a:lnTo>
                  <a:pt x="181088" y="0"/>
                </a:lnTo>
                <a:lnTo>
                  <a:pt x="0" y="0"/>
                </a:lnTo>
                <a:lnTo>
                  <a:pt x="0" y="1619200"/>
                </a:lnTo>
                <a:close/>
              </a:path>
            </a:pathLst>
          </a:custGeom>
          <a:solidFill>
            <a:srgbClr val="90805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6119512" y="3795840"/>
            <a:ext cx="181610" cy="1619250"/>
          </a:xfrm>
          <a:custGeom>
            <a:avLst/>
            <a:gdLst/>
            <a:ahLst/>
            <a:cxnLst/>
            <a:rect l="l" t="t" r="r" b="b"/>
            <a:pathLst>
              <a:path w="181610" h="1619250">
                <a:moveTo>
                  <a:pt x="0" y="1619200"/>
                </a:moveTo>
                <a:lnTo>
                  <a:pt x="181088" y="1619200"/>
                </a:lnTo>
                <a:lnTo>
                  <a:pt x="181088" y="0"/>
                </a:lnTo>
                <a:lnTo>
                  <a:pt x="0" y="0"/>
                </a:lnTo>
                <a:lnTo>
                  <a:pt x="0" y="1619200"/>
                </a:lnTo>
                <a:close/>
              </a:path>
            </a:pathLst>
          </a:custGeom>
          <a:ln w="9514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7481704" y="3700586"/>
            <a:ext cx="181610" cy="1714500"/>
          </a:xfrm>
          <a:custGeom>
            <a:avLst/>
            <a:gdLst/>
            <a:ahLst/>
            <a:cxnLst/>
            <a:rect l="l" t="t" r="r" b="b"/>
            <a:pathLst>
              <a:path w="181609" h="1714500">
                <a:moveTo>
                  <a:pt x="0" y="1714454"/>
                </a:moveTo>
                <a:lnTo>
                  <a:pt x="181088" y="1714454"/>
                </a:lnTo>
                <a:lnTo>
                  <a:pt x="181088" y="0"/>
                </a:lnTo>
                <a:lnTo>
                  <a:pt x="0" y="0"/>
                </a:lnTo>
                <a:lnTo>
                  <a:pt x="0" y="1714454"/>
                </a:lnTo>
                <a:close/>
              </a:path>
            </a:pathLst>
          </a:custGeom>
          <a:solidFill>
            <a:srgbClr val="90805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7481704" y="3700586"/>
            <a:ext cx="181610" cy="1714500"/>
          </a:xfrm>
          <a:custGeom>
            <a:avLst/>
            <a:gdLst/>
            <a:ahLst/>
            <a:cxnLst/>
            <a:rect l="l" t="t" r="r" b="b"/>
            <a:pathLst>
              <a:path w="181609" h="1714500">
                <a:moveTo>
                  <a:pt x="0" y="1714454"/>
                </a:moveTo>
                <a:lnTo>
                  <a:pt x="181088" y="1714454"/>
                </a:lnTo>
                <a:lnTo>
                  <a:pt x="181088" y="0"/>
                </a:lnTo>
                <a:lnTo>
                  <a:pt x="0" y="0"/>
                </a:lnTo>
                <a:lnTo>
                  <a:pt x="0" y="1714454"/>
                </a:lnTo>
                <a:close/>
              </a:path>
            </a:pathLst>
          </a:custGeom>
          <a:ln w="9514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8834258" y="4100481"/>
            <a:ext cx="180975" cy="1315085"/>
          </a:xfrm>
          <a:custGeom>
            <a:avLst/>
            <a:gdLst/>
            <a:ahLst/>
            <a:cxnLst/>
            <a:rect l="l" t="t" r="r" b="b"/>
            <a:pathLst>
              <a:path w="180975" h="1315085">
                <a:moveTo>
                  <a:pt x="0" y="1314562"/>
                </a:moveTo>
                <a:lnTo>
                  <a:pt x="180771" y="1314562"/>
                </a:lnTo>
                <a:lnTo>
                  <a:pt x="180771" y="0"/>
                </a:lnTo>
                <a:lnTo>
                  <a:pt x="0" y="0"/>
                </a:lnTo>
                <a:lnTo>
                  <a:pt x="0" y="1314562"/>
                </a:lnTo>
                <a:close/>
              </a:path>
            </a:pathLst>
          </a:custGeom>
          <a:solidFill>
            <a:srgbClr val="90805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8834258" y="4100481"/>
            <a:ext cx="180975" cy="1315085"/>
          </a:xfrm>
          <a:custGeom>
            <a:avLst/>
            <a:gdLst/>
            <a:ahLst/>
            <a:cxnLst/>
            <a:rect l="l" t="t" r="r" b="b"/>
            <a:pathLst>
              <a:path w="180975" h="1315085">
                <a:moveTo>
                  <a:pt x="0" y="1314562"/>
                </a:moveTo>
                <a:lnTo>
                  <a:pt x="180771" y="1314562"/>
                </a:lnTo>
                <a:lnTo>
                  <a:pt x="180771" y="0"/>
                </a:lnTo>
                <a:lnTo>
                  <a:pt x="0" y="0"/>
                </a:lnTo>
                <a:lnTo>
                  <a:pt x="0" y="1314562"/>
                </a:lnTo>
                <a:close/>
              </a:path>
            </a:pathLst>
          </a:custGeom>
          <a:ln w="9514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928517" y="2357586"/>
            <a:ext cx="0" cy="3048000"/>
          </a:xfrm>
          <a:custGeom>
            <a:avLst/>
            <a:gdLst/>
            <a:ahLst/>
            <a:cxnLst/>
            <a:rect l="l" t="t" r="r" b="b"/>
            <a:pathLst>
              <a:path h="3048000">
                <a:moveTo>
                  <a:pt x="0" y="0"/>
                </a:moveTo>
                <a:lnTo>
                  <a:pt x="0" y="3047954"/>
                </a:lnTo>
              </a:path>
            </a:pathLst>
          </a:custGeom>
          <a:ln w="9514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890462" y="5415040"/>
            <a:ext cx="28575" cy="0"/>
          </a:xfrm>
          <a:custGeom>
            <a:avLst/>
            <a:gdLst/>
            <a:ahLst/>
            <a:cxnLst/>
            <a:rect l="l" t="t" r="r" b="b"/>
            <a:pathLst>
              <a:path w="28575">
                <a:moveTo>
                  <a:pt x="0" y="0"/>
                </a:moveTo>
                <a:lnTo>
                  <a:pt x="28542" y="0"/>
                </a:lnTo>
              </a:path>
            </a:pathLst>
          </a:custGeom>
          <a:ln w="9500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890462" y="4805449"/>
            <a:ext cx="28575" cy="0"/>
          </a:xfrm>
          <a:custGeom>
            <a:avLst/>
            <a:gdLst/>
            <a:ahLst/>
            <a:cxnLst/>
            <a:rect l="l" t="t" r="r" b="b"/>
            <a:pathLst>
              <a:path w="28575">
                <a:moveTo>
                  <a:pt x="0" y="0"/>
                </a:moveTo>
                <a:lnTo>
                  <a:pt x="28542" y="0"/>
                </a:lnTo>
              </a:path>
            </a:pathLst>
          </a:custGeom>
          <a:ln w="9500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890462" y="4195922"/>
            <a:ext cx="28575" cy="0"/>
          </a:xfrm>
          <a:custGeom>
            <a:avLst/>
            <a:gdLst/>
            <a:ahLst/>
            <a:cxnLst/>
            <a:rect l="l" t="t" r="r" b="b"/>
            <a:pathLst>
              <a:path w="28575">
                <a:moveTo>
                  <a:pt x="0" y="0"/>
                </a:moveTo>
                <a:lnTo>
                  <a:pt x="28542" y="0"/>
                </a:lnTo>
              </a:path>
            </a:pathLst>
          </a:custGeom>
          <a:ln w="9500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890462" y="3576767"/>
            <a:ext cx="28575" cy="0"/>
          </a:xfrm>
          <a:custGeom>
            <a:avLst/>
            <a:gdLst/>
            <a:ahLst/>
            <a:cxnLst/>
            <a:rect l="l" t="t" r="r" b="b"/>
            <a:pathLst>
              <a:path w="28575">
                <a:moveTo>
                  <a:pt x="0" y="0"/>
                </a:moveTo>
                <a:lnTo>
                  <a:pt x="28542" y="0"/>
                </a:lnTo>
              </a:path>
            </a:pathLst>
          </a:custGeom>
          <a:ln w="9500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890462" y="2967240"/>
            <a:ext cx="28575" cy="0"/>
          </a:xfrm>
          <a:custGeom>
            <a:avLst/>
            <a:gdLst/>
            <a:ahLst/>
            <a:cxnLst/>
            <a:rect l="l" t="t" r="r" b="b"/>
            <a:pathLst>
              <a:path w="28575">
                <a:moveTo>
                  <a:pt x="0" y="0"/>
                </a:moveTo>
                <a:lnTo>
                  <a:pt x="28542" y="0"/>
                </a:lnTo>
              </a:path>
            </a:pathLst>
          </a:custGeom>
          <a:ln w="9500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890462" y="2357586"/>
            <a:ext cx="28575" cy="0"/>
          </a:xfrm>
          <a:custGeom>
            <a:avLst/>
            <a:gdLst/>
            <a:ahLst/>
            <a:cxnLst/>
            <a:rect l="l" t="t" r="r" b="b"/>
            <a:pathLst>
              <a:path w="28575">
                <a:moveTo>
                  <a:pt x="0" y="0"/>
                </a:moveTo>
                <a:lnTo>
                  <a:pt x="28542" y="0"/>
                </a:lnTo>
              </a:path>
            </a:pathLst>
          </a:custGeom>
          <a:ln w="9500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928517" y="5415040"/>
            <a:ext cx="8134350" cy="0"/>
          </a:xfrm>
          <a:custGeom>
            <a:avLst/>
            <a:gdLst/>
            <a:ahLst/>
            <a:cxnLst/>
            <a:rect l="l" t="t" r="r" b="b"/>
            <a:pathLst>
              <a:path w="8134350">
                <a:moveTo>
                  <a:pt x="0" y="0"/>
                </a:moveTo>
                <a:lnTo>
                  <a:pt x="8134081" y="0"/>
                </a:lnTo>
              </a:path>
            </a:pathLst>
          </a:custGeom>
          <a:ln w="9500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928517" y="5424861"/>
            <a:ext cx="0" cy="28575"/>
          </a:xfrm>
          <a:custGeom>
            <a:avLst/>
            <a:gdLst/>
            <a:ahLst/>
            <a:cxnLst/>
            <a:rect l="l" t="t" r="r" b="b"/>
            <a:pathLst>
              <a:path h="28575">
                <a:moveTo>
                  <a:pt x="0" y="28500"/>
                </a:moveTo>
                <a:lnTo>
                  <a:pt x="0" y="0"/>
                </a:lnTo>
              </a:path>
            </a:pathLst>
          </a:custGeom>
          <a:ln w="9514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2290709" y="5424861"/>
            <a:ext cx="0" cy="28575"/>
          </a:xfrm>
          <a:custGeom>
            <a:avLst/>
            <a:gdLst/>
            <a:ahLst/>
            <a:cxnLst/>
            <a:rect l="l" t="t" r="r" b="b"/>
            <a:pathLst>
              <a:path h="28575">
                <a:moveTo>
                  <a:pt x="0" y="28500"/>
                </a:moveTo>
                <a:lnTo>
                  <a:pt x="0" y="0"/>
                </a:lnTo>
              </a:path>
            </a:pathLst>
          </a:custGeom>
          <a:ln w="9514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3643260" y="5424861"/>
            <a:ext cx="0" cy="28575"/>
          </a:xfrm>
          <a:custGeom>
            <a:avLst/>
            <a:gdLst/>
            <a:ahLst/>
            <a:cxnLst/>
            <a:rect l="l" t="t" r="r" b="b"/>
            <a:pathLst>
              <a:path h="28575">
                <a:moveTo>
                  <a:pt x="0" y="28500"/>
                </a:moveTo>
                <a:lnTo>
                  <a:pt x="0" y="0"/>
                </a:lnTo>
              </a:path>
            </a:pathLst>
          </a:custGeom>
          <a:ln w="9514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5005072" y="5424861"/>
            <a:ext cx="0" cy="28575"/>
          </a:xfrm>
          <a:custGeom>
            <a:avLst/>
            <a:gdLst/>
            <a:ahLst/>
            <a:cxnLst/>
            <a:rect l="l" t="t" r="r" b="b"/>
            <a:pathLst>
              <a:path h="28575">
                <a:moveTo>
                  <a:pt x="0" y="28500"/>
                </a:moveTo>
                <a:lnTo>
                  <a:pt x="0" y="0"/>
                </a:lnTo>
              </a:path>
            </a:pathLst>
          </a:custGeom>
          <a:ln w="9514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6357750" y="5424861"/>
            <a:ext cx="0" cy="28575"/>
          </a:xfrm>
          <a:custGeom>
            <a:avLst/>
            <a:gdLst/>
            <a:ahLst/>
            <a:cxnLst/>
            <a:rect l="l" t="t" r="r" b="b"/>
            <a:pathLst>
              <a:path h="28575">
                <a:moveTo>
                  <a:pt x="0" y="28500"/>
                </a:moveTo>
                <a:lnTo>
                  <a:pt x="0" y="0"/>
                </a:lnTo>
              </a:path>
            </a:pathLst>
          </a:custGeom>
          <a:ln w="9514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7719815" y="5424861"/>
            <a:ext cx="0" cy="28575"/>
          </a:xfrm>
          <a:custGeom>
            <a:avLst/>
            <a:gdLst/>
            <a:ahLst/>
            <a:cxnLst/>
            <a:rect l="l" t="t" r="r" b="b"/>
            <a:pathLst>
              <a:path h="28575">
                <a:moveTo>
                  <a:pt x="0" y="28500"/>
                </a:moveTo>
                <a:lnTo>
                  <a:pt x="0" y="0"/>
                </a:lnTo>
              </a:path>
            </a:pathLst>
          </a:custGeom>
          <a:ln w="9514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9072112" y="5424861"/>
            <a:ext cx="0" cy="28575"/>
          </a:xfrm>
          <a:custGeom>
            <a:avLst/>
            <a:gdLst/>
            <a:ahLst/>
            <a:cxnLst/>
            <a:rect l="l" t="t" r="r" b="b"/>
            <a:pathLst>
              <a:path h="28575">
                <a:moveTo>
                  <a:pt x="0" y="28500"/>
                </a:moveTo>
                <a:lnTo>
                  <a:pt x="0" y="0"/>
                </a:lnTo>
              </a:path>
            </a:pathLst>
          </a:custGeom>
          <a:ln w="9514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103"/>
          <p:cNvSpPr txBox="1"/>
          <p:nvPr/>
        </p:nvSpPr>
        <p:spPr>
          <a:xfrm>
            <a:off x="977977" y="3984705"/>
            <a:ext cx="158750" cy="1461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spc="-10" dirty="0">
                <a:latin typeface="Arial"/>
                <a:cs typeface="Arial"/>
              </a:rPr>
              <a:t>89</a:t>
            </a:r>
            <a:endParaRPr sz="950">
              <a:latin typeface="Arial"/>
              <a:cs typeface="Arial"/>
            </a:endParaRPr>
          </a:p>
        </p:txBody>
      </p:sp>
      <p:sp>
        <p:nvSpPr>
          <p:cNvPr id="104" name="object 104"/>
          <p:cNvSpPr txBox="1"/>
          <p:nvPr/>
        </p:nvSpPr>
        <p:spPr>
          <a:xfrm>
            <a:off x="2339788" y="3918204"/>
            <a:ext cx="158750" cy="1461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spc="-10" dirty="0">
                <a:latin typeface="Arial"/>
                <a:cs typeface="Arial"/>
              </a:rPr>
              <a:t>93</a:t>
            </a:r>
            <a:endParaRPr sz="950">
              <a:latin typeface="Arial"/>
              <a:cs typeface="Arial"/>
            </a:endParaRPr>
          </a:p>
        </p:txBody>
      </p:sp>
      <p:sp>
        <p:nvSpPr>
          <p:cNvPr id="105" name="object 105"/>
          <p:cNvSpPr txBox="1"/>
          <p:nvPr/>
        </p:nvSpPr>
        <p:spPr>
          <a:xfrm>
            <a:off x="3692339" y="3937204"/>
            <a:ext cx="158750" cy="1461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spc="-10" dirty="0">
                <a:latin typeface="Arial"/>
                <a:cs typeface="Arial"/>
              </a:rPr>
              <a:t>92</a:t>
            </a:r>
            <a:endParaRPr sz="950">
              <a:latin typeface="Arial"/>
              <a:cs typeface="Arial"/>
            </a:endParaRPr>
          </a:p>
        </p:txBody>
      </p:sp>
      <p:sp>
        <p:nvSpPr>
          <p:cNvPr id="106" name="object 106"/>
          <p:cNvSpPr txBox="1"/>
          <p:nvPr/>
        </p:nvSpPr>
        <p:spPr>
          <a:xfrm>
            <a:off x="5054532" y="3937204"/>
            <a:ext cx="158750" cy="1461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spc="-10" dirty="0">
                <a:latin typeface="Arial"/>
                <a:cs typeface="Arial"/>
              </a:rPr>
              <a:t>91</a:t>
            </a:r>
            <a:endParaRPr sz="950">
              <a:latin typeface="Arial"/>
              <a:cs typeface="Arial"/>
            </a:endParaRPr>
          </a:p>
        </p:txBody>
      </p:sp>
      <p:sp>
        <p:nvSpPr>
          <p:cNvPr id="107" name="object 107"/>
          <p:cNvSpPr txBox="1"/>
          <p:nvPr/>
        </p:nvSpPr>
        <p:spPr>
          <a:xfrm>
            <a:off x="6406829" y="3965705"/>
            <a:ext cx="158750" cy="1461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spc="-10" dirty="0">
                <a:latin typeface="Arial"/>
                <a:cs typeface="Arial"/>
              </a:rPr>
              <a:t>90</a:t>
            </a:r>
            <a:endParaRPr sz="950">
              <a:latin typeface="Arial"/>
              <a:cs typeface="Arial"/>
            </a:endParaRPr>
          </a:p>
        </p:txBody>
      </p:sp>
      <p:sp>
        <p:nvSpPr>
          <p:cNvPr id="108" name="object 108"/>
          <p:cNvSpPr txBox="1"/>
          <p:nvPr/>
        </p:nvSpPr>
        <p:spPr>
          <a:xfrm>
            <a:off x="7769021" y="4060958"/>
            <a:ext cx="158750" cy="1461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spc="-10" dirty="0">
                <a:latin typeface="Arial"/>
                <a:cs typeface="Arial"/>
              </a:rPr>
              <a:t>83</a:t>
            </a:r>
            <a:endParaRPr sz="950">
              <a:latin typeface="Arial"/>
              <a:cs typeface="Arial"/>
            </a:endParaRPr>
          </a:p>
        </p:txBody>
      </p:sp>
      <p:sp>
        <p:nvSpPr>
          <p:cNvPr id="109" name="object 109"/>
          <p:cNvSpPr txBox="1"/>
          <p:nvPr/>
        </p:nvSpPr>
        <p:spPr>
          <a:xfrm>
            <a:off x="1158748" y="4003958"/>
            <a:ext cx="158750" cy="1461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spc="-10" dirty="0">
                <a:latin typeface="Arial"/>
                <a:cs typeface="Arial"/>
              </a:rPr>
              <a:t>87</a:t>
            </a:r>
            <a:endParaRPr sz="950">
              <a:latin typeface="Arial"/>
              <a:cs typeface="Arial"/>
            </a:endParaRPr>
          </a:p>
        </p:txBody>
      </p:sp>
      <p:sp>
        <p:nvSpPr>
          <p:cNvPr id="110" name="object 110"/>
          <p:cNvSpPr txBox="1"/>
          <p:nvPr/>
        </p:nvSpPr>
        <p:spPr>
          <a:xfrm>
            <a:off x="2520940" y="3975205"/>
            <a:ext cx="158750" cy="1461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spc="-10" dirty="0">
                <a:latin typeface="Arial"/>
                <a:cs typeface="Arial"/>
              </a:rPr>
              <a:t>89</a:t>
            </a:r>
            <a:endParaRPr sz="950">
              <a:latin typeface="Arial"/>
              <a:cs typeface="Arial"/>
            </a:endParaRPr>
          </a:p>
        </p:txBody>
      </p:sp>
      <p:sp>
        <p:nvSpPr>
          <p:cNvPr id="111" name="object 111"/>
          <p:cNvSpPr txBox="1"/>
          <p:nvPr/>
        </p:nvSpPr>
        <p:spPr>
          <a:xfrm>
            <a:off x="5235303" y="4003958"/>
            <a:ext cx="158750" cy="1461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spc="-10" dirty="0">
                <a:latin typeface="Arial"/>
                <a:cs typeface="Arial"/>
              </a:rPr>
              <a:t>87</a:t>
            </a:r>
            <a:endParaRPr sz="950">
              <a:latin typeface="Arial"/>
              <a:cs typeface="Arial"/>
            </a:endParaRPr>
          </a:p>
        </p:txBody>
      </p:sp>
      <p:sp>
        <p:nvSpPr>
          <p:cNvPr id="112" name="object 112"/>
          <p:cNvSpPr txBox="1"/>
          <p:nvPr/>
        </p:nvSpPr>
        <p:spPr>
          <a:xfrm>
            <a:off x="6587854" y="4003958"/>
            <a:ext cx="158750" cy="1461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spc="-10" dirty="0">
                <a:latin typeface="Arial"/>
                <a:cs typeface="Arial"/>
              </a:rPr>
              <a:t>87</a:t>
            </a:r>
            <a:endParaRPr sz="950">
              <a:latin typeface="Arial"/>
              <a:cs typeface="Arial"/>
            </a:endParaRPr>
          </a:p>
        </p:txBody>
      </p:sp>
      <p:sp>
        <p:nvSpPr>
          <p:cNvPr id="113" name="object 113"/>
          <p:cNvSpPr txBox="1"/>
          <p:nvPr/>
        </p:nvSpPr>
        <p:spPr>
          <a:xfrm>
            <a:off x="7950046" y="4089459"/>
            <a:ext cx="158750" cy="1461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spc="-10" dirty="0">
                <a:latin typeface="Arial"/>
                <a:cs typeface="Arial"/>
              </a:rPr>
              <a:t>82</a:t>
            </a:r>
            <a:endParaRPr sz="950">
              <a:latin typeface="Arial"/>
              <a:cs typeface="Arial"/>
            </a:endParaRPr>
          </a:p>
        </p:txBody>
      </p:sp>
      <p:sp>
        <p:nvSpPr>
          <p:cNvPr id="114" name="object 114"/>
          <p:cNvSpPr txBox="1"/>
          <p:nvPr/>
        </p:nvSpPr>
        <p:spPr>
          <a:xfrm>
            <a:off x="1339837" y="4127840"/>
            <a:ext cx="158750" cy="1461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spc="-10" dirty="0">
                <a:latin typeface="Arial"/>
                <a:cs typeface="Arial"/>
              </a:rPr>
              <a:t>79</a:t>
            </a:r>
            <a:endParaRPr sz="950">
              <a:latin typeface="Arial"/>
              <a:cs typeface="Arial"/>
            </a:endParaRPr>
          </a:p>
        </p:txBody>
      </p:sp>
      <p:sp>
        <p:nvSpPr>
          <p:cNvPr id="115" name="object 115"/>
          <p:cNvSpPr txBox="1"/>
          <p:nvPr/>
        </p:nvSpPr>
        <p:spPr>
          <a:xfrm>
            <a:off x="2692451" y="4022958"/>
            <a:ext cx="158750" cy="1461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spc="-10" dirty="0">
                <a:latin typeface="Arial"/>
                <a:cs typeface="Arial"/>
              </a:rPr>
              <a:t>86</a:t>
            </a:r>
            <a:endParaRPr sz="950">
              <a:latin typeface="Arial"/>
              <a:cs typeface="Arial"/>
            </a:endParaRPr>
          </a:p>
        </p:txBody>
      </p:sp>
      <p:sp>
        <p:nvSpPr>
          <p:cNvPr id="116" name="object 116"/>
          <p:cNvSpPr txBox="1"/>
          <p:nvPr/>
        </p:nvSpPr>
        <p:spPr>
          <a:xfrm>
            <a:off x="3873491" y="3956204"/>
            <a:ext cx="339725" cy="1461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dirty="0">
                <a:latin typeface="Arial"/>
                <a:cs typeface="Arial"/>
              </a:rPr>
              <a:t>90</a:t>
            </a:r>
            <a:r>
              <a:rPr sz="950" spc="5" dirty="0">
                <a:latin typeface="Arial"/>
                <a:cs typeface="Arial"/>
              </a:rPr>
              <a:t> </a:t>
            </a:r>
            <a:r>
              <a:rPr sz="1425" spc="-15" baseline="-23391" dirty="0">
                <a:latin typeface="Arial"/>
                <a:cs typeface="Arial"/>
              </a:rPr>
              <a:t>87</a:t>
            </a:r>
            <a:endParaRPr sz="1425" baseline="-23391">
              <a:latin typeface="Arial"/>
              <a:cs typeface="Arial"/>
            </a:endParaRPr>
          </a:p>
        </p:txBody>
      </p:sp>
      <p:sp>
        <p:nvSpPr>
          <p:cNvPr id="117" name="object 117"/>
          <p:cNvSpPr txBox="1"/>
          <p:nvPr/>
        </p:nvSpPr>
        <p:spPr>
          <a:xfrm>
            <a:off x="5406814" y="4098960"/>
            <a:ext cx="158750" cy="1461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spc="-10" dirty="0">
                <a:latin typeface="Arial"/>
                <a:cs typeface="Arial"/>
              </a:rPr>
              <a:t>81</a:t>
            </a:r>
            <a:endParaRPr sz="950">
              <a:latin typeface="Arial"/>
              <a:cs typeface="Arial"/>
            </a:endParaRPr>
          </a:p>
        </p:txBody>
      </p:sp>
      <p:sp>
        <p:nvSpPr>
          <p:cNvPr id="118" name="object 118"/>
          <p:cNvSpPr txBox="1"/>
          <p:nvPr/>
        </p:nvSpPr>
        <p:spPr>
          <a:xfrm>
            <a:off x="6769006" y="4098960"/>
            <a:ext cx="158750" cy="1461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spc="-10" dirty="0">
                <a:latin typeface="Arial"/>
                <a:cs typeface="Arial"/>
              </a:rPr>
              <a:t>81</a:t>
            </a:r>
            <a:endParaRPr sz="950">
              <a:latin typeface="Arial"/>
              <a:cs typeface="Arial"/>
            </a:endParaRPr>
          </a:p>
        </p:txBody>
      </p:sp>
      <p:sp>
        <p:nvSpPr>
          <p:cNvPr id="119" name="object 119"/>
          <p:cNvSpPr txBox="1"/>
          <p:nvPr/>
        </p:nvSpPr>
        <p:spPr>
          <a:xfrm>
            <a:off x="8121304" y="4299095"/>
            <a:ext cx="158750" cy="1461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spc="-10" dirty="0">
                <a:latin typeface="Arial"/>
                <a:cs typeface="Arial"/>
              </a:rPr>
              <a:t>68</a:t>
            </a:r>
            <a:endParaRPr sz="950">
              <a:latin typeface="Arial"/>
              <a:cs typeface="Arial"/>
            </a:endParaRPr>
          </a:p>
        </p:txBody>
      </p:sp>
      <p:sp>
        <p:nvSpPr>
          <p:cNvPr id="120" name="object 120"/>
          <p:cNvSpPr txBox="1"/>
          <p:nvPr/>
        </p:nvSpPr>
        <p:spPr>
          <a:xfrm>
            <a:off x="1520925" y="4261095"/>
            <a:ext cx="158750" cy="1461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spc="-10" dirty="0">
                <a:latin typeface="Arial"/>
                <a:cs typeface="Arial"/>
              </a:rPr>
              <a:t>70</a:t>
            </a:r>
            <a:endParaRPr sz="950">
              <a:latin typeface="Arial"/>
              <a:cs typeface="Arial"/>
            </a:endParaRPr>
          </a:p>
        </p:txBody>
      </p:sp>
      <p:sp>
        <p:nvSpPr>
          <p:cNvPr id="121" name="object 121"/>
          <p:cNvSpPr txBox="1"/>
          <p:nvPr/>
        </p:nvSpPr>
        <p:spPr>
          <a:xfrm>
            <a:off x="6949778" y="4251595"/>
            <a:ext cx="158750" cy="1461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spc="-10" dirty="0">
                <a:latin typeface="Arial"/>
                <a:cs typeface="Arial"/>
              </a:rPr>
              <a:t>71</a:t>
            </a:r>
            <a:endParaRPr sz="950">
              <a:latin typeface="Arial"/>
              <a:cs typeface="Arial"/>
            </a:endParaRPr>
          </a:p>
        </p:txBody>
      </p:sp>
      <p:sp>
        <p:nvSpPr>
          <p:cNvPr id="122" name="object 122"/>
          <p:cNvSpPr txBox="1"/>
          <p:nvPr/>
        </p:nvSpPr>
        <p:spPr>
          <a:xfrm>
            <a:off x="8302328" y="4489731"/>
            <a:ext cx="158750" cy="1461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spc="-10" dirty="0">
                <a:latin typeface="Arial"/>
                <a:cs typeface="Arial"/>
              </a:rPr>
              <a:t>55</a:t>
            </a:r>
            <a:endParaRPr sz="950">
              <a:latin typeface="Arial"/>
              <a:cs typeface="Arial"/>
            </a:endParaRPr>
          </a:p>
        </p:txBody>
      </p:sp>
      <p:sp>
        <p:nvSpPr>
          <p:cNvPr id="123" name="object 123"/>
          <p:cNvSpPr txBox="1"/>
          <p:nvPr/>
        </p:nvSpPr>
        <p:spPr>
          <a:xfrm>
            <a:off x="1692182" y="4203841"/>
            <a:ext cx="158750" cy="1461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spc="-10" dirty="0">
                <a:latin typeface="Arial"/>
                <a:cs typeface="Arial"/>
              </a:rPr>
              <a:t>74</a:t>
            </a:r>
            <a:endParaRPr sz="950">
              <a:latin typeface="Arial"/>
              <a:cs typeface="Arial"/>
            </a:endParaRPr>
          </a:p>
        </p:txBody>
      </p:sp>
      <p:sp>
        <p:nvSpPr>
          <p:cNvPr id="124" name="object 124"/>
          <p:cNvSpPr txBox="1"/>
          <p:nvPr/>
        </p:nvSpPr>
        <p:spPr>
          <a:xfrm>
            <a:off x="2873223" y="4146840"/>
            <a:ext cx="340360" cy="1461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dirty="0">
                <a:latin typeface="Arial"/>
                <a:cs typeface="Arial"/>
              </a:rPr>
              <a:t>78</a:t>
            </a:r>
            <a:r>
              <a:rPr sz="950" spc="10" dirty="0">
                <a:latin typeface="Arial"/>
                <a:cs typeface="Arial"/>
              </a:rPr>
              <a:t> </a:t>
            </a:r>
            <a:r>
              <a:rPr sz="1425" spc="-15" baseline="-26315" dirty="0">
                <a:latin typeface="Arial"/>
                <a:cs typeface="Arial"/>
              </a:rPr>
              <a:t>74</a:t>
            </a:r>
            <a:endParaRPr sz="1425" baseline="-26315">
              <a:latin typeface="Arial"/>
              <a:cs typeface="Arial"/>
            </a:endParaRPr>
          </a:p>
        </p:txBody>
      </p:sp>
      <p:sp>
        <p:nvSpPr>
          <p:cNvPr id="125" name="object 125"/>
          <p:cNvSpPr txBox="1"/>
          <p:nvPr/>
        </p:nvSpPr>
        <p:spPr>
          <a:xfrm>
            <a:off x="4235415" y="4175341"/>
            <a:ext cx="330200" cy="1461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dirty="0">
                <a:latin typeface="Arial"/>
                <a:cs typeface="Arial"/>
              </a:rPr>
              <a:t>76</a:t>
            </a:r>
            <a:r>
              <a:rPr sz="950" spc="-70" dirty="0">
                <a:latin typeface="Arial"/>
                <a:cs typeface="Arial"/>
              </a:rPr>
              <a:t> </a:t>
            </a:r>
            <a:r>
              <a:rPr sz="1425" spc="-15" baseline="2923" dirty="0">
                <a:latin typeface="Arial"/>
                <a:cs typeface="Arial"/>
              </a:rPr>
              <a:t>76</a:t>
            </a:r>
            <a:endParaRPr sz="1425" baseline="2923">
              <a:latin typeface="Arial"/>
              <a:cs typeface="Arial"/>
            </a:endParaRPr>
          </a:p>
        </p:txBody>
      </p:sp>
      <p:sp>
        <p:nvSpPr>
          <p:cNvPr id="126" name="object 126"/>
          <p:cNvSpPr txBox="1"/>
          <p:nvPr/>
        </p:nvSpPr>
        <p:spPr>
          <a:xfrm>
            <a:off x="5587586" y="4261095"/>
            <a:ext cx="340360" cy="1461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25" baseline="2923" dirty="0">
                <a:latin typeface="Arial"/>
                <a:cs typeface="Arial"/>
              </a:rPr>
              <a:t>71</a:t>
            </a:r>
            <a:r>
              <a:rPr sz="1425" spc="15" baseline="2923" dirty="0">
                <a:latin typeface="Arial"/>
                <a:cs typeface="Arial"/>
              </a:rPr>
              <a:t> </a:t>
            </a:r>
            <a:r>
              <a:rPr sz="950" spc="-10" dirty="0">
                <a:latin typeface="Arial"/>
                <a:cs typeface="Arial"/>
              </a:rPr>
              <a:t>70</a:t>
            </a:r>
            <a:endParaRPr sz="950">
              <a:latin typeface="Arial"/>
              <a:cs typeface="Arial"/>
            </a:endParaRPr>
          </a:p>
        </p:txBody>
      </p:sp>
      <p:sp>
        <p:nvSpPr>
          <p:cNvPr id="127" name="object 127"/>
          <p:cNvSpPr txBox="1"/>
          <p:nvPr/>
        </p:nvSpPr>
        <p:spPr>
          <a:xfrm>
            <a:off x="7121415" y="4203841"/>
            <a:ext cx="158750" cy="1461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spc="-10" dirty="0">
                <a:latin typeface="Arial"/>
                <a:cs typeface="Arial"/>
              </a:rPr>
              <a:t>74</a:t>
            </a:r>
            <a:endParaRPr sz="950">
              <a:latin typeface="Arial"/>
              <a:cs typeface="Arial"/>
            </a:endParaRPr>
          </a:p>
        </p:txBody>
      </p:sp>
      <p:sp>
        <p:nvSpPr>
          <p:cNvPr id="128" name="object 128"/>
          <p:cNvSpPr txBox="1"/>
          <p:nvPr/>
        </p:nvSpPr>
        <p:spPr>
          <a:xfrm>
            <a:off x="8483100" y="4403913"/>
            <a:ext cx="158750" cy="1461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spc="-10" dirty="0">
                <a:latin typeface="Arial"/>
                <a:cs typeface="Arial"/>
              </a:rPr>
              <a:t>61</a:t>
            </a:r>
            <a:endParaRPr sz="950">
              <a:latin typeface="Arial"/>
              <a:cs typeface="Arial"/>
            </a:endParaRPr>
          </a:p>
        </p:txBody>
      </p:sp>
      <p:sp>
        <p:nvSpPr>
          <p:cNvPr id="129" name="object 129"/>
          <p:cNvSpPr txBox="1"/>
          <p:nvPr/>
        </p:nvSpPr>
        <p:spPr>
          <a:xfrm>
            <a:off x="4587697" y="4451414"/>
            <a:ext cx="158750" cy="1461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spc="-10" dirty="0">
                <a:latin typeface="Arial"/>
                <a:cs typeface="Arial"/>
              </a:rPr>
              <a:t>58</a:t>
            </a:r>
            <a:endParaRPr sz="950">
              <a:latin typeface="Arial"/>
              <a:cs typeface="Arial"/>
            </a:endParaRPr>
          </a:p>
        </p:txBody>
      </p:sp>
      <p:sp>
        <p:nvSpPr>
          <p:cNvPr id="130" name="object 130"/>
          <p:cNvSpPr txBox="1"/>
          <p:nvPr/>
        </p:nvSpPr>
        <p:spPr>
          <a:xfrm>
            <a:off x="7302187" y="4403913"/>
            <a:ext cx="158750" cy="1461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spc="-10" dirty="0">
                <a:latin typeface="Arial"/>
                <a:cs typeface="Arial"/>
              </a:rPr>
              <a:t>61</a:t>
            </a:r>
            <a:endParaRPr sz="950">
              <a:latin typeface="Arial"/>
              <a:cs typeface="Arial"/>
            </a:endParaRPr>
          </a:p>
        </p:txBody>
      </p:sp>
      <p:sp>
        <p:nvSpPr>
          <p:cNvPr id="131" name="object 131"/>
          <p:cNvSpPr txBox="1"/>
          <p:nvPr/>
        </p:nvSpPr>
        <p:spPr>
          <a:xfrm>
            <a:off x="1873210" y="4413412"/>
            <a:ext cx="339725" cy="1461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dirty="0">
                <a:latin typeface="Arial"/>
                <a:cs typeface="Arial"/>
              </a:rPr>
              <a:t>60</a:t>
            </a:r>
            <a:r>
              <a:rPr sz="950" spc="5" dirty="0">
                <a:latin typeface="Arial"/>
                <a:cs typeface="Arial"/>
              </a:rPr>
              <a:t> </a:t>
            </a:r>
            <a:r>
              <a:rPr sz="1425" spc="-15" baseline="-20467" dirty="0">
                <a:latin typeface="Arial"/>
                <a:cs typeface="Arial"/>
              </a:rPr>
              <a:t>57</a:t>
            </a:r>
            <a:endParaRPr sz="1425" baseline="-20467">
              <a:latin typeface="Arial"/>
              <a:cs typeface="Arial"/>
            </a:endParaRPr>
          </a:p>
        </p:txBody>
      </p:sp>
      <p:sp>
        <p:nvSpPr>
          <p:cNvPr id="132" name="object 132"/>
          <p:cNvSpPr txBox="1"/>
          <p:nvPr/>
        </p:nvSpPr>
        <p:spPr>
          <a:xfrm>
            <a:off x="3235147" y="4384913"/>
            <a:ext cx="330200" cy="1461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dirty="0">
                <a:latin typeface="Arial"/>
                <a:cs typeface="Arial"/>
              </a:rPr>
              <a:t>62</a:t>
            </a:r>
            <a:r>
              <a:rPr sz="950" spc="-70" dirty="0">
                <a:latin typeface="Arial"/>
                <a:cs typeface="Arial"/>
              </a:rPr>
              <a:t> </a:t>
            </a:r>
            <a:r>
              <a:rPr sz="1425" spc="-15" baseline="-35087" dirty="0">
                <a:latin typeface="Arial"/>
                <a:cs typeface="Arial"/>
              </a:rPr>
              <a:t>57</a:t>
            </a:r>
            <a:endParaRPr sz="1425" baseline="-35087">
              <a:latin typeface="Arial"/>
              <a:cs typeface="Arial"/>
            </a:endParaRPr>
          </a:p>
        </p:txBody>
      </p:sp>
      <p:sp>
        <p:nvSpPr>
          <p:cNvPr id="133" name="object 133"/>
          <p:cNvSpPr txBox="1"/>
          <p:nvPr/>
        </p:nvSpPr>
        <p:spPr>
          <a:xfrm>
            <a:off x="4768849" y="4489731"/>
            <a:ext cx="158750" cy="1461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spc="-10" dirty="0">
                <a:latin typeface="Arial"/>
                <a:cs typeface="Arial"/>
              </a:rPr>
              <a:t>55</a:t>
            </a:r>
            <a:endParaRPr sz="950">
              <a:latin typeface="Arial"/>
              <a:cs typeface="Arial"/>
            </a:endParaRPr>
          </a:p>
        </p:txBody>
      </p:sp>
      <p:sp>
        <p:nvSpPr>
          <p:cNvPr id="134" name="object 134"/>
          <p:cNvSpPr txBox="1"/>
          <p:nvPr/>
        </p:nvSpPr>
        <p:spPr>
          <a:xfrm>
            <a:off x="5949889" y="4480230"/>
            <a:ext cx="330200" cy="1461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dirty="0">
                <a:latin typeface="Arial"/>
                <a:cs typeface="Arial"/>
              </a:rPr>
              <a:t>56</a:t>
            </a:r>
            <a:r>
              <a:rPr sz="950" spc="-70" dirty="0">
                <a:latin typeface="Arial"/>
                <a:cs typeface="Arial"/>
              </a:rPr>
              <a:t> </a:t>
            </a:r>
            <a:r>
              <a:rPr sz="1425" spc="-15" baseline="-20467" dirty="0">
                <a:latin typeface="Arial"/>
                <a:cs typeface="Arial"/>
              </a:rPr>
              <a:t>53</a:t>
            </a:r>
            <a:endParaRPr sz="1425" baseline="-20467">
              <a:latin typeface="Arial"/>
              <a:cs typeface="Arial"/>
            </a:endParaRPr>
          </a:p>
        </p:txBody>
      </p:sp>
      <p:sp>
        <p:nvSpPr>
          <p:cNvPr id="135" name="object 135"/>
          <p:cNvSpPr txBox="1"/>
          <p:nvPr/>
        </p:nvSpPr>
        <p:spPr>
          <a:xfrm>
            <a:off x="7483212" y="4480231"/>
            <a:ext cx="158750" cy="1461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spc="-10" dirty="0">
                <a:latin typeface="Arial"/>
                <a:cs typeface="Arial"/>
              </a:rPr>
              <a:t>56</a:t>
            </a:r>
            <a:endParaRPr sz="950">
              <a:latin typeface="Arial"/>
              <a:cs typeface="Arial"/>
            </a:endParaRPr>
          </a:p>
        </p:txBody>
      </p:sp>
      <p:sp>
        <p:nvSpPr>
          <p:cNvPr id="136" name="object 136"/>
          <p:cNvSpPr txBox="1"/>
          <p:nvPr/>
        </p:nvSpPr>
        <p:spPr>
          <a:xfrm>
            <a:off x="8664252" y="4661050"/>
            <a:ext cx="330200" cy="1461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dirty="0">
                <a:latin typeface="Arial"/>
                <a:cs typeface="Arial"/>
              </a:rPr>
              <a:t>44</a:t>
            </a:r>
            <a:r>
              <a:rPr sz="950" spc="-70" dirty="0">
                <a:latin typeface="Arial"/>
                <a:cs typeface="Arial"/>
              </a:rPr>
              <a:t> </a:t>
            </a:r>
            <a:r>
              <a:rPr sz="1425" spc="-15" baseline="-8771" dirty="0">
                <a:latin typeface="Arial"/>
                <a:cs typeface="Arial"/>
              </a:rPr>
              <a:t>43</a:t>
            </a:r>
            <a:endParaRPr sz="1425" baseline="-8771">
              <a:latin typeface="Arial"/>
              <a:cs typeface="Arial"/>
            </a:endParaRPr>
          </a:p>
        </p:txBody>
      </p:sp>
      <p:sp>
        <p:nvSpPr>
          <p:cNvPr id="137" name="object 137"/>
          <p:cNvSpPr txBox="1"/>
          <p:nvPr/>
        </p:nvSpPr>
        <p:spPr>
          <a:xfrm>
            <a:off x="749317" y="5337458"/>
            <a:ext cx="94616" cy="1461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spc="10" dirty="0">
                <a:latin typeface="Arial"/>
                <a:cs typeface="Arial"/>
              </a:rPr>
              <a:t>0</a:t>
            </a:r>
            <a:endParaRPr sz="950">
              <a:latin typeface="Arial"/>
              <a:cs typeface="Arial"/>
            </a:endParaRPr>
          </a:p>
        </p:txBody>
      </p:sp>
      <p:sp>
        <p:nvSpPr>
          <p:cNvPr id="138" name="object 138"/>
          <p:cNvSpPr txBox="1"/>
          <p:nvPr/>
        </p:nvSpPr>
        <p:spPr>
          <a:xfrm>
            <a:off x="682717" y="4727867"/>
            <a:ext cx="158750" cy="1461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spc="-10" dirty="0">
                <a:latin typeface="Arial"/>
                <a:cs typeface="Arial"/>
              </a:rPr>
              <a:t>20</a:t>
            </a:r>
            <a:endParaRPr sz="950">
              <a:latin typeface="Arial"/>
              <a:cs typeface="Arial"/>
            </a:endParaRPr>
          </a:p>
        </p:txBody>
      </p:sp>
      <p:sp>
        <p:nvSpPr>
          <p:cNvPr id="139" name="object 139"/>
          <p:cNvSpPr txBox="1"/>
          <p:nvPr/>
        </p:nvSpPr>
        <p:spPr>
          <a:xfrm>
            <a:off x="682717" y="4118340"/>
            <a:ext cx="158750" cy="1461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spc="-10" dirty="0">
                <a:latin typeface="Arial"/>
                <a:cs typeface="Arial"/>
              </a:rPr>
              <a:t>40</a:t>
            </a:r>
            <a:endParaRPr sz="950">
              <a:latin typeface="Arial"/>
              <a:cs typeface="Arial"/>
            </a:endParaRPr>
          </a:p>
        </p:txBody>
      </p:sp>
      <p:sp>
        <p:nvSpPr>
          <p:cNvPr id="140" name="object 140"/>
          <p:cNvSpPr txBox="1"/>
          <p:nvPr/>
        </p:nvSpPr>
        <p:spPr>
          <a:xfrm>
            <a:off x="682717" y="3498932"/>
            <a:ext cx="158750" cy="1461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spc="-10" dirty="0">
                <a:latin typeface="Arial"/>
                <a:cs typeface="Arial"/>
              </a:rPr>
              <a:t>60</a:t>
            </a:r>
            <a:endParaRPr sz="950">
              <a:latin typeface="Arial"/>
              <a:cs typeface="Arial"/>
            </a:endParaRPr>
          </a:p>
        </p:txBody>
      </p:sp>
      <p:sp>
        <p:nvSpPr>
          <p:cNvPr id="141" name="object 141"/>
          <p:cNvSpPr txBox="1"/>
          <p:nvPr/>
        </p:nvSpPr>
        <p:spPr>
          <a:xfrm>
            <a:off x="682717" y="2889278"/>
            <a:ext cx="158750" cy="1461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spc="-10" dirty="0">
                <a:latin typeface="Arial"/>
                <a:cs typeface="Arial"/>
              </a:rPr>
              <a:t>80</a:t>
            </a:r>
            <a:endParaRPr sz="950">
              <a:latin typeface="Arial"/>
              <a:cs typeface="Arial"/>
            </a:endParaRPr>
          </a:p>
        </p:txBody>
      </p:sp>
      <p:sp>
        <p:nvSpPr>
          <p:cNvPr id="142" name="object 142"/>
          <p:cNvSpPr txBox="1"/>
          <p:nvPr/>
        </p:nvSpPr>
        <p:spPr>
          <a:xfrm>
            <a:off x="7973696" y="5525516"/>
            <a:ext cx="828675" cy="3162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1000" spc="-5" dirty="0">
                <a:latin typeface="Arial"/>
                <a:cs typeface="Arial"/>
              </a:rPr>
              <a:t>Diagnosed</a:t>
            </a:r>
            <a:endParaRPr sz="10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sz="1000" spc="-10" dirty="0">
                <a:latin typeface="Arial"/>
                <a:cs typeface="Arial"/>
              </a:rPr>
              <a:t>&gt;10 years</a:t>
            </a:r>
            <a:r>
              <a:rPr sz="1000" spc="-5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ago</a:t>
            </a:r>
            <a:endParaRPr sz="1000">
              <a:latin typeface="Arial"/>
              <a:cs typeface="Arial"/>
            </a:endParaRPr>
          </a:p>
        </p:txBody>
      </p:sp>
      <p:sp>
        <p:nvSpPr>
          <p:cNvPr id="143" name="object 143"/>
          <p:cNvSpPr txBox="1"/>
          <p:nvPr/>
        </p:nvSpPr>
        <p:spPr>
          <a:xfrm>
            <a:off x="6643879" y="5525519"/>
            <a:ext cx="774701" cy="3077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5" dirty="0">
                <a:latin typeface="Arial"/>
                <a:cs typeface="Arial"/>
              </a:rPr>
              <a:t>Diagnosed</a:t>
            </a:r>
            <a:r>
              <a:rPr sz="1000" spc="-1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5-</a:t>
            </a:r>
            <a:endParaRPr sz="1000">
              <a:latin typeface="Arial"/>
              <a:cs typeface="Arial"/>
            </a:endParaRPr>
          </a:p>
          <a:p>
            <a:pPr marL="22860">
              <a:lnSpc>
                <a:spcPct val="100000"/>
              </a:lnSpc>
            </a:pPr>
            <a:r>
              <a:rPr sz="1000" spc="-5" dirty="0">
                <a:latin typeface="Arial"/>
                <a:cs typeface="Arial"/>
              </a:rPr>
              <a:t>10 </a:t>
            </a:r>
            <a:r>
              <a:rPr sz="1000" spc="-10" dirty="0">
                <a:latin typeface="Arial"/>
                <a:cs typeface="Arial"/>
              </a:rPr>
              <a:t>years</a:t>
            </a:r>
            <a:r>
              <a:rPr sz="1000" spc="-8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ago</a:t>
            </a:r>
            <a:endParaRPr sz="1000">
              <a:latin typeface="Arial"/>
              <a:cs typeface="Arial"/>
            </a:endParaRPr>
          </a:p>
        </p:txBody>
      </p:sp>
      <p:sp>
        <p:nvSpPr>
          <p:cNvPr id="144" name="object 144"/>
          <p:cNvSpPr txBox="1"/>
          <p:nvPr/>
        </p:nvSpPr>
        <p:spPr>
          <a:xfrm>
            <a:off x="3928619" y="5525519"/>
            <a:ext cx="775335" cy="3077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5" dirty="0">
                <a:latin typeface="Arial"/>
                <a:cs typeface="Arial"/>
              </a:rPr>
              <a:t>Diagnosed</a:t>
            </a:r>
            <a:r>
              <a:rPr sz="1000" spc="-1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1-</a:t>
            </a:r>
            <a:endParaRPr sz="1000">
              <a:latin typeface="Arial"/>
              <a:cs typeface="Arial"/>
            </a:endParaRPr>
          </a:p>
          <a:p>
            <a:pPr marL="58419">
              <a:lnSpc>
                <a:spcPct val="100000"/>
              </a:lnSpc>
            </a:pPr>
            <a:r>
              <a:rPr sz="1000" spc="-5" dirty="0">
                <a:latin typeface="Arial"/>
                <a:cs typeface="Arial"/>
              </a:rPr>
              <a:t>2 </a:t>
            </a:r>
            <a:r>
              <a:rPr sz="1000" spc="-10" dirty="0">
                <a:latin typeface="Arial"/>
                <a:cs typeface="Arial"/>
              </a:rPr>
              <a:t>years</a:t>
            </a:r>
            <a:r>
              <a:rPr sz="1000" spc="-8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ago</a:t>
            </a:r>
            <a:endParaRPr sz="1000">
              <a:latin typeface="Arial"/>
              <a:cs typeface="Arial"/>
            </a:endParaRPr>
          </a:p>
        </p:txBody>
      </p:sp>
      <p:sp>
        <p:nvSpPr>
          <p:cNvPr id="145" name="object 145"/>
          <p:cNvSpPr txBox="1"/>
          <p:nvPr/>
        </p:nvSpPr>
        <p:spPr>
          <a:xfrm>
            <a:off x="5286248" y="5525519"/>
            <a:ext cx="774701" cy="3077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5" dirty="0">
                <a:latin typeface="Arial"/>
                <a:cs typeface="Arial"/>
              </a:rPr>
              <a:t>Diagnosed</a:t>
            </a:r>
            <a:r>
              <a:rPr sz="1000" spc="-1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2-</a:t>
            </a:r>
            <a:endParaRPr sz="1000">
              <a:latin typeface="Arial"/>
              <a:cs typeface="Arial"/>
            </a:endParaRPr>
          </a:p>
          <a:p>
            <a:pPr marL="57785">
              <a:lnSpc>
                <a:spcPct val="100000"/>
              </a:lnSpc>
            </a:pPr>
            <a:r>
              <a:rPr sz="1000" spc="-5" dirty="0">
                <a:latin typeface="Arial"/>
                <a:cs typeface="Arial"/>
              </a:rPr>
              <a:t>5 </a:t>
            </a:r>
            <a:r>
              <a:rPr sz="1000" spc="-10" dirty="0">
                <a:latin typeface="Arial"/>
                <a:cs typeface="Arial"/>
              </a:rPr>
              <a:t>years</a:t>
            </a:r>
            <a:r>
              <a:rPr sz="1000" spc="-8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ago</a:t>
            </a:r>
            <a:endParaRPr sz="1000">
              <a:latin typeface="Arial"/>
              <a:cs typeface="Arial"/>
            </a:endParaRPr>
          </a:p>
        </p:txBody>
      </p:sp>
      <p:sp>
        <p:nvSpPr>
          <p:cNvPr id="146" name="object 146"/>
          <p:cNvSpPr txBox="1"/>
          <p:nvPr/>
        </p:nvSpPr>
        <p:spPr>
          <a:xfrm>
            <a:off x="2420241" y="5525519"/>
            <a:ext cx="1077595" cy="3077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172085">
              <a:lnSpc>
                <a:spcPct val="100000"/>
              </a:lnSpc>
            </a:pPr>
            <a:r>
              <a:rPr sz="1000" spc="-5" dirty="0">
                <a:latin typeface="Arial"/>
                <a:cs typeface="Arial"/>
              </a:rPr>
              <a:t>Diagnosed 6  </a:t>
            </a:r>
            <a:r>
              <a:rPr sz="1000" dirty="0">
                <a:latin typeface="Arial"/>
                <a:cs typeface="Arial"/>
              </a:rPr>
              <a:t>months-1 </a:t>
            </a:r>
            <a:r>
              <a:rPr sz="1000" spc="-15" dirty="0">
                <a:latin typeface="Arial"/>
                <a:cs typeface="Arial"/>
              </a:rPr>
              <a:t>year</a:t>
            </a:r>
            <a:r>
              <a:rPr sz="1000" spc="-1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ago</a:t>
            </a:r>
            <a:endParaRPr sz="1000">
              <a:latin typeface="Arial"/>
              <a:cs typeface="Arial"/>
            </a:endParaRPr>
          </a:p>
        </p:txBody>
      </p:sp>
      <p:sp>
        <p:nvSpPr>
          <p:cNvPr id="147" name="object 147"/>
          <p:cNvSpPr txBox="1"/>
          <p:nvPr/>
        </p:nvSpPr>
        <p:spPr>
          <a:xfrm>
            <a:off x="1197662" y="5525519"/>
            <a:ext cx="805815" cy="3077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73025" marR="5080" indent="-60960">
              <a:lnSpc>
                <a:spcPct val="100000"/>
              </a:lnSpc>
            </a:pPr>
            <a:r>
              <a:rPr sz="1000" spc="-5" dirty="0">
                <a:latin typeface="Arial"/>
                <a:cs typeface="Arial"/>
              </a:rPr>
              <a:t>Diagnosed</a:t>
            </a:r>
            <a:r>
              <a:rPr sz="1000" spc="-9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&lt;6  </a:t>
            </a:r>
            <a:r>
              <a:rPr sz="1000" dirty="0">
                <a:latin typeface="Arial"/>
                <a:cs typeface="Arial"/>
              </a:rPr>
              <a:t>months</a:t>
            </a:r>
            <a:r>
              <a:rPr sz="1000" spc="-14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ago</a:t>
            </a:r>
            <a:endParaRPr sz="1000">
              <a:latin typeface="Arial"/>
              <a:cs typeface="Arial"/>
            </a:endParaRPr>
          </a:p>
        </p:txBody>
      </p:sp>
      <p:sp>
        <p:nvSpPr>
          <p:cNvPr id="148" name="object 148"/>
          <p:cNvSpPr/>
          <p:nvPr/>
        </p:nvSpPr>
        <p:spPr>
          <a:xfrm>
            <a:off x="1249364" y="6235700"/>
            <a:ext cx="179705" cy="133350"/>
          </a:xfrm>
          <a:custGeom>
            <a:avLst/>
            <a:gdLst/>
            <a:ahLst/>
            <a:cxnLst/>
            <a:rect l="l" t="t" r="r" b="b"/>
            <a:pathLst>
              <a:path w="179705" h="133350">
                <a:moveTo>
                  <a:pt x="0" y="133350"/>
                </a:moveTo>
                <a:lnTo>
                  <a:pt x="179387" y="133350"/>
                </a:lnTo>
                <a:lnTo>
                  <a:pt x="179387" y="0"/>
                </a:lnTo>
                <a:lnTo>
                  <a:pt x="0" y="0"/>
                </a:lnTo>
                <a:lnTo>
                  <a:pt x="0" y="133350"/>
                </a:lnTo>
                <a:close/>
              </a:path>
            </a:pathLst>
          </a:custGeom>
          <a:solidFill>
            <a:srgbClr val="8EC5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9" name="object 149"/>
          <p:cNvSpPr/>
          <p:nvPr/>
        </p:nvSpPr>
        <p:spPr>
          <a:xfrm>
            <a:off x="1249364" y="6235700"/>
            <a:ext cx="179705" cy="133350"/>
          </a:xfrm>
          <a:custGeom>
            <a:avLst/>
            <a:gdLst/>
            <a:ahLst/>
            <a:cxnLst/>
            <a:rect l="l" t="t" r="r" b="b"/>
            <a:pathLst>
              <a:path w="179705" h="133350">
                <a:moveTo>
                  <a:pt x="0" y="133350"/>
                </a:moveTo>
                <a:lnTo>
                  <a:pt x="179387" y="133350"/>
                </a:lnTo>
                <a:lnTo>
                  <a:pt x="179387" y="0"/>
                </a:lnTo>
                <a:lnTo>
                  <a:pt x="0" y="0"/>
                </a:lnTo>
                <a:lnTo>
                  <a:pt x="0" y="133350"/>
                </a:lnTo>
                <a:close/>
              </a:path>
            </a:pathLst>
          </a:custGeom>
          <a:ln w="9525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0" name="object 150"/>
          <p:cNvSpPr/>
          <p:nvPr/>
        </p:nvSpPr>
        <p:spPr>
          <a:xfrm>
            <a:off x="2908302" y="6032500"/>
            <a:ext cx="179705" cy="133350"/>
          </a:xfrm>
          <a:custGeom>
            <a:avLst/>
            <a:gdLst/>
            <a:ahLst/>
            <a:cxnLst/>
            <a:rect l="l" t="t" r="r" b="b"/>
            <a:pathLst>
              <a:path w="179705" h="133350">
                <a:moveTo>
                  <a:pt x="0" y="133350"/>
                </a:moveTo>
                <a:lnTo>
                  <a:pt x="179387" y="133350"/>
                </a:lnTo>
                <a:lnTo>
                  <a:pt x="179387" y="0"/>
                </a:lnTo>
                <a:lnTo>
                  <a:pt x="0" y="0"/>
                </a:lnTo>
                <a:lnTo>
                  <a:pt x="0" y="133350"/>
                </a:lnTo>
                <a:close/>
              </a:path>
            </a:pathLst>
          </a:custGeom>
          <a:solidFill>
            <a:srgbClr val="BBDE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1" name="object 151"/>
          <p:cNvSpPr/>
          <p:nvPr/>
        </p:nvSpPr>
        <p:spPr>
          <a:xfrm>
            <a:off x="2908302" y="6032500"/>
            <a:ext cx="179705" cy="133350"/>
          </a:xfrm>
          <a:custGeom>
            <a:avLst/>
            <a:gdLst/>
            <a:ahLst/>
            <a:cxnLst/>
            <a:rect l="l" t="t" r="r" b="b"/>
            <a:pathLst>
              <a:path w="179705" h="133350">
                <a:moveTo>
                  <a:pt x="0" y="133350"/>
                </a:moveTo>
                <a:lnTo>
                  <a:pt x="179387" y="133350"/>
                </a:lnTo>
                <a:lnTo>
                  <a:pt x="179387" y="0"/>
                </a:lnTo>
                <a:lnTo>
                  <a:pt x="0" y="0"/>
                </a:lnTo>
                <a:lnTo>
                  <a:pt x="0" y="133350"/>
                </a:lnTo>
                <a:close/>
              </a:path>
            </a:pathLst>
          </a:custGeom>
          <a:ln w="9525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2" name="object 152"/>
          <p:cNvSpPr/>
          <p:nvPr/>
        </p:nvSpPr>
        <p:spPr>
          <a:xfrm>
            <a:off x="2908302" y="6235700"/>
            <a:ext cx="179705" cy="133350"/>
          </a:xfrm>
          <a:custGeom>
            <a:avLst/>
            <a:gdLst/>
            <a:ahLst/>
            <a:cxnLst/>
            <a:rect l="l" t="t" r="r" b="b"/>
            <a:pathLst>
              <a:path w="179705" h="133350">
                <a:moveTo>
                  <a:pt x="0" y="133350"/>
                </a:moveTo>
                <a:lnTo>
                  <a:pt x="179387" y="133350"/>
                </a:lnTo>
                <a:lnTo>
                  <a:pt x="179387" y="0"/>
                </a:lnTo>
                <a:lnTo>
                  <a:pt x="0" y="0"/>
                </a:lnTo>
                <a:lnTo>
                  <a:pt x="0" y="133350"/>
                </a:lnTo>
                <a:close/>
              </a:path>
            </a:pathLst>
          </a:custGeom>
          <a:solidFill>
            <a:srgbClr val="79A1B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3" name="object 153"/>
          <p:cNvSpPr/>
          <p:nvPr/>
        </p:nvSpPr>
        <p:spPr>
          <a:xfrm>
            <a:off x="2908302" y="6235700"/>
            <a:ext cx="179705" cy="133350"/>
          </a:xfrm>
          <a:custGeom>
            <a:avLst/>
            <a:gdLst/>
            <a:ahLst/>
            <a:cxnLst/>
            <a:rect l="l" t="t" r="r" b="b"/>
            <a:pathLst>
              <a:path w="179705" h="133350">
                <a:moveTo>
                  <a:pt x="0" y="133350"/>
                </a:moveTo>
                <a:lnTo>
                  <a:pt x="179387" y="133350"/>
                </a:lnTo>
                <a:lnTo>
                  <a:pt x="179387" y="0"/>
                </a:lnTo>
                <a:lnTo>
                  <a:pt x="0" y="0"/>
                </a:lnTo>
                <a:lnTo>
                  <a:pt x="0" y="133350"/>
                </a:lnTo>
                <a:close/>
              </a:path>
            </a:pathLst>
          </a:custGeom>
          <a:ln w="9525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4" name="object 154"/>
          <p:cNvSpPr/>
          <p:nvPr/>
        </p:nvSpPr>
        <p:spPr>
          <a:xfrm>
            <a:off x="3963923" y="6032500"/>
            <a:ext cx="179705" cy="133350"/>
          </a:xfrm>
          <a:custGeom>
            <a:avLst/>
            <a:gdLst/>
            <a:ahLst/>
            <a:cxnLst/>
            <a:rect l="l" t="t" r="r" b="b"/>
            <a:pathLst>
              <a:path w="179704" h="133350">
                <a:moveTo>
                  <a:pt x="0" y="133350"/>
                </a:moveTo>
                <a:lnTo>
                  <a:pt x="179387" y="133350"/>
                </a:lnTo>
                <a:lnTo>
                  <a:pt x="179387" y="0"/>
                </a:lnTo>
                <a:lnTo>
                  <a:pt x="0" y="0"/>
                </a:lnTo>
                <a:lnTo>
                  <a:pt x="0" y="133350"/>
                </a:lnTo>
                <a:close/>
              </a:path>
            </a:pathLst>
          </a:custGeom>
          <a:solidFill>
            <a:srgbClr val="ACC5D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5" name="object 155"/>
          <p:cNvSpPr/>
          <p:nvPr/>
        </p:nvSpPr>
        <p:spPr>
          <a:xfrm>
            <a:off x="3963923" y="6032500"/>
            <a:ext cx="179705" cy="133350"/>
          </a:xfrm>
          <a:custGeom>
            <a:avLst/>
            <a:gdLst/>
            <a:ahLst/>
            <a:cxnLst/>
            <a:rect l="l" t="t" r="r" b="b"/>
            <a:pathLst>
              <a:path w="179704" h="133350">
                <a:moveTo>
                  <a:pt x="0" y="133350"/>
                </a:moveTo>
                <a:lnTo>
                  <a:pt x="179387" y="133350"/>
                </a:lnTo>
                <a:lnTo>
                  <a:pt x="179387" y="0"/>
                </a:lnTo>
                <a:lnTo>
                  <a:pt x="0" y="0"/>
                </a:lnTo>
                <a:lnTo>
                  <a:pt x="0" y="133350"/>
                </a:lnTo>
                <a:close/>
              </a:path>
            </a:pathLst>
          </a:custGeom>
          <a:ln w="9525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6" name="object 156"/>
          <p:cNvSpPr/>
          <p:nvPr/>
        </p:nvSpPr>
        <p:spPr>
          <a:xfrm>
            <a:off x="3963923" y="6235700"/>
            <a:ext cx="179705" cy="133350"/>
          </a:xfrm>
          <a:custGeom>
            <a:avLst/>
            <a:gdLst/>
            <a:ahLst/>
            <a:cxnLst/>
            <a:rect l="l" t="t" r="r" b="b"/>
            <a:pathLst>
              <a:path w="179704" h="133350">
                <a:moveTo>
                  <a:pt x="0" y="133350"/>
                </a:moveTo>
                <a:lnTo>
                  <a:pt x="179387" y="133350"/>
                </a:lnTo>
                <a:lnTo>
                  <a:pt x="179387" y="0"/>
                </a:lnTo>
                <a:lnTo>
                  <a:pt x="0" y="0"/>
                </a:lnTo>
                <a:lnTo>
                  <a:pt x="0" y="133350"/>
                </a:lnTo>
                <a:close/>
              </a:path>
            </a:pathLst>
          </a:custGeom>
          <a:solidFill>
            <a:srgbClr val="D2DF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7" name="object 157"/>
          <p:cNvSpPr/>
          <p:nvPr/>
        </p:nvSpPr>
        <p:spPr>
          <a:xfrm>
            <a:off x="3963923" y="6235700"/>
            <a:ext cx="179705" cy="133350"/>
          </a:xfrm>
          <a:custGeom>
            <a:avLst/>
            <a:gdLst/>
            <a:ahLst/>
            <a:cxnLst/>
            <a:rect l="l" t="t" r="r" b="b"/>
            <a:pathLst>
              <a:path w="179704" h="133350">
                <a:moveTo>
                  <a:pt x="0" y="133350"/>
                </a:moveTo>
                <a:lnTo>
                  <a:pt x="179387" y="133350"/>
                </a:lnTo>
                <a:lnTo>
                  <a:pt x="179387" y="0"/>
                </a:lnTo>
                <a:lnTo>
                  <a:pt x="0" y="0"/>
                </a:lnTo>
                <a:lnTo>
                  <a:pt x="0" y="133350"/>
                </a:lnTo>
                <a:close/>
              </a:path>
            </a:pathLst>
          </a:custGeom>
          <a:ln w="9525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8" name="object 158"/>
          <p:cNvSpPr/>
          <p:nvPr/>
        </p:nvSpPr>
        <p:spPr>
          <a:xfrm>
            <a:off x="6302375" y="6032500"/>
            <a:ext cx="179705" cy="133350"/>
          </a:xfrm>
          <a:custGeom>
            <a:avLst/>
            <a:gdLst/>
            <a:ahLst/>
            <a:cxnLst/>
            <a:rect l="l" t="t" r="r" b="b"/>
            <a:pathLst>
              <a:path w="179704" h="133350">
                <a:moveTo>
                  <a:pt x="0" y="133350"/>
                </a:moveTo>
                <a:lnTo>
                  <a:pt x="179387" y="133350"/>
                </a:lnTo>
                <a:lnTo>
                  <a:pt x="179387" y="0"/>
                </a:lnTo>
                <a:lnTo>
                  <a:pt x="0" y="0"/>
                </a:lnTo>
                <a:lnTo>
                  <a:pt x="0" y="133350"/>
                </a:lnTo>
                <a:close/>
              </a:path>
            </a:pathLst>
          </a:custGeom>
          <a:solidFill>
            <a:srgbClr val="90805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9" name="object 159"/>
          <p:cNvSpPr/>
          <p:nvPr/>
        </p:nvSpPr>
        <p:spPr>
          <a:xfrm>
            <a:off x="6302375" y="6032500"/>
            <a:ext cx="179705" cy="133350"/>
          </a:xfrm>
          <a:custGeom>
            <a:avLst/>
            <a:gdLst/>
            <a:ahLst/>
            <a:cxnLst/>
            <a:rect l="l" t="t" r="r" b="b"/>
            <a:pathLst>
              <a:path w="179704" h="133350">
                <a:moveTo>
                  <a:pt x="0" y="133350"/>
                </a:moveTo>
                <a:lnTo>
                  <a:pt x="179387" y="133350"/>
                </a:lnTo>
                <a:lnTo>
                  <a:pt x="179387" y="0"/>
                </a:lnTo>
                <a:lnTo>
                  <a:pt x="0" y="0"/>
                </a:lnTo>
                <a:lnTo>
                  <a:pt x="0" y="133350"/>
                </a:lnTo>
                <a:close/>
              </a:path>
            </a:pathLst>
          </a:custGeom>
          <a:ln w="9525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0" name="object 160"/>
          <p:cNvSpPr/>
          <p:nvPr/>
        </p:nvSpPr>
        <p:spPr>
          <a:xfrm>
            <a:off x="1249364" y="6032500"/>
            <a:ext cx="179705" cy="133350"/>
          </a:xfrm>
          <a:custGeom>
            <a:avLst/>
            <a:gdLst/>
            <a:ahLst/>
            <a:cxnLst/>
            <a:rect l="l" t="t" r="r" b="b"/>
            <a:pathLst>
              <a:path w="179705" h="133350">
                <a:moveTo>
                  <a:pt x="0" y="133350"/>
                </a:moveTo>
                <a:lnTo>
                  <a:pt x="179387" y="133350"/>
                </a:lnTo>
                <a:lnTo>
                  <a:pt x="179387" y="0"/>
                </a:lnTo>
                <a:lnTo>
                  <a:pt x="0" y="0"/>
                </a:lnTo>
                <a:lnTo>
                  <a:pt x="0" y="133350"/>
                </a:lnTo>
                <a:close/>
              </a:path>
            </a:pathLst>
          </a:custGeom>
          <a:solidFill>
            <a:srgbClr val="5BAC8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1" name="object 161"/>
          <p:cNvSpPr/>
          <p:nvPr/>
        </p:nvSpPr>
        <p:spPr>
          <a:xfrm>
            <a:off x="1249364" y="6032500"/>
            <a:ext cx="179705" cy="133350"/>
          </a:xfrm>
          <a:custGeom>
            <a:avLst/>
            <a:gdLst/>
            <a:ahLst/>
            <a:cxnLst/>
            <a:rect l="l" t="t" r="r" b="b"/>
            <a:pathLst>
              <a:path w="179705" h="133350">
                <a:moveTo>
                  <a:pt x="0" y="133350"/>
                </a:moveTo>
                <a:lnTo>
                  <a:pt x="179387" y="133350"/>
                </a:lnTo>
                <a:lnTo>
                  <a:pt x="179387" y="0"/>
                </a:lnTo>
                <a:lnTo>
                  <a:pt x="0" y="0"/>
                </a:lnTo>
                <a:lnTo>
                  <a:pt x="0" y="133350"/>
                </a:lnTo>
                <a:close/>
              </a:path>
            </a:pathLst>
          </a:custGeom>
          <a:ln w="9525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2" name="object 162"/>
          <p:cNvSpPr txBox="1"/>
          <p:nvPr/>
        </p:nvSpPr>
        <p:spPr>
          <a:xfrm>
            <a:off x="3126485" y="5976317"/>
            <a:ext cx="748031" cy="40934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33400"/>
              </a:lnSpc>
            </a:pPr>
            <a:r>
              <a:rPr sz="1000" dirty="0">
                <a:latin typeface="Arial"/>
                <a:cs typeface="Arial"/>
              </a:rPr>
              <a:t>Websites  </a:t>
            </a:r>
            <a:r>
              <a:rPr sz="1000" spc="-5" dirty="0">
                <a:latin typeface="Arial"/>
                <a:cs typeface="Arial"/>
              </a:rPr>
              <a:t>Online</a:t>
            </a:r>
            <a:r>
              <a:rPr sz="1000" spc="-120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forum</a:t>
            </a:r>
            <a:endParaRPr sz="1000">
              <a:latin typeface="Arial"/>
              <a:cs typeface="Arial"/>
            </a:endParaRPr>
          </a:p>
        </p:txBody>
      </p:sp>
      <p:sp>
        <p:nvSpPr>
          <p:cNvPr id="163" name="object 163"/>
          <p:cNvSpPr txBox="1"/>
          <p:nvPr/>
        </p:nvSpPr>
        <p:spPr>
          <a:xfrm>
            <a:off x="4182238" y="6027219"/>
            <a:ext cx="2030730" cy="35907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5" dirty="0">
                <a:latin typeface="Arial"/>
                <a:cs typeface="Arial"/>
              </a:rPr>
              <a:t>Care</a:t>
            </a:r>
            <a:r>
              <a:rPr sz="1000" spc="-9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consultant</a:t>
            </a:r>
            <a:endParaRPr sz="1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400"/>
              </a:spcBef>
            </a:pPr>
            <a:r>
              <a:rPr sz="1000" spc="-5" dirty="0">
                <a:latin typeface="Arial"/>
                <a:cs typeface="Arial"/>
              </a:rPr>
              <a:t>In person support groups or</a:t>
            </a:r>
            <a:r>
              <a:rPr sz="1000" spc="-7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classes</a:t>
            </a:r>
            <a:endParaRPr sz="1000">
              <a:latin typeface="Arial"/>
              <a:cs typeface="Arial"/>
            </a:endParaRPr>
          </a:p>
        </p:txBody>
      </p:sp>
      <p:sp>
        <p:nvSpPr>
          <p:cNvPr id="164" name="object 164"/>
          <p:cNvSpPr txBox="1"/>
          <p:nvPr/>
        </p:nvSpPr>
        <p:spPr>
          <a:xfrm>
            <a:off x="6520942" y="6027218"/>
            <a:ext cx="1861820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5" dirty="0">
                <a:latin typeface="Arial"/>
                <a:cs typeface="Arial"/>
              </a:rPr>
              <a:t>Phone hotline or support</a:t>
            </a:r>
            <a:r>
              <a:rPr sz="1000" spc="-8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number</a:t>
            </a:r>
            <a:endParaRPr sz="1000">
              <a:latin typeface="Arial"/>
              <a:cs typeface="Arial"/>
            </a:endParaRPr>
          </a:p>
        </p:txBody>
      </p:sp>
      <p:sp>
        <p:nvSpPr>
          <p:cNvPr id="165" name="object 165"/>
          <p:cNvSpPr txBox="1"/>
          <p:nvPr/>
        </p:nvSpPr>
        <p:spPr>
          <a:xfrm>
            <a:off x="1467103" y="5976317"/>
            <a:ext cx="1353185" cy="40934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33400"/>
              </a:lnSpc>
            </a:pPr>
            <a:r>
              <a:rPr sz="1000" spc="-5" dirty="0">
                <a:latin typeface="Arial"/>
                <a:cs typeface="Arial"/>
              </a:rPr>
              <a:t>Family/ friends  Healthcare</a:t>
            </a:r>
            <a:r>
              <a:rPr sz="1000" spc="-5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professional</a:t>
            </a:r>
            <a:endParaRPr sz="1000">
              <a:latin typeface="Arial"/>
              <a:cs typeface="Arial"/>
            </a:endParaRPr>
          </a:p>
        </p:txBody>
      </p:sp>
      <p:sp>
        <p:nvSpPr>
          <p:cNvPr id="168" name="object 168"/>
          <p:cNvSpPr txBox="1"/>
          <p:nvPr/>
        </p:nvSpPr>
        <p:spPr>
          <a:xfrm>
            <a:off x="600252" y="1474216"/>
            <a:ext cx="8177530" cy="97719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13360">
              <a:lnSpc>
                <a:spcPct val="100000"/>
              </a:lnSpc>
            </a:pPr>
            <a:r>
              <a:rPr sz="1400" b="1" spc="-5" dirty="0">
                <a:latin typeface="Arial"/>
                <a:cs typeface="Arial"/>
              </a:rPr>
              <a:t>Question: "What resources have </a:t>
            </a:r>
            <a:r>
              <a:rPr sz="1400" b="1" spc="-20" dirty="0">
                <a:latin typeface="Arial"/>
                <a:cs typeface="Arial"/>
              </a:rPr>
              <a:t>you </a:t>
            </a:r>
            <a:r>
              <a:rPr sz="1400" b="1" spc="-5" dirty="0">
                <a:latin typeface="Arial"/>
                <a:cs typeface="Arial"/>
              </a:rPr>
              <a:t>used for support and information?"...by diagnosis</a:t>
            </a:r>
            <a:r>
              <a:rPr sz="1400" b="1" spc="-90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timing</a:t>
            </a:r>
            <a:endParaRPr sz="1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05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200" spc="-5" dirty="0">
                <a:latin typeface="Arial"/>
                <a:cs typeface="Arial"/>
              </a:rPr>
              <a:t>%</a:t>
            </a:r>
            <a:r>
              <a:rPr sz="1200" spc="-75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respondents</a:t>
            </a:r>
            <a:endParaRPr sz="1200" dirty="0">
              <a:latin typeface="Arial"/>
              <a:cs typeface="Arial"/>
            </a:endParaRPr>
          </a:p>
          <a:p>
            <a:pPr marL="27940">
              <a:lnSpc>
                <a:spcPct val="100000"/>
              </a:lnSpc>
              <a:spcBef>
                <a:spcPts val="855"/>
              </a:spcBef>
            </a:pPr>
            <a:r>
              <a:rPr sz="950" spc="-10" dirty="0">
                <a:latin typeface="Arial"/>
                <a:cs typeface="Arial"/>
              </a:rPr>
              <a:t>100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175" name="object 175"/>
          <p:cNvSpPr txBox="1">
            <a:spLocks noGrp="1"/>
          </p:cNvSpPr>
          <p:nvPr>
            <p:ph type="sldNum" sz="quarter" idx="7"/>
          </p:nvPr>
        </p:nvSpPr>
        <p:spPr>
          <a:xfrm>
            <a:off x="8935973" y="6683491"/>
            <a:ext cx="243204" cy="1282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010"/>
              </a:lnSpc>
            </a:pPr>
            <a:fld id="{81D60167-4931-47E6-BA6A-407CBD079E47}" type="slidenum">
              <a:rPr spc="-5" dirty="0"/>
              <a:t>16</a:t>
            </a:fld>
            <a:endParaRPr spc="-5" dirty="0"/>
          </a:p>
        </p:txBody>
      </p:sp>
      <p:sp>
        <p:nvSpPr>
          <p:cNvPr id="172" name="object 172"/>
          <p:cNvSpPr txBox="1"/>
          <p:nvPr/>
        </p:nvSpPr>
        <p:spPr>
          <a:xfrm>
            <a:off x="384829" y="165608"/>
            <a:ext cx="7964805" cy="7386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5250">
              <a:lnSpc>
                <a:spcPct val="100000"/>
              </a:lnSpc>
              <a:spcBef>
                <a:spcPts val="70"/>
              </a:spcBef>
            </a:pPr>
            <a:r>
              <a:rPr sz="2400" b="1" spc="-5" dirty="0" smtClean="0">
                <a:solidFill>
                  <a:srgbClr val="4A0D66"/>
                </a:solidFill>
                <a:latin typeface="Arial"/>
                <a:cs typeface="Arial"/>
              </a:rPr>
              <a:t>Resources </a:t>
            </a:r>
            <a:r>
              <a:rPr sz="2400" b="1" spc="-5" dirty="0">
                <a:solidFill>
                  <a:srgbClr val="4A0D66"/>
                </a:solidFill>
                <a:latin typeface="Arial"/>
                <a:cs typeface="Arial"/>
              </a:rPr>
              <a:t>previously used vary </a:t>
            </a:r>
            <a:r>
              <a:rPr sz="2400" b="1" dirty="0">
                <a:solidFill>
                  <a:srgbClr val="4A0D66"/>
                </a:solidFill>
                <a:latin typeface="Arial"/>
                <a:cs typeface="Arial"/>
              </a:rPr>
              <a:t>relatively little</a:t>
            </a:r>
            <a:r>
              <a:rPr sz="2400" b="1" spc="15" dirty="0">
                <a:solidFill>
                  <a:srgbClr val="4A0D66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4A0D66"/>
                </a:solidFill>
                <a:latin typeface="Arial"/>
                <a:cs typeface="Arial"/>
              </a:rPr>
              <a:t>across</a:t>
            </a:r>
            <a:endParaRPr sz="2400" dirty="0">
              <a:solidFill>
                <a:srgbClr val="4A0D66"/>
              </a:solidFill>
              <a:latin typeface="Arial"/>
              <a:cs typeface="Arial"/>
            </a:endParaRPr>
          </a:p>
          <a:p>
            <a:pPr marL="95250">
              <a:lnSpc>
                <a:spcPct val="100000"/>
              </a:lnSpc>
            </a:pPr>
            <a:r>
              <a:rPr sz="2400" b="1" spc="-5" dirty="0">
                <a:solidFill>
                  <a:srgbClr val="4A0D66"/>
                </a:solidFill>
                <a:latin typeface="Arial"/>
                <a:cs typeface="Arial"/>
              </a:rPr>
              <a:t>diagnosis</a:t>
            </a:r>
            <a:r>
              <a:rPr sz="2400" b="1" spc="-90" dirty="0">
                <a:solidFill>
                  <a:srgbClr val="4A0D66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4A0D66"/>
                </a:solidFill>
                <a:latin typeface="Arial"/>
                <a:cs typeface="Arial"/>
              </a:rPr>
              <a:t>timings</a:t>
            </a:r>
            <a:endParaRPr sz="2400" dirty="0">
              <a:solidFill>
                <a:srgbClr val="4A0D66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/>
          <p:nvPr/>
        </p:nvSpPr>
        <p:spPr>
          <a:xfrm>
            <a:off x="1785805" y="4262346"/>
            <a:ext cx="534035" cy="828675"/>
          </a:xfrm>
          <a:custGeom>
            <a:avLst/>
            <a:gdLst/>
            <a:ahLst/>
            <a:cxnLst/>
            <a:rect l="l" t="t" r="r" b="b"/>
            <a:pathLst>
              <a:path w="534035" h="828675">
                <a:moveTo>
                  <a:pt x="0" y="828563"/>
                </a:moveTo>
                <a:lnTo>
                  <a:pt x="533640" y="828563"/>
                </a:lnTo>
                <a:lnTo>
                  <a:pt x="533640" y="0"/>
                </a:lnTo>
                <a:lnTo>
                  <a:pt x="0" y="0"/>
                </a:lnTo>
                <a:lnTo>
                  <a:pt x="0" y="828563"/>
                </a:lnTo>
                <a:close/>
              </a:path>
            </a:pathLst>
          </a:custGeom>
          <a:solidFill>
            <a:srgbClr val="5BAC8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785805" y="4262346"/>
            <a:ext cx="534035" cy="828675"/>
          </a:xfrm>
          <a:custGeom>
            <a:avLst/>
            <a:gdLst/>
            <a:ahLst/>
            <a:cxnLst/>
            <a:rect l="l" t="t" r="r" b="b"/>
            <a:pathLst>
              <a:path w="534035" h="828675">
                <a:moveTo>
                  <a:pt x="0" y="828563"/>
                </a:moveTo>
                <a:lnTo>
                  <a:pt x="533640" y="828563"/>
                </a:lnTo>
                <a:lnTo>
                  <a:pt x="533640" y="0"/>
                </a:lnTo>
                <a:lnTo>
                  <a:pt x="0" y="0"/>
                </a:lnTo>
                <a:lnTo>
                  <a:pt x="0" y="828563"/>
                </a:lnTo>
                <a:close/>
              </a:path>
            </a:pathLst>
          </a:custGeom>
          <a:ln w="9506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643181" y="4490758"/>
            <a:ext cx="542925" cy="600710"/>
          </a:xfrm>
          <a:custGeom>
            <a:avLst/>
            <a:gdLst/>
            <a:ahLst/>
            <a:cxnLst/>
            <a:rect l="l" t="t" r="r" b="b"/>
            <a:pathLst>
              <a:path w="542925" h="600710">
                <a:moveTo>
                  <a:pt x="0" y="600146"/>
                </a:moveTo>
                <a:lnTo>
                  <a:pt x="542835" y="600146"/>
                </a:lnTo>
                <a:lnTo>
                  <a:pt x="542835" y="0"/>
                </a:lnTo>
                <a:lnTo>
                  <a:pt x="0" y="0"/>
                </a:lnTo>
                <a:lnTo>
                  <a:pt x="0" y="600146"/>
                </a:lnTo>
                <a:close/>
              </a:path>
            </a:pathLst>
          </a:custGeom>
          <a:solidFill>
            <a:srgbClr val="5BAC8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643181" y="4490758"/>
            <a:ext cx="542925" cy="600710"/>
          </a:xfrm>
          <a:custGeom>
            <a:avLst/>
            <a:gdLst/>
            <a:ahLst/>
            <a:cxnLst/>
            <a:rect l="l" t="t" r="r" b="b"/>
            <a:pathLst>
              <a:path w="542925" h="600710">
                <a:moveTo>
                  <a:pt x="0" y="600146"/>
                </a:moveTo>
                <a:lnTo>
                  <a:pt x="542835" y="600146"/>
                </a:lnTo>
                <a:lnTo>
                  <a:pt x="542835" y="0"/>
                </a:lnTo>
                <a:lnTo>
                  <a:pt x="0" y="0"/>
                </a:lnTo>
                <a:lnTo>
                  <a:pt x="0" y="600146"/>
                </a:lnTo>
                <a:close/>
              </a:path>
            </a:pathLst>
          </a:custGeom>
          <a:ln w="9502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510068" y="4519548"/>
            <a:ext cx="533400" cy="571500"/>
          </a:xfrm>
          <a:custGeom>
            <a:avLst/>
            <a:gdLst/>
            <a:ahLst/>
            <a:cxnLst/>
            <a:rect l="l" t="t" r="r" b="b"/>
            <a:pathLst>
              <a:path w="533400" h="571500">
                <a:moveTo>
                  <a:pt x="0" y="571357"/>
                </a:moveTo>
                <a:lnTo>
                  <a:pt x="533323" y="571357"/>
                </a:lnTo>
                <a:lnTo>
                  <a:pt x="533323" y="0"/>
                </a:lnTo>
                <a:lnTo>
                  <a:pt x="0" y="0"/>
                </a:lnTo>
                <a:lnTo>
                  <a:pt x="0" y="571357"/>
                </a:lnTo>
                <a:close/>
              </a:path>
            </a:pathLst>
          </a:custGeom>
          <a:solidFill>
            <a:srgbClr val="5BAC8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510068" y="4519548"/>
            <a:ext cx="533400" cy="571500"/>
          </a:xfrm>
          <a:custGeom>
            <a:avLst/>
            <a:gdLst/>
            <a:ahLst/>
            <a:cxnLst/>
            <a:rect l="l" t="t" r="r" b="b"/>
            <a:pathLst>
              <a:path w="533400" h="571500">
                <a:moveTo>
                  <a:pt x="0" y="571357"/>
                </a:moveTo>
                <a:lnTo>
                  <a:pt x="533323" y="571357"/>
                </a:lnTo>
                <a:lnTo>
                  <a:pt x="533323" y="0"/>
                </a:lnTo>
                <a:lnTo>
                  <a:pt x="0" y="0"/>
                </a:lnTo>
                <a:lnTo>
                  <a:pt x="0" y="571357"/>
                </a:lnTo>
                <a:close/>
              </a:path>
            </a:pathLst>
          </a:custGeom>
          <a:ln w="9502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4367192" y="4567003"/>
            <a:ext cx="542925" cy="524510"/>
          </a:xfrm>
          <a:custGeom>
            <a:avLst/>
            <a:gdLst/>
            <a:ahLst/>
            <a:cxnLst/>
            <a:rect l="l" t="t" r="r" b="b"/>
            <a:pathLst>
              <a:path w="542925" h="524510">
                <a:moveTo>
                  <a:pt x="0" y="523902"/>
                </a:moveTo>
                <a:lnTo>
                  <a:pt x="542835" y="523902"/>
                </a:lnTo>
                <a:lnTo>
                  <a:pt x="542835" y="0"/>
                </a:lnTo>
                <a:lnTo>
                  <a:pt x="0" y="0"/>
                </a:lnTo>
                <a:lnTo>
                  <a:pt x="0" y="523902"/>
                </a:lnTo>
                <a:close/>
              </a:path>
            </a:pathLst>
          </a:custGeom>
          <a:solidFill>
            <a:srgbClr val="5BAC8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4367192" y="4567003"/>
            <a:ext cx="542925" cy="524510"/>
          </a:xfrm>
          <a:custGeom>
            <a:avLst/>
            <a:gdLst/>
            <a:ahLst/>
            <a:cxnLst/>
            <a:rect l="l" t="t" r="r" b="b"/>
            <a:pathLst>
              <a:path w="542925" h="524510">
                <a:moveTo>
                  <a:pt x="0" y="523902"/>
                </a:moveTo>
                <a:lnTo>
                  <a:pt x="542835" y="523902"/>
                </a:lnTo>
                <a:lnTo>
                  <a:pt x="542835" y="0"/>
                </a:lnTo>
                <a:lnTo>
                  <a:pt x="0" y="0"/>
                </a:lnTo>
                <a:lnTo>
                  <a:pt x="0" y="523902"/>
                </a:lnTo>
                <a:close/>
              </a:path>
            </a:pathLst>
          </a:custGeom>
          <a:ln w="9501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233951" y="4538529"/>
            <a:ext cx="533400" cy="552450"/>
          </a:xfrm>
          <a:custGeom>
            <a:avLst/>
            <a:gdLst/>
            <a:ahLst/>
            <a:cxnLst/>
            <a:rect l="l" t="t" r="r" b="b"/>
            <a:pathLst>
              <a:path w="533400" h="552450">
                <a:moveTo>
                  <a:pt x="0" y="552375"/>
                </a:moveTo>
                <a:lnTo>
                  <a:pt x="533323" y="552375"/>
                </a:lnTo>
                <a:lnTo>
                  <a:pt x="533323" y="0"/>
                </a:lnTo>
                <a:lnTo>
                  <a:pt x="0" y="0"/>
                </a:lnTo>
                <a:lnTo>
                  <a:pt x="0" y="552375"/>
                </a:lnTo>
                <a:close/>
              </a:path>
            </a:pathLst>
          </a:custGeom>
          <a:solidFill>
            <a:srgbClr val="5BAC8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5233951" y="4538529"/>
            <a:ext cx="533400" cy="552450"/>
          </a:xfrm>
          <a:custGeom>
            <a:avLst/>
            <a:gdLst/>
            <a:ahLst/>
            <a:cxnLst/>
            <a:rect l="l" t="t" r="r" b="b"/>
            <a:pathLst>
              <a:path w="533400" h="552450">
                <a:moveTo>
                  <a:pt x="0" y="552375"/>
                </a:moveTo>
                <a:lnTo>
                  <a:pt x="533323" y="552375"/>
                </a:lnTo>
                <a:lnTo>
                  <a:pt x="533323" y="0"/>
                </a:lnTo>
                <a:lnTo>
                  <a:pt x="0" y="0"/>
                </a:lnTo>
                <a:lnTo>
                  <a:pt x="0" y="552375"/>
                </a:lnTo>
                <a:close/>
              </a:path>
            </a:pathLst>
          </a:custGeom>
          <a:ln w="9502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6091076" y="4538529"/>
            <a:ext cx="534035" cy="552450"/>
          </a:xfrm>
          <a:custGeom>
            <a:avLst/>
            <a:gdLst/>
            <a:ahLst/>
            <a:cxnLst/>
            <a:rect l="l" t="t" r="r" b="b"/>
            <a:pathLst>
              <a:path w="534034" h="552450">
                <a:moveTo>
                  <a:pt x="0" y="552375"/>
                </a:moveTo>
                <a:lnTo>
                  <a:pt x="533640" y="552375"/>
                </a:lnTo>
                <a:lnTo>
                  <a:pt x="533640" y="0"/>
                </a:lnTo>
                <a:lnTo>
                  <a:pt x="0" y="0"/>
                </a:lnTo>
                <a:lnTo>
                  <a:pt x="0" y="552375"/>
                </a:lnTo>
                <a:close/>
              </a:path>
            </a:pathLst>
          </a:custGeom>
          <a:solidFill>
            <a:srgbClr val="5BAC8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6091076" y="4538529"/>
            <a:ext cx="534035" cy="552450"/>
          </a:xfrm>
          <a:custGeom>
            <a:avLst/>
            <a:gdLst/>
            <a:ahLst/>
            <a:cxnLst/>
            <a:rect l="l" t="t" r="r" b="b"/>
            <a:pathLst>
              <a:path w="534034" h="552450">
                <a:moveTo>
                  <a:pt x="0" y="552375"/>
                </a:moveTo>
                <a:lnTo>
                  <a:pt x="533640" y="552375"/>
                </a:lnTo>
                <a:lnTo>
                  <a:pt x="533640" y="0"/>
                </a:lnTo>
                <a:lnTo>
                  <a:pt x="0" y="0"/>
                </a:lnTo>
                <a:lnTo>
                  <a:pt x="0" y="552375"/>
                </a:lnTo>
                <a:close/>
              </a:path>
            </a:pathLst>
          </a:custGeom>
          <a:ln w="9502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6948452" y="4567003"/>
            <a:ext cx="542925" cy="524510"/>
          </a:xfrm>
          <a:custGeom>
            <a:avLst/>
            <a:gdLst/>
            <a:ahLst/>
            <a:cxnLst/>
            <a:rect l="l" t="t" r="r" b="b"/>
            <a:pathLst>
              <a:path w="542925" h="524510">
                <a:moveTo>
                  <a:pt x="0" y="523902"/>
                </a:moveTo>
                <a:lnTo>
                  <a:pt x="542835" y="523902"/>
                </a:lnTo>
                <a:lnTo>
                  <a:pt x="542835" y="0"/>
                </a:lnTo>
                <a:lnTo>
                  <a:pt x="0" y="0"/>
                </a:lnTo>
                <a:lnTo>
                  <a:pt x="0" y="523902"/>
                </a:lnTo>
                <a:close/>
              </a:path>
            </a:pathLst>
          </a:custGeom>
          <a:solidFill>
            <a:srgbClr val="5BAC8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6948452" y="4567003"/>
            <a:ext cx="542925" cy="524510"/>
          </a:xfrm>
          <a:custGeom>
            <a:avLst/>
            <a:gdLst/>
            <a:ahLst/>
            <a:cxnLst/>
            <a:rect l="l" t="t" r="r" b="b"/>
            <a:pathLst>
              <a:path w="542925" h="524510">
                <a:moveTo>
                  <a:pt x="0" y="523902"/>
                </a:moveTo>
                <a:lnTo>
                  <a:pt x="542835" y="523902"/>
                </a:lnTo>
                <a:lnTo>
                  <a:pt x="542835" y="0"/>
                </a:lnTo>
                <a:lnTo>
                  <a:pt x="0" y="0"/>
                </a:lnTo>
                <a:lnTo>
                  <a:pt x="0" y="523902"/>
                </a:lnTo>
                <a:close/>
              </a:path>
            </a:pathLst>
          </a:custGeom>
          <a:ln w="9501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7815338" y="4633756"/>
            <a:ext cx="533400" cy="457200"/>
          </a:xfrm>
          <a:custGeom>
            <a:avLst/>
            <a:gdLst/>
            <a:ahLst/>
            <a:cxnLst/>
            <a:rect l="l" t="t" r="r" b="b"/>
            <a:pathLst>
              <a:path w="533400" h="457200">
                <a:moveTo>
                  <a:pt x="0" y="457149"/>
                </a:moveTo>
                <a:lnTo>
                  <a:pt x="533323" y="457149"/>
                </a:lnTo>
                <a:lnTo>
                  <a:pt x="533323" y="0"/>
                </a:lnTo>
                <a:lnTo>
                  <a:pt x="0" y="0"/>
                </a:lnTo>
                <a:lnTo>
                  <a:pt x="0" y="457149"/>
                </a:lnTo>
                <a:close/>
              </a:path>
            </a:pathLst>
          </a:custGeom>
          <a:solidFill>
            <a:srgbClr val="5BAC8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7815338" y="4633756"/>
            <a:ext cx="533400" cy="457200"/>
          </a:xfrm>
          <a:custGeom>
            <a:avLst/>
            <a:gdLst/>
            <a:ahLst/>
            <a:cxnLst/>
            <a:rect l="l" t="t" r="r" b="b"/>
            <a:pathLst>
              <a:path w="533400" h="457200">
                <a:moveTo>
                  <a:pt x="0" y="457149"/>
                </a:moveTo>
                <a:lnTo>
                  <a:pt x="533323" y="457149"/>
                </a:lnTo>
                <a:lnTo>
                  <a:pt x="533323" y="0"/>
                </a:lnTo>
                <a:lnTo>
                  <a:pt x="0" y="0"/>
                </a:lnTo>
                <a:lnTo>
                  <a:pt x="0" y="457149"/>
                </a:lnTo>
                <a:close/>
              </a:path>
            </a:pathLst>
          </a:custGeom>
          <a:ln w="9500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785805" y="3462251"/>
            <a:ext cx="534035" cy="800100"/>
          </a:xfrm>
          <a:custGeom>
            <a:avLst/>
            <a:gdLst/>
            <a:ahLst/>
            <a:cxnLst/>
            <a:rect l="l" t="t" r="r" b="b"/>
            <a:pathLst>
              <a:path w="534035" h="800100">
                <a:moveTo>
                  <a:pt x="0" y="800090"/>
                </a:moveTo>
                <a:lnTo>
                  <a:pt x="533640" y="800090"/>
                </a:lnTo>
                <a:lnTo>
                  <a:pt x="533640" y="0"/>
                </a:lnTo>
                <a:lnTo>
                  <a:pt x="0" y="0"/>
                </a:lnTo>
                <a:lnTo>
                  <a:pt x="0" y="800090"/>
                </a:lnTo>
                <a:close/>
              </a:path>
            </a:pathLst>
          </a:custGeom>
          <a:solidFill>
            <a:srgbClr val="8EC5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785805" y="3462251"/>
            <a:ext cx="534035" cy="800100"/>
          </a:xfrm>
          <a:custGeom>
            <a:avLst/>
            <a:gdLst/>
            <a:ahLst/>
            <a:cxnLst/>
            <a:rect l="l" t="t" r="r" b="b"/>
            <a:pathLst>
              <a:path w="534035" h="800100">
                <a:moveTo>
                  <a:pt x="0" y="800090"/>
                </a:moveTo>
                <a:lnTo>
                  <a:pt x="533640" y="800090"/>
                </a:lnTo>
                <a:lnTo>
                  <a:pt x="533640" y="0"/>
                </a:lnTo>
                <a:lnTo>
                  <a:pt x="0" y="0"/>
                </a:lnTo>
                <a:lnTo>
                  <a:pt x="0" y="800090"/>
                </a:lnTo>
                <a:close/>
              </a:path>
            </a:pathLst>
          </a:custGeom>
          <a:ln w="9505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2643181" y="3805192"/>
            <a:ext cx="542925" cy="685800"/>
          </a:xfrm>
          <a:custGeom>
            <a:avLst/>
            <a:gdLst/>
            <a:ahLst/>
            <a:cxnLst/>
            <a:rect l="l" t="t" r="r" b="b"/>
            <a:pathLst>
              <a:path w="542925" h="685800">
                <a:moveTo>
                  <a:pt x="0" y="685565"/>
                </a:moveTo>
                <a:lnTo>
                  <a:pt x="542835" y="685565"/>
                </a:lnTo>
                <a:lnTo>
                  <a:pt x="542835" y="0"/>
                </a:lnTo>
                <a:lnTo>
                  <a:pt x="0" y="0"/>
                </a:lnTo>
                <a:lnTo>
                  <a:pt x="0" y="685565"/>
                </a:lnTo>
                <a:close/>
              </a:path>
            </a:pathLst>
          </a:custGeom>
          <a:solidFill>
            <a:srgbClr val="8EC5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2643181" y="3805192"/>
            <a:ext cx="542925" cy="685800"/>
          </a:xfrm>
          <a:custGeom>
            <a:avLst/>
            <a:gdLst/>
            <a:ahLst/>
            <a:cxnLst/>
            <a:rect l="l" t="t" r="r" b="b"/>
            <a:pathLst>
              <a:path w="542925" h="685800">
                <a:moveTo>
                  <a:pt x="0" y="685565"/>
                </a:moveTo>
                <a:lnTo>
                  <a:pt x="542835" y="685565"/>
                </a:lnTo>
                <a:lnTo>
                  <a:pt x="542835" y="0"/>
                </a:lnTo>
                <a:lnTo>
                  <a:pt x="0" y="0"/>
                </a:lnTo>
                <a:lnTo>
                  <a:pt x="0" y="685565"/>
                </a:lnTo>
                <a:close/>
              </a:path>
            </a:pathLst>
          </a:custGeom>
          <a:ln w="9504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3510068" y="3805196"/>
            <a:ext cx="533400" cy="714375"/>
          </a:xfrm>
          <a:custGeom>
            <a:avLst/>
            <a:gdLst/>
            <a:ahLst/>
            <a:cxnLst/>
            <a:rect l="l" t="t" r="r" b="b"/>
            <a:pathLst>
              <a:path w="533400" h="714375">
                <a:moveTo>
                  <a:pt x="0" y="714355"/>
                </a:moveTo>
                <a:lnTo>
                  <a:pt x="533323" y="714355"/>
                </a:lnTo>
                <a:lnTo>
                  <a:pt x="533323" y="0"/>
                </a:lnTo>
                <a:lnTo>
                  <a:pt x="0" y="0"/>
                </a:lnTo>
                <a:lnTo>
                  <a:pt x="0" y="714355"/>
                </a:lnTo>
                <a:close/>
              </a:path>
            </a:pathLst>
          </a:custGeom>
          <a:solidFill>
            <a:srgbClr val="8EC5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3510068" y="3805196"/>
            <a:ext cx="533400" cy="714375"/>
          </a:xfrm>
          <a:custGeom>
            <a:avLst/>
            <a:gdLst/>
            <a:ahLst/>
            <a:cxnLst/>
            <a:rect l="l" t="t" r="r" b="b"/>
            <a:pathLst>
              <a:path w="533400" h="714375">
                <a:moveTo>
                  <a:pt x="0" y="714355"/>
                </a:moveTo>
                <a:lnTo>
                  <a:pt x="533323" y="714355"/>
                </a:lnTo>
                <a:lnTo>
                  <a:pt x="533323" y="0"/>
                </a:lnTo>
                <a:lnTo>
                  <a:pt x="0" y="0"/>
                </a:lnTo>
                <a:lnTo>
                  <a:pt x="0" y="714355"/>
                </a:lnTo>
                <a:close/>
              </a:path>
            </a:pathLst>
          </a:custGeom>
          <a:ln w="9504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4367192" y="3919401"/>
            <a:ext cx="542925" cy="647700"/>
          </a:xfrm>
          <a:custGeom>
            <a:avLst/>
            <a:gdLst/>
            <a:ahLst/>
            <a:cxnLst/>
            <a:rect l="l" t="t" r="r" b="b"/>
            <a:pathLst>
              <a:path w="542925" h="647700">
                <a:moveTo>
                  <a:pt x="0" y="647601"/>
                </a:moveTo>
                <a:lnTo>
                  <a:pt x="542835" y="647601"/>
                </a:lnTo>
                <a:lnTo>
                  <a:pt x="542835" y="0"/>
                </a:lnTo>
                <a:lnTo>
                  <a:pt x="0" y="0"/>
                </a:lnTo>
                <a:lnTo>
                  <a:pt x="0" y="647601"/>
                </a:lnTo>
                <a:close/>
              </a:path>
            </a:pathLst>
          </a:custGeom>
          <a:solidFill>
            <a:srgbClr val="8EC5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4367192" y="3919401"/>
            <a:ext cx="542925" cy="647700"/>
          </a:xfrm>
          <a:custGeom>
            <a:avLst/>
            <a:gdLst/>
            <a:ahLst/>
            <a:cxnLst/>
            <a:rect l="l" t="t" r="r" b="b"/>
            <a:pathLst>
              <a:path w="542925" h="647700">
                <a:moveTo>
                  <a:pt x="0" y="647601"/>
                </a:moveTo>
                <a:lnTo>
                  <a:pt x="542835" y="647601"/>
                </a:lnTo>
                <a:lnTo>
                  <a:pt x="542835" y="0"/>
                </a:lnTo>
                <a:lnTo>
                  <a:pt x="0" y="0"/>
                </a:lnTo>
                <a:lnTo>
                  <a:pt x="0" y="647601"/>
                </a:lnTo>
                <a:close/>
              </a:path>
            </a:pathLst>
          </a:custGeom>
          <a:ln w="9503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5233951" y="3919405"/>
            <a:ext cx="533400" cy="619125"/>
          </a:xfrm>
          <a:custGeom>
            <a:avLst/>
            <a:gdLst/>
            <a:ahLst/>
            <a:cxnLst/>
            <a:rect l="l" t="t" r="r" b="b"/>
            <a:pathLst>
              <a:path w="533400" h="619125">
                <a:moveTo>
                  <a:pt x="0" y="619128"/>
                </a:moveTo>
                <a:lnTo>
                  <a:pt x="533323" y="619128"/>
                </a:lnTo>
                <a:lnTo>
                  <a:pt x="533323" y="0"/>
                </a:lnTo>
                <a:lnTo>
                  <a:pt x="0" y="0"/>
                </a:lnTo>
                <a:lnTo>
                  <a:pt x="0" y="619128"/>
                </a:lnTo>
                <a:close/>
              </a:path>
            </a:pathLst>
          </a:custGeom>
          <a:solidFill>
            <a:srgbClr val="8EC5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5233951" y="3919405"/>
            <a:ext cx="533400" cy="619125"/>
          </a:xfrm>
          <a:custGeom>
            <a:avLst/>
            <a:gdLst/>
            <a:ahLst/>
            <a:cxnLst/>
            <a:rect l="l" t="t" r="r" b="b"/>
            <a:pathLst>
              <a:path w="533400" h="619125">
                <a:moveTo>
                  <a:pt x="0" y="619128"/>
                </a:moveTo>
                <a:lnTo>
                  <a:pt x="533323" y="619128"/>
                </a:lnTo>
                <a:lnTo>
                  <a:pt x="533323" y="0"/>
                </a:lnTo>
                <a:lnTo>
                  <a:pt x="0" y="0"/>
                </a:lnTo>
                <a:lnTo>
                  <a:pt x="0" y="619128"/>
                </a:lnTo>
                <a:close/>
              </a:path>
            </a:pathLst>
          </a:custGeom>
          <a:ln w="9503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6091076" y="3947878"/>
            <a:ext cx="534035" cy="591185"/>
          </a:xfrm>
          <a:custGeom>
            <a:avLst/>
            <a:gdLst/>
            <a:ahLst/>
            <a:cxnLst/>
            <a:rect l="l" t="t" r="r" b="b"/>
            <a:pathLst>
              <a:path w="534034" h="591185">
                <a:moveTo>
                  <a:pt x="0" y="590655"/>
                </a:moveTo>
                <a:lnTo>
                  <a:pt x="533640" y="590655"/>
                </a:lnTo>
                <a:lnTo>
                  <a:pt x="533640" y="0"/>
                </a:lnTo>
                <a:lnTo>
                  <a:pt x="0" y="0"/>
                </a:lnTo>
                <a:lnTo>
                  <a:pt x="0" y="590655"/>
                </a:lnTo>
                <a:close/>
              </a:path>
            </a:pathLst>
          </a:custGeom>
          <a:solidFill>
            <a:srgbClr val="8EC5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6091076" y="3947878"/>
            <a:ext cx="534035" cy="591185"/>
          </a:xfrm>
          <a:custGeom>
            <a:avLst/>
            <a:gdLst/>
            <a:ahLst/>
            <a:cxnLst/>
            <a:rect l="l" t="t" r="r" b="b"/>
            <a:pathLst>
              <a:path w="534034" h="591185">
                <a:moveTo>
                  <a:pt x="0" y="590655"/>
                </a:moveTo>
                <a:lnTo>
                  <a:pt x="533640" y="590655"/>
                </a:lnTo>
                <a:lnTo>
                  <a:pt x="533640" y="0"/>
                </a:lnTo>
                <a:lnTo>
                  <a:pt x="0" y="0"/>
                </a:lnTo>
                <a:lnTo>
                  <a:pt x="0" y="590655"/>
                </a:lnTo>
                <a:close/>
              </a:path>
            </a:pathLst>
          </a:custGeom>
          <a:ln w="9502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6948452" y="3967176"/>
            <a:ext cx="542925" cy="600075"/>
          </a:xfrm>
          <a:custGeom>
            <a:avLst/>
            <a:gdLst/>
            <a:ahLst/>
            <a:cxnLst/>
            <a:rect l="l" t="t" r="r" b="b"/>
            <a:pathLst>
              <a:path w="542925" h="600075">
                <a:moveTo>
                  <a:pt x="0" y="599830"/>
                </a:moveTo>
                <a:lnTo>
                  <a:pt x="542835" y="599830"/>
                </a:lnTo>
                <a:lnTo>
                  <a:pt x="542835" y="0"/>
                </a:lnTo>
                <a:lnTo>
                  <a:pt x="0" y="0"/>
                </a:lnTo>
                <a:lnTo>
                  <a:pt x="0" y="599830"/>
                </a:lnTo>
                <a:close/>
              </a:path>
            </a:pathLst>
          </a:custGeom>
          <a:solidFill>
            <a:srgbClr val="8EC5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6948452" y="3967176"/>
            <a:ext cx="542925" cy="600075"/>
          </a:xfrm>
          <a:custGeom>
            <a:avLst/>
            <a:gdLst/>
            <a:ahLst/>
            <a:cxnLst/>
            <a:rect l="l" t="t" r="r" b="b"/>
            <a:pathLst>
              <a:path w="542925" h="600075">
                <a:moveTo>
                  <a:pt x="0" y="599830"/>
                </a:moveTo>
                <a:lnTo>
                  <a:pt x="542835" y="599830"/>
                </a:lnTo>
                <a:lnTo>
                  <a:pt x="542835" y="0"/>
                </a:lnTo>
                <a:lnTo>
                  <a:pt x="0" y="0"/>
                </a:lnTo>
                <a:lnTo>
                  <a:pt x="0" y="599830"/>
                </a:lnTo>
                <a:close/>
              </a:path>
            </a:pathLst>
          </a:custGeom>
          <a:ln w="9502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7815338" y="4109853"/>
            <a:ext cx="533400" cy="524510"/>
          </a:xfrm>
          <a:custGeom>
            <a:avLst/>
            <a:gdLst/>
            <a:ahLst/>
            <a:cxnLst/>
            <a:rect l="l" t="t" r="r" b="b"/>
            <a:pathLst>
              <a:path w="533400" h="524510">
                <a:moveTo>
                  <a:pt x="0" y="523902"/>
                </a:moveTo>
                <a:lnTo>
                  <a:pt x="533323" y="523902"/>
                </a:lnTo>
                <a:lnTo>
                  <a:pt x="533323" y="0"/>
                </a:lnTo>
                <a:lnTo>
                  <a:pt x="0" y="0"/>
                </a:lnTo>
                <a:lnTo>
                  <a:pt x="0" y="523902"/>
                </a:lnTo>
                <a:close/>
              </a:path>
            </a:pathLst>
          </a:custGeom>
          <a:solidFill>
            <a:srgbClr val="8EC5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7815338" y="4109853"/>
            <a:ext cx="533400" cy="524510"/>
          </a:xfrm>
          <a:custGeom>
            <a:avLst/>
            <a:gdLst/>
            <a:ahLst/>
            <a:cxnLst/>
            <a:rect l="l" t="t" r="r" b="b"/>
            <a:pathLst>
              <a:path w="533400" h="524510">
                <a:moveTo>
                  <a:pt x="0" y="523902"/>
                </a:moveTo>
                <a:lnTo>
                  <a:pt x="533323" y="523902"/>
                </a:lnTo>
                <a:lnTo>
                  <a:pt x="533323" y="0"/>
                </a:lnTo>
                <a:lnTo>
                  <a:pt x="0" y="0"/>
                </a:lnTo>
                <a:lnTo>
                  <a:pt x="0" y="523902"/>
                </a:lnTo>
                <a:close/>
              </a:path>
            </a:pathLst>
          </a:custGeom>
          <a:ln w="9501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1785805" y="2938387"/>
            <a:ext cx="534035" cy="524510"/>
          </a:xfrm>
          <a:custGeom>
            <a:avLst/>
            <a:gdLst/>
            <a:ahLst/>
            <a:cxnLst/>
            <a:rect l="l" t="t" r="r" b="b"/>
            <a:pathLst>
              <a:path w="534035" h="524510">
                <a:moveTo>
                  <a:pt x="0" y="523902"/>
                </a:moveTo>
                <a:lnTo>
                  <a:pt x="533640" y="523902"/>
                </a:lnTo>
                <a:lnTo>
                  <a:pt x="533640" y="0"/>
                </a:lnTo>
                <a:lnTo>
                  <a:pt x="0" y="0"/>
                </a:lnTo>
                <a:lnTo>
                  <a:pt x="0" y="523902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1785805" y="2938387"/>
            <a:ext cx="534035" cy="524510"/>
          </a:xfrm>
          <a:custGeom>
            <a:avLst/>
            <a:gdLst/>
            <a:ahLst/>
            <a:cxnLst/>
            <a:rect l="l" t="t" r="r" b="b"/>
            <a:pathLst>
              <a:path w="534035" h="524510">
                <a:moveTo>
                  <a:pt x="0" y="523902"/>
                </a:moveTo>
                <a:lnTo>
                  <a:pt x="533640" y="523902"/>
                </a:lnTo>
                <a:lnTo>
                  <a:pt x="533640" y="0"/>
                </a:lnTo>
                <a:lnTo>
                  <a:pt x="0" y="0"/>
                </a:lnTo>
                <a:lnTo>
                  <a:pt x="0" y="523902"/>
                </a:lnTo>
                <a:close/>
              </a:path>
            </a:pathLst>
          </a:custGeom>
          <a:ln w="9501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2643181" y="3205084"/>
            <a:ext cx="542925" cy="600710"/>
          </a:xfrm>
          <a:custGeom>
            <a:avLst/>
            <a:gdLst/>
            <a:ahLst/>
            <a:cxnLst/>
            <a:rect l="l" t="t" r="r" b="b"/>
            <a:pathLst>
              <a:path w="542925" h="600710">
                <a:moveTo>
                  <a:pt x="0" y="600146"/>
                </a:moveTo>
                <a:lnTo>
                  <a:pt x="542835" y="600146"/>
                </a:lnTo>
                <a:lnTo>
                  <a:pt x="542835" y="0"/>
                </a:lnTo>
                <a:lnTo>
                  <a:pt x="0" y="0"/>
                </a:lnTo>
                <a:lnTo>
                  <a:pt x="0" y="600146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2643181" y="3205084"/>
            <a:ext cx="542925" cy="600710"/>
          </a:xfrm>
          <a:custGeom>
            <a:avLst/>
            <a:gdLst/>
            <a:ahLst/>
            <a:cxnLst/>
            <a:rect l="l" t="t" r="r" b="b"/>
            <a:pathLst>
              <a:path w="542925" h="600710">
                <a:moveTo>
                  <a:pt x="0" y="600146"/>
                </a:moveTo>
                <a:lnTo>
                  <a:pt x="542835" y="600146"/>
                </a:lnTo>
                <a:lnTo>
                  <a:pt x="542835" y="0"/>
                </a:lnTo>
                <a:lnTo>
                  <a:pt x="0" y="0"/>
                </a:lnTo>
                <a:lnTo>
                  <a:pt x="0" y="600146"/>
                </a:lnTo>
                <a:close/>
              </a:path>
            </a:pathLst>
          </a:custGeom>
          <a:ln w="9502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3510068" y="3233557"/>
            <a:ext cx="533400" cy="572135"/>
          </a:xfrm>
          <a:custGeom>
            <a:avLst/>
            <a:gdLst/>
            <a:ahLst/>
            <a:cxnLst/>
            <a:rect l="l" t="t" r="r" b="b"/>
            <a:pathLst>
              <a:path w="533400" h="572135">
                <a:moveTo>
                  <a:pt x="0" y="571673"/>
                </a:moveTo>
                <a:lnTo>
                  <a:pt x="533323" y="571673"/>
                </a:lnTo>
                <a:lnTo>
                  <a:pt x="533323" y="0"/>
                </a:lnTo>
                <a:lnTo>
                  <a:pt x="0" y="0"/>
                </a:lnTo>
                <a:lnTo>
                  <a:pt x="0" y="571673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3510068" y="3233557"/>
            <a:ext cx="533400" cy="572135"/>
          </a:xfrm>
          <a:custGeom>
            <a:avLst/>
            <a:gdLst/>
            <a:ahLst/>
            <a:cxnLst/>
            <a:rect l="l" t="t" r="r" b="b"/>
            <a:pathLst>
              <a:path w="533400" h="572135">
                <a:moveTo>
                  <a:pt x="0" y="571673"/>
                </a:moveTo>
                <a:lnTo>
                  <a:pt x="533323" y="571673"/>
                </a:lnTo>
                <a:lnTo>
                  <a:pt x="533323" y="0"/>
                </a:lnTo>
                <a:lnTo>
                  <a:pt x="0" y="0"/>
                </a:lnTo>
                <a:lnTo>
                  <a:pt x="0" y="571673"/>
                </a:lnTo>
                <a:close/>
              </a:path>
            </a:pathLst>
          </a:custGeom>
          <a:ln w="9502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4367192" y="3281268"/>
            <a:ext cx="542925" cy="638175"/>
          </a:xfrm>
          <a:custGeom>
            <a:avLst/>
            <a:gdLst/>
            <a:ahLst/>
            <a:cxnLst/>
            <a:rect l="l" t="t" r="r" b="b"/>
            <a:pathLst>
              <a:path w="542925" h="638175">
                <a:moveTo>
                  <a:pt x="0" y="638110"/>
                </a:moveTo>
                <a:lnTo>
                  <a:pt x="542835" y="638110"/>
                </a:lnTo>
                <a:lnTo>
                  <a:pt x="542835" y="0"/>
                </a:lnTo>
                <a:lnTo>
                  <a:pt x="0" y="0"/>
                </a:lnTo>
                <a:lnTo>
                  <a:pt x="0" y="638110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4367192" y="3281268"/>
            <a:ext cx="542925" cy="638175"/>
          </a:xfrm>
          <a:custGeom>
            <a:avLst/>
            <a:gdLst/>
            <a:ahLst/>
            <a:cxnLst/>
            <a:rect l="l" t="t" r="r" b="b"/>
            <a:pathLst>
              <a:path w="542925" h="638175">
                <a:moveTo>
                  <a:pt x="0" y="638110"/>
                </a:moveTo>
                <a:lnTo>
                  <a:pt x="542835" y="638110"/>
                </a:lnTo>
                <a:lnTo>
                  <a:pt x="542835" y="0"/>
                </a:lnTo>
                <a:lnTo>
                  <a:pt x="0" y="0"/>
                </a:lnTo>
                <a:lnTo>
                  <a:pt x="0" y="638110"/>
                </a:lnTo>
                <a:close/>
              </a:path>
            </a:pathLst>
          </a:custGeom>
          <a:ln w="9503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5233951" y="3300250"/>
            <a:ext cx="533400" cy="619125"/>
          </a:xfrm>
          <a:custGeom>
            <a:avLst/>
            <a:gdLst/>
            <a:ahLst/>
            <a:cxnLst/>
            <a:rect l="l" t="t" r="r" b="b"/>
            <a:pathLst>
              <a:path w="533400" h="619125">
                <a:moveTo>
                  <a:pt x="0" y="619128"/>
                </a:moveTo>
                <a:lnTo>
                  <a:pt x="533323" y="619128"/>
                </a:lnTo>
                <a:lnTo>
                  <a:pt x="533323" y="0"/>
                </a:lnTo>
                <a:lnTo>
                  <a:pt x="0" y="0"/>
                </a:lnTo>
                <a:lnTo>
                  <a:pt x="0" y="619128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5233951" y="3300250"/>
            <a:ext cx="533400" cy="619125"/>
          </a:xfrm>
          <a:custGeom>
            <a:avLst/>
            <a:gdLst/>
            <a:ahLst/>
            <a:cxnLst/>
            <a:rect l="l" t="t" r="r" b="b"/>
            <a:pathLst>
              <a:path w="533400" h="619125">
                <a:moveTo>
                  <a:pt x="0" y="619128"/>
                </a:moveTo>
                <a:lnTo>
                  <a:pt x="533323" y="619128"/>
                </a:lnTo>
                <a:lnTo>
                  <a:pt x="533323" y="0"/>
                </a:lnTo>
                <a:lnTo>
                  <a:pt x="0" y="0"/>
                </a:lnTo>
                <a:lnTo>
                  <a:pt x="0" y="619128"/>
                </a:lnTo>
                <a:close/>
              </a:path>
            </a:pathLst>
          </a:custGeom>
          <a:ln w="9503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6091076" y="3348021"/>
            <a:ext cx="534035" cy="600075"/>
          </a:xfrm>
          <a:custGeom>
            <a:avLst/>
            <a:gdLst/>
            <a:ahLst/>
            <a:cxnLst/>
            <a:rect l="l" t="t" r="r" b="b"/>
            <a:pathLst>
              <a:path w="534034" h="600075">
                <a:moveTo>
                  <a:pt x="0" y="599830"/>
                </a:moveTo>
                <a:lnTo>
                  <a:pt x="533640" y="599830"/>
                </a:lnTo>
                <a:lnTo>
                  <a:pt x="533640" y="0"/>
                </a:lnTo>
                <a:lnTo>
                  <a:pt x="0" y="0"/>
                </a:lnTo>
                <a:lnTo>
                  <a:pt x="0" y="599830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6091076" y="3348021"/>
            <a:ext cx="534035" cy="600075"/>
          </a:xfrm>
          <a:custGeom>
            <a:avLst/>
            <a:gdLst/>
            <a:ahLst/>
            <a:cxnLst/>
            <a:rect l="l" t="t" r="r" b="b"/>
            <a:pathLst>
              <a:path w="534034" h="600075">
                <a:moveTo>
                  <a:pt x="0" y="599830"/>
                </a:moveTo>
                <a:lnTo>
                  <a:pt x="533640" y="599830"/>
                </a:lnTo>
                <a:lnTo>
                  <a:pt x="533640" y="0"/>
                </a:lnTo>
                <a:lnTo>
                  <a:pt x="0" y="0"/>
                </a:lnTo>
                <a:lnTo>
                  <a:pt x="0" y="599830"/>
                </a:lnTo>
                <a:close/>
              </a:path>
            </a:pathLst>
          </a:custGeom>
          <a:ln w="9502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6948452" y="3329099"/>
            <a:ext cx="542925" cy="638175"/>
          </a:xfrm>
          <a:custGeom>
            <a:avLst/>
            <a:gdLst/>
            <a:ahLst/>
            <a:cxnLst/>
            <a:rect l="l" t="t" r="r" b="b"/>
            <a:pathLst>
              <a:path w="542925" h="638175">
                <a:moveTo>
                  <a:pt x="0" y="638110"/>
                </a:moveTo>
                <a:lnTo>
                  <a:pt x="542835" y="638110"/>
                </a:lnTo>
                <a:lnTo>
                  <a:pt x="542835" y="0"/>
                </a:lnTo>
                <a:lnTo>
                  <a:pt x="0" y="0"/>
                </a:lnTo>
                <a:lnTo>
                  <a:pt x="0" y="638110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6948452" y="3329099"/>
            <a:ext cx="542925" cy="638175"/>
          </a:xfrm>
          <a:custGeom>
            <a:avLst/>
            <a:gdLst/>
            <a:ahLst/>
            <a:cxnLst/>
            <a:rect l="l" t="t" r="r" b="b"/>
            <a:pathLst>
              <a:path w="542925" h="638175">
                <a:moveTo>
                  <a:pt x="0" y="638110"/>
                </a:moveTo>
                <a:lnTo>
                  <a:pt x="542835" y="638110"/>
                </a:lnTo>
                <a:lnTo>
                  <a:pt x="542835" y="0"/>
                </a:lnTo>
                <a:lnTo>
                  <a:pt x="0" y="0"/>
                </a:lnTo>
                <a:lnTo>
                  <a:pt x="0" y="638110"/>
                </a:lnTo>
                <a:close/>
              </a:path>
            </a:pathLst>
          </a:custGeom>
          <a:ln w="9503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7815338" y="3566969"/>
            <a:ext cx="533400" cy="542925"/>
          </a:xfrm>
          <a:custGeom>
            <a:avLst/>
            <a:gdLst/>
            <a:ahLst/>
            <a:cxnLst/>
            <a:rect l="l" t="t" r="r" b="b"/>
            <a:pathLst>
              <a:path w="533400" h="542925">
                <a:moveTo>
                  <a:pt x="0" y="542884"/>
                </a:moveTo>
                <a:lnTo>
                  <a:pt x="533323" y="542884"/>
                </a:lnTo>
                <a:lnTo>
                  <a:pt x="533323" y="0"/>
                </a:lnTo>
                <a:lnTo>
                  <a:pt x="0" y="0"/>
                </a:lnTo>
                <a:lnTo>
                  <a:pt x="0" y="542884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7815338" y="3566969"/>
            <a:ext cx="533400" cy="542925"/>
          </a:xfrm>
          <a:custGeom>
            <a:avLst/>
            <a:gdLst/>
            <a:ahLst/>
            <a:cxnLst/>
            <a:rect l="l" t="t" r="r" b="b"/>
            <a:pathLst>
              <a:path w="533400" h="542925">
                <a:moveTo>
                  <a:pt x="0" y="542884"/>
                </a:moveTo>
                <a:lnTo>
                  <a:pt x="533323" y="542884"/>
                </a:lnTo>
                <a:lnTo>
                  <a:pt x="533323" y="0"/>
                </a:lnTo>
                <a:lnTo>
                  <a:pt x="0" y="0"/>
                </a:lnTo>
                <a:lnTo>
                  <a:pt x="0" y="542884"/>
                </a:lnTo>
                <a:close/>
              </a:path>
            </a:pathLst>
          </a:custGeom>
          <a:ln w="9501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1987487" y="2795709"/>
            <a:ext cx="332105" cy="142875"/>
          </a:xfrm>
          <a:custGeom>
            <a:avLst/>
            <a:gdLst/>
            <a:ahLst/>
            <a:cxnLst/>
            <a:rect l="l" t="t" r="r" b="b"/>
            <a:pathLst>
              <a:path w="332105" h="142875">
                <a:moveTo>
                  <a:pt x="0" y="142681"/>
                </a:moveTo>
                <a:lnTo>
                  <a:pt x="331957" y="142681"/>
                </a:lnTo>
                <a:lnTo>
                  <a:pt x="331957" y="0"/>
                </a:lnTo>
                <a:lnTo>
                  <a:pt x="0" y="0"/>
                </a:lnTo>
                <a:lnTo>
                  <a:pt x="0" y="142681"/>
                </a:lnTo>
                <a:close/>
              </a:path>
            </a:pathLst>
          </a:custGeom>
          <a:solidFill>
            <a:srgbClr val="CE9F9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1785805" y="2795709"/>
            <a:ext cx="57785" cy="142875"/>
          </a:xfrm>
          <a:custGeom>
            <a:avLst/>
            <a:gdLst/>
            <a:ahLst/>
            <a:cxnLst/>
            <a:rect l="l" t="t" r="r" b="b"/>
            <a:pathLst>
              <a:path w="57785" h="142875">
                <a:moveTo>
                  <a:pt x="0" y="142681"/>
                </a:moveTo>
                <a:lnTo>
                  <a:pt x="57220" y="142681"/>
                </a:lnTo>
                <a:lnTo>
                  <a:pt x="57220" y="0"/>
                </a:lnTo>
                <a:lnTo>
                  <a:pt x="0" y="0"/>
                </a:lnTo>
                <a:lnTo>
                  <a:pt x="0" y="142681"/>
                </a:lnTo>
                <a:close/>
              </a:path>
            </a:pathLst>
          </a:custGeom>
          <a:solidFill>
            <a:srgbClr val="CE9F9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1785805" y="2795709"/>
            <a:ext cx="534035" cy="142875"/>
          </a:xfrm>
          <a:custGeom>
            <a:avLst/>
            <a:gdLst/>
            <a:ahLst/>
            <a:cxnLst/>
            <a:rect l="l" t="t" r="r" b="b"/>
            <a:pathLst>
              <a:path w="534035" h="142875">
                <a:moveTo>
                  <a:pt x="0" y="142681"/>
                </a:moveTo>
                <a:lnTo>
                  <a:pt x="533640" y="142681"/>
                </a:lnTo>
                <a:lnTo>
                  <a:pt x="533640" y="0"/>
                </a:lnTo>
                <a:lnTo>
                  <a:pt x="0" y="0"/>
                </a:lnTo>
                <a:lnTo>
                  <a:pt x="0" y="142681"/>
                </a:lnTo>
                <a:close/>
              </a:path>
            </a:pathLst>
          </a:custGeom>
          <a:ln w="9492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2643181" y="2900359"/>
            <a:ext cx="542925" cy="304800"/>
          </a:xfrm>
          <a:custGeom>
            <a:avLst/>
            <a:gdLst/>
            <a:ahLst/>
            <a:cxnLst/>
            <a:rect l="l" t="t" r="r" b="b"/>
            <a:pathLst>
              <a:path w="542925" h="304800">
                <a:moveTo>
                  <a:pt x="0" y="304660"/>
                </a:moveTo>
                <a:lnTo>
                  <a:pt x="542835" y="304660"/>
                </a:lnTo>
                <a:lnTo>
                  <a:pt x="542835" y="0"/>
                </a:lnTo>
                <a:lnTo>
                  <a:pt x="0" y="0"/>
                </a:lnTo>
                <a:lnTo>
                  <a:pt x="0" y="304660"/>
                </a:lnTo>
                <a:close/>
              </a:path>
            </a:pathLst>
          </a:custGeom>
          <a:solidFill>
            <a:srgbClr val="CE9F9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2643181" y="2900359"/>
            <a:ext cx="542925" cy="304800"/>
          </a:xfrm>
          <a:custGeom>
            <a:avLst/>
            <a:gdLst/>
            <a:ahLst/>
            <a:cxnLst/>
            <a:rect l="l" t="t" r="r" b="b"/>
            <a:pathLst>
              <a:path w="542925" h="304800">
                <a:moveTo>
                  <a:pt x="0" y="304660"/>
                </a:moveTo>
                <a:lnTo>
                  <a:pt x="542835" y="304660"/>
                </a:lnTo>
                <a:lnTo>
                  <a:pt x="542835" y="0"/>
                </a:lnTo>
                <a:lnTo>
                  <a:pt x="0" y="0"/>
                </a:lnTo>
                <a:lnTo>
                  <a:pt x="0" y="304660"/>
                </a:lnTo>
                <a:close/>
              </a:path>
            </a:pathLst>
          </a:custGeom>
          <a:ln w="9496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3510068" y="2919345"/>
            <a:ext cx="533400" cy="314325"/>
          </a:xfrm>
          <a:custGeom>
            <a:avLst/>
            <a:gdLst/>
            <a:ahLst/>
            <a:cxnLst/>
            <a:rect l="l" t="t" r="r" b="b"/>
            <a:pathLst>
              <a:path w="533400" h="314325">
                <a:moveTo>
                  <a:pt x="0" y="314151"/>
                </a:moveTo>
                <a:lnTo>
                  <a:pt x="533323" y="314151"/>
                </a:lnTo>
                <a:lnTo>
                  <a:pt x="533323" y="0"/>
                </a:lnTo>
                <a:lnTo>
                  <a:pt x="0" y="0"/>
                </a:lnTo>
                <a:lnTo>
                  <a:pt x="0" y="314151"/>
                </a:lnTo>
                <a:close/>
              </a:path>
            </a:pathLst>
          </a:custGeom>
          <a:solidFill>
            <a:srgbClr val="CE9F9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3510068" y="2919345"/>
            <a:ext cx="533400" cy="314325"/>
          </a:xfrm>
          <a:custGeom>
            <a:avLst/>
            <a:gdLst/>
            <a:ahLst/>
            <a:cxnLst/>
            <a:rect l="l" t="t" r="r" b="b"/>
            <a:pathLst>
              <a:path w="533400" h="314325">
                <a:moveTo>
                  <a:pt x="0" y="314151"/>
                </a:moveTo>
                <a:lnTo>
                  <a:pt x="533323" y="314151"/>
                </a:lnTo>
                <a:lnTo>
                  <a:pt x="533323" y="0"/>
                </a:lnTo>
                <a:lnTo>
                  <a:pt x="0" y="0"/>
                </a:lnTo>
                <a:lnTo>
                  <a:pt x="0" y="314151"/>
                </a:lnTo>
                <a:close/>
              </a:path>
            </a:pathLst>
          </a:custGeom>
          <a:ln w="9496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4367192" y="2919405"/>
            <a:ext cx="542925" cy="361950"/>
          </a:xfrm>
          <a:custGeom>
            <a:avLst/>
            <a:gdLst/>
            <a:ahLst/>
            <a:cxnLst/>
            <a:rect l="l" t="t" r="r" b="b"/>
            <a:pathLst>
              <a:path w="542925" h="361950">
                <a:moveTo>
                  <a:pt x="0" y="361923"/>
                </a:moveTo>
                <a:lnTo>
                  <a:pt x="542835" y="361923"/>
                </a:lnTo>
                <a:lnTo>
                  <a:pt x="542835" y="0"/>
                </a:lnTo>
                <a:lnTo>
                  <a:pt x="0" y="0"/>
                </a:lnTo>
                <a:lnTo>
                  <a:pt x="0" y="361923"/>
                </a:lnTo>
                <a:close/>
              </a:path>
            </a:pathLst>
          </a:custGeom>
          <a:solidFill>
            <a:srgbClr val="CE9F9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4367192" y="2919405"/>
            <a:ext cx="542925" cy="361950"/>
          </a:xfrm>
          <a:custGeom>
            <a:avLst/>
            <a:gdLst/>
            <a:ahLst/>
            <a:cxnLst/>
            <a:rect l="l" t="t" r="r" b="b"/>
            <a:pathLst>
              <a:path w="542925" h="361950">
                <a:moveTo>
                  <a:pt x="0" y="361923"/>
                </a:moveTo>
                <a:lnTo>
                  <a:pt x="542835" y="361923"/>
                </a:lnTo>
                <a:lnTo>
                  <a:pt x="542835" y="0"/>
                </a:lnTo>
                <a:lnTo>
                  <a:pt x="0" y="0"/>
                </a:lnTo>
                <a:lnTo>
                  <a:pt x="0" y="361923"/>
                </a:lnTo>
                <a:close/>
              </a:path>
            </a:pathLst>
          </a:custGeom>
          <a:ln w="9497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5233951" y="2900423"/>
            <a:ext cx="533400" cy="400050"/>
          </a:xfrm>
          <a:custGeom>
            <a:avLst/>
            <a:gdLst/>
            <a:ahLst/>
            <a:cxnLst/>
            <a:rect l="l" t="t" r="r" b="b"/>
            <a:pathLst>
              <a:path w="533400" h="400050">
                <a:moveTo>
                  <a:pt x="0" y="399887"/>
                </a:moveTo>
                <a:lnTo>
                  <a:pt x="533323" y="399887"/>
                </a:lnTo>
                <a:lnTo>
                  <a:pt x="533323" y="0"/>
                </a:lnTo>
                <a:lnTo>
                  <a:pt x="0" y="0"/>
                </a:lnTo>
                <a:lnTo>
                  <a:pt x="0" y="399887"/>
                </a:lnTo>
                <a:close/>
              </a:path>
            </a:pathLst>
          </a:custGeom>
          <a:solidFill>
            <a:srgbClr val="CE9F9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5233951" y="2900423"/>
            <a:ext cx="533400" cy="400050"/>
          </a:xfrm>
          <a:custGeom>
            <a:avLst/>
            <a:gdLst/>
            <a:ahLst/>
            <a:cxnLst/>
            <a:rect l="l" t="t" r="r" b="b"/>
            <a:pathLst>
              <a:path w="533400" h="400050">
                <a:moveTo>
                  <a:pt x="0" y="399887"/>
                </a:moveTo>
                <a:lnTo>
                  <a:pt x="533323" y="399887"/>
                </a:lnTo>
                <a:lnTo>
                  <a:pt x="533323" y="0"/>
                </a:lnTo>
                <a:lnTo>
                  <a:pt x="0" y="0"/>
                </a:lnTo>
                <a:lnTo>
                  <a:pt x="0" y="399887"/>
                </a:lnTo>
                <a:close/>
              </a:path>
            </a:pathLst>
          </a:custGeom>
          <a:ln w="9498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6091076" y="2947818"/>
            <a:ext cx="534035" cy="400685"/>
          </a:xfrm>
          <a:custGeom>
            <a:avLst/>
            <a:gdLst/>
            <a:ahLst/>
            <a:cxnLst/>
            <a:rect l="l" t="t" r="r" b="b"/>
            <a:pathLst>
              <a:path w="534034" h="400685">
                <a:moveTo>
                  <a:pt x="0" y="400203"/>
                </a:moveTo>
                <a:lnTo>
                  <a:pt x="533640" y="400203"/>
                </a:lnTo>
                <a:lnTo>
                  <a:pt x="533640" y="0"/>
                </a:lnTo>
                <a:lnTo>
                  <a:pt x="0" y="0"/>
                </a:lnTo>
                <a:lnTo>
                  <a:pt x="0" y="400203"/>
                </a:lnTo>
                <a:close/>
              </a:path>
            </a:pathLst>
          </a:custGeom>
          <a:solidFill>
            <a:srgbClr val="CE9F9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6091076" y="2947818"/>
            <a:ext cx="534035" cy="400685"/>
          </a:xfrm>
          <a:custGeom>
            <a:avLst/>
            <a:gdLst/>
            <a:ahLst/>
            <a:cxnLst/>
            <a:rect l="l" t="t" r="r" b="b"/>
            <a:pathLst>
              <a:path w="534034" h="400685">
                <a:moveTo>
                  <a:pt x="0" y="400203"/>
                </a:moveTo>
                <a:lnTo>
                  <a:pt x="533640" y="400203"/>
                </a:lnTo>
                <a:lnTo>
                  <a:pt x="533640" y="0"/>
                </a:lnTo>
                <a:lnTo>
                  <a:pt x="0" y="0"/>
                </a:lnTo>
                <a:lnTo>
                  <a:pt x="0" y="400203"/>
                </a:lnTo>
                <a:close/>
              </a:path>
            </a:pathLst>
          </a:custGeom>
          <a:ln w="9498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6948452" y="2947818"/>
            <a:ext cx="542925" cy="381635"/>
          </a:xfrm>
          <a:custGeom>
            <a:avLst/>
            <a:gdLst/>
            <a:ahLst/>
            <a:cxnLst/>
            <a:rect l="l" t="t" r="r" b="b"/>
            <a:pathLst>
              <a:path w="542925" h="381635">
                <a:moveTo>
                  <a:pt x="0" y="381221"/>
                </a:moveTo>
                <a:lnTo>
                  <a:pt x="542835" y="381221"/>
                </a:lnTo>
                <a:lnTo>
                  <a:pt x="542835" y="0"/>
                </a:lnTo>
                <a:lnTo>
                  <a:pt x="0" y="0"/>
                </a:lnTo>
                <a:lnTo>
                  <a:pt x="0" y="381221"/>
                </a:lnTo>
                <a:close/>
              </a:path>
            </a:pathLst>
          </a:custGeom>
          <a:solidFill>
            <a:srgbClr val="CE9F9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6948452" y="2947818"/>
            <a:ext cx="542925" cy="381635"/>
          </a:xfrm>
          <a:custGeom>
            <a:avLst/>
            <a:gdLst/>
            <a:ahLst/>
            <a:cxnLst/>
            <a:rect l="l" t="t" r="r" b="b"/>
            <a:pathLst>
              <a:path w="542925" h="381635">
                <a:moveTo>
                  <a:pt x="0" y="381221"/>
                </a:moveTo>
                <a:lnTo>
                  <a:pt x="542835" y="381221"/>
                </a:lnTo>
                <a:lnTo>
                  <a:pt x="542835" y="0"/>
                </a:lnTo>
                <a:lnTo>
                  <a:pt x="0" y="0"/>
                </a:lnTo>
                <a:lnTo>
                  <a:pt x="0" y="381221"/>
                </a:lnTo>
                <a:close/>
              </a:path>
            </a:pathLst>
          </a:custGeom>
          <a:ln w="9498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7815338" y="3043041"/>
            <a:ext cx="533400" cy="524510"/>
          </a:xfrm>
          <a:custGeom>
            <a:avLst/>
            <a:gdLst/>
            <a:ahLst/>
            <a:cxnLst/>
            <a:rect l="l" t="t" r="r" b="b"/>
            <a:pathLst>
              <a:path w="533400" h="524510">
                <a:moveTo>
                  <a:pt x="0" y="523902"/>
                </a:moveTo>
                <a:lnTo>
                  <a:pt x="533323" y="523902"/>
                </a:lnTo>
                <a:lnTo>
                  <a:pt x="533323" y="0"/>
                </a:lnTo>
                <a:lnTo>
                  <a:pt x="0" y="0"/>
                </a:lnTo>
                <a:lnTo>
                  <a:pt x="0" y="523902"/>
                </a:lnTo>
                <a:close/>
              </a:path>
            </a:pathLst>
          </a:custGeom>
          <a:solidFill>
            <a:srgbClr val="CE9F9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7815338" y="3043041"/>
            <a:ext cx="533400" cy="524510"/>
          </a:xfrm>
          <a:custGeom>
            <a:avLst/>
            <a:gdLst/>
            <a:ahLst/>
            <a:cxnLst/>
            <a:rect l="l" t="t" r="r" b="b"/>
            <a:pathLst>
              <a:path w="533400" h="524510">
                <a:moveTo>
                  <a:pt x="0" y="523902"/>
                </a:moveTo>
                <a:lnTo>
                  <a:pt x="533323" y="523902"/>
                </a:lnTo>
                <a:lnTo>
                  <a:pt x="533323" y="0"/>
                </a:lnTo>
                <a:lnTo>
                  <a:pt x="0" y="0"/>
                </a:lnTo>
                <a:lnTo>
                  <a:pt x="0" y="523902"/>
                </a:lnTo>
                <a:close/>
              </a:path>
            </a:pathLst>
          </a:custGeom>
          <a:ln w="9501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2254187" y="2700416"/>
            <a:ext cx="65405" cy="95250"/>
          </a:xfrm>
          <a:custGeom>
            <a:avLst/>
            <a:gdLst/>
            <a:ahLst/>
            <a:cxnLst/>
            <a:rect l="l" t="t" r="r" b="b"/>
            <a:pathLst>
              <a:path w="65405" h="95250">
                <a:moveTo>
                  <a:pt x="0" y="95226"/>
                </a:moveTo>
                <a:lnTo>
                  <a:pt x="65257" y="95226"/>
                </a:lnTo>
                <a:lnTo>
                  <a:pt x="65257" y="0"/>
                </a:lnTo>
                <a:lnTo>
                  <a:pt x="0" y="0"/>
                </a:lnTo>
                <a:lnTo>
                  <a:pt x="0" y="95226"/>
                </a:lnTo>
                <a:close/>
              </a:path>
            </a:pathLst>
          </a:custGeom>
          <a:solidFill>
            <a:srgbClr val="B0716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1785805" y="2700416"/>
            <a:ext cx="324485" cy="95250"/>
          </a:xfrm>
          <a:custGeom>
            <a:avLst/>
            <a:gdLst/>
            <a:ahLst/>
            <a:cxnLst/>
            <a:rect l="l" t="t" r="r" b="b"/>
            <a:pathLst>
              <a:path w="324485" h="95250">
                <a:moveTo>
                  <a:pt x="0" y="95226"/>
                </a:moveTo>
                <a:lnTo>
                  <a:pt x="323920" y="95226"/>
                </a:lnTo>
                <a:lnTo>
                  <a:pt x="323920" y="0"/>
                </a:lnTo>
                <a:lnTo>
                  <a:pt x="0" y="0"/>
                </a:lnTo>
                <a:lnTo>
                  <a:pt x="0" y="95226"/>
                </a:lnTo>
                <a:close/>
              </a:path>
            </a:pathLst>
          </a:custGeom>
          <a:solidFill>
            <a:srgbClr val="B0716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1785805" y="2700416"/>
            <a:ext cx="534035" cy="95250"/>
          </a:xfrm>
          <a:custGeom>
            <a:avLst/>
            <a:gdLst/>
            <a:ahLst/>
            <a:cxnLst/>
            <a:rect l="l" t="t" r="r" b="b"/>
            <a:pathLst>
              <a:path w="534035" h="95250">
                <a:moveTo>
                  <a:pt x="0" y="95226"/>
                </a:moveTo>
                <a:lnTo>
                  <a:pt x="533640" y="95226"/>
                </a:lnTo>
                <a:lnTo>
                  <a:pt x="533640" y="0"/>
                </a:lnTo>
                <a:lnTo>
                  <a:pt x="0" y="0"/>
                </a:lnTo>
                <a:lnTo>
                  <a:pt x="0" y="95226"/>
                </a:lnTo>
                <a:close/>
              </a:path>
            </a:pathLst>
          </a:custGeom>
          <a:ln w="9491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2643181" y="2700483"/>
            <a:ext cx="542925" cy="200025"/>
          </a:xfrm>
          <a:custGeom>
            <a:avLst/>
            <a:gdLst/>
            <a:ahLst/>
            <a:cxnLst/>
            <a:rect l="l" t="t" r="r" b="b"/>
            <a:pathLst>
              <a:path w="542925" h="200025">
                <a:moveTo>
                  <a:pt x="0" y="199943"/>
                </a:moveTo>
                <a:lnTo>
                  <a:pt x="542835" y="199943"/>
                </a:lnTo>
                <a:lnTo>
                  <a:pt x="542835" y="0"/>
                </a:lnTo>
                <a:lnTo>
                  <a:pt x="0" y="0"/>
                </a:lnTo>
                <a:lnTo>
                  <a:pt x="0" y="199943"/>
                </a:lnTo>
                <a:close/>
              </a:path>
            </a:pathLst>
          </a:custGeom>
          <a:solidFill>
            <a:srgbClr val="B0716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2643181" y="2700483"/>
            <a:ext cx="542925" cy="200025"/>
          </a:xfrm>
          <a:custGeom>
            <a:avLst/>
            <a:gdLst/>
            <a:ahLst/>
            <a:cxnLst/>
            <a:rect l="l" t="t" r="r" b="b"/>
            <a:pathLst>
              <a:path w="542925" h="200025">
                <a:moveTo>
                  <a:pt x="0" y="199943"/>
                </a:moveTo>
                <a:lnTo>
                  <a:pt x="542835" y="199943"/>
                </a:lnTo>
                <a:lnTo>
                  <a:pt x="542835" y="0"/>
                </a:lnTo>
                <a:lnTo>
                  <a:pt x="0" y="0"/>
                </a:lnTo>
                <a:lnTo>
                  <a:pt x="0" y="199943"/>
                </a:lnTo>
                <a:close/>
              </a:path>
            </a:pathLst>
          </a:custGeom>
          <a:ln w="9493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3510068" y="2700483"/>
            <a:ext cx="533400" cy="219075"/>
          </a:xfrm>
          <a:custGeom>
            <a:avLst/>
            <a:gdLst/>
            <a:ahLst/>
            <a:cxnLst/>
            <a:rect l="l" t="t" r="r" b="b"/>
            <a:pathLst>
              <a:path w="533400" h="219075">
                <a:moveTo>
                  <a:pt x="0" y="218925"/>
                </a:moveTo>
                <a:lnTo>
                  <a:pt x="533323" y="218925"/>
                </a:lnTo>
                <a:lnTo>
                  <a:pt x="533323" y="0"/>
                </a:lnTo>
                <a:lnTo>
                  <a:pt x="0" y="0"/>
                </a:lnTo>
                <a:lnTo>
                  <a:pt x="0" y="218925"/>
                </a:lnTo>
                <a:close/>
              </a:path>
            </a:pathLst>
          </a:custGeom>
          <a:solidFill>
            <a:srgbClr val="B0716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3510068" y="2700483"/>
            <a:ext cx="533400" cy="219075"/>
          </a:xfrm>
          <a:custGeom>
            <a:avLst/>
            <a:gdLst/>
            <a:ahLst/>
            <a:cxnLst/>
            <a:rect l="l" t="t" r="r" b="b"/>
            <a:pathLst>
              <a:path w="533400" h="219075">
                <a:moveTo>
                  <a:pt x="0" y="218925"/>
                </a:moveTo>
                <a:lnTo>
                  <a:pt x="533323" y="218925"/>
                </a:lnTo>
                <a:lnTo>
                  <a:pt x="533323" y="0"/>
                </a:lnTo>
                <a:lnTo>
                  <a:pt x="0" y="0"/>
                </a:lnTo>
                <a:lnTo>
                  <a:pt x="0" y="218925"/>
                </a:lnTo>
                <a:close/>
              </a:path>
            </a:pathLst>
          </a:custGeom>
          <a:ln w="9494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4367192" y="2700483"/>
            <a:ext cx="542925" cy="219075"/>
          </a:xfrm>
          <a:custGeom>
            <a:avLst/>
            <a:gdLst/>
            <a:ahLst/>
            <a:cxnLst/>
            <a:rect l="l" t="t" r="r" b="b"/>
            <a:pathLst>
              <a:path w="542925" h="219075">
                <a:moveTo>
                  <a:pt x="0" y="218925"/>
                </a:moveTo>
                <a:lnTo>
                  <a:pt x="542835" y="218925"/>
                </a:lnTo>
                <a:lnTo>
                  <a:pt x="542835" y="0"/>
                </a:lnTo>
                <a:lnTo>
                  <a:pt x="0" y="0"/>
                </a:lnTo>
                <a:lnTo>
                  <a:pt x="0" y="218925"/>
                </a:lnTo>
                <a:close/>
              </a:path>
            </a:pathLst>
          </a:custGeom>
          <a:solidFill>
            <a:srgbClr val="B0716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4367192" y="2700483"/>
            <a:ext cx="542925" cy="219075"/>
          </a:xfrm>
          <a:custGeom>
            <a:avLst/>
            <a:gdLst/>
            <a:ahLst/>
            <a:cxnLst/>
            <a:rect l="l" t="t" r="r" b="b"/>
            <a:pathLst>
              <a:path w="542925" h="219075">
                <a:moveTo>
                  <a:pt x="0" y="218925"/>
                </a:moveTo>
                <a:lnTo>
                  <a:pt x="542835" y="218925"/>
                </a:lnTo>
                <a:lnTo>
                  <a:pt x="542835" y="0"/>
                </a:lnTo>
                <a:lnTo>
                  <a:pt x="0" y="0"/>
                </a:lnTo>
                <a:lnTo>
                  <a:pt x="0" y="218925"/>
                </a:lnTo>
                <a:close/>
              </a:path>
            </a:pathLst>
          </a:custGeom>
          <a:ln w="9493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5233951" y="2700483"/>
            <a:ext cx="533400" cy="200025"/>
          </a:xfrm>
          <a:custGeom>
            <a:avLst/>
            <a:gdLst/>
            <a:ahLst/>
            <a:cxnLst/>
            <a:rect l="l" t="t" r="r" b="b"/>
            <a:pathLst>
              <a:path w="533400" h="200025">
                <a:moveTo>
                  <a:pt x="0" y="199943"/>
                </a:moveTo>
                <a:lnTo>
                  <a:pt x="533323" y="199943"/>
                </a:lnTo>
                <a:lnTo>
                  <a:pt x="533323" y="0"/>
                </a:lnTo>
                <a:lnTo>
                  <a:pt x="0" y="0"/>
                </a:lnTo>
                <a:lnTo>
                  <a:pt x="0" y="199943"/>
                </a:lnTo>
                <a:close/>
              </a:path>
            </a:pathLst>
          </a:custGeom>
          <a:solidFill>
            <a:srgbClr val="B0716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5233951" y="2700483"/>
            <a:ext cx="533400" cy="200025"/>
          </a:xfrm>
          <a:custGeom>
            <a:avLst/>
            <a:gdLst/>
            <a:ahLst/>
            <a:cxnLst/>
            <a:rect l="l" t="t" r="r" b="b"/>
            <a:pathLst>
              <a:path w="533400" h="200025">
                <a:moveTo>
                  <a:pt x="0" y="199943"/>
                </a:moveTo>
                <a:lnTo>
                  <a:pt x="533323" y="199943"/>
                </a:lnTo>
                <a:lnTo>
                  <a:pt x="533323" y="0"/>
                </a:lnTo>
                <a:lnTo>
                  <a:pt x="0" y="0"/>
                </a:lnTo>
                <a:lnTo>
                  <a:pt x="0" y="199943"/>
                </a:lnTo>
                <a:close/>
              </a:path>
            </a:pathLst>
          </a:custGeom>
          <a:ln w="9493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6091076" y="2700479"/>
            <a:ext cx="534035" cy="247650"/>
          </a:xfrm>
          <a:custGeom>
            <a:avLst/>
            <a:gdLst/>
            <a:ahLst/>
            <a:cxnLst/>
            <a:rect l="l" t="t" r="r" b="b"/>
            <a:pathLst>
              <a:path w="534034" h="247650">
                <a:moveTo>
                  <a:pt x="0" y="247398"/>
                </a:moveTo>
                <a:lnTo>
                  <a:pt x="533640" y="247398"/>
                </a:lnTo>
                <a:lnTo>
                  <a:pt x="533640" y="0"/>
                </a:lnTo>
                <a:lnTo>
                  <a:pt x="0" y="0"/>
                </a:lnTo>
                <a:lnTo>
                  <a:pt x="0" y="247398"/>
                </a:lnTo>
                <a:close/>
              </a:path>
            </a:pathLst>
          </a:custGeom>
          <a:solidFill>
            <a:srgbClr val="B0716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6091076" y="2700479"/>
            <a:ext cx="534035" cy="247650"/>
          </a:xfrm>
          <a:custGeom>
            <a:avLst/>
            <a:gdLst/>
            <a:ahLst/>
            <a:cxnLst/>
            <a:rect l="l" t="t" r="r" b="b"/>
            <a:pathLst>
              <a:path w="534034" h="247650">
                <a:moveTo>
                  <a:pt x="0" y="247398"/>
                </a:moveTo>
                <a:lnTo>
                  <a:pt x="533640" y="247398"/>
                </a:lnTo>
                <a:lnTo>
                  <a:pt x="533640" y="0"/>
                </a:lnTo>
                <a:lnTo>
                  <a:pt x="0" y="0"/>
                </a:lnTo>
                <a:lnTo>
                  <a:pt x="0" y="247398"/>
                </a:lnTo>
                <a:close/>
              </a:path>
            </a:pathLst>
          </a:custGeom>
          <a:ln w="9494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6948452" y="2700479"/>
            <a:ext cx="542925" cy="247650"/>
          </a:xfrm>
          <a:custGeom>
            <a:avLst/>
            <a:gdLst/>
            <a:ahLst/>
            <a:cxnLst/>
            <a:rect l="l" t="t" r="r" b="b"/>
            <a:pathLst>
              <a:path w="542925" h="247650">
                <a:moveTo>
                  <a:pt x="0" y="247398"/>
                </a:moveTo>
                <a:lnTo>
                  <a:pt x="542835" y="247398"/>
                </a:lnTo>
                <a:lnTo>
                  <a:pt x="542835" y="0"/>
                </a:lnTo>
                <a:lnTo>
                  <a:pt x="0" y="0"/>
                </a:lnTo>
                <a:lnTo>
                  <a:pt x="0" y="247398"/>
                </a:lnTo>
                <a:close/>
              </a:path>
            </a:pathLst>
          </a:custGeom>
          <a:solidFill>
            <a:srgbClr val="B0716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6948452" y="2700479"/>
            <a:ext cx="542925" cy="247650"/>
          </a:xfrm>
          <a:custGeom>
            <a:avLst/>
            <a:gdLst/>
            <a:ahLst/>
            <a:cxnLst/>
            <a:rect l="l" t="t" r="r" b="b"/>
            <a:pathLst>
              <a:path w="542925" h="247650">
                <a:moveTo>
                  <a:pt x="0" y="247398"/>
                </a:moveTo>
                <a:lnTo>
                  <a:pt x="542835" y="247398"/>
                </a:lnTo>
                <a:lnTo>
                  <a:pt x="542835" y="0"/>
                </a:lnTo>
                <a:lnTo>
                  <a:pt x="0" y="0"/>
                </a:lnTo>
                <a:lnTo>
                  <a:pt x="0" y="247398"/>
                </a:lnTo>
                <a:close/>
              </a:path>
            </a:pathLst>
          </a:custGeom>
          <a:ln w="9494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7815338" y="2700416"/>
            <a:ext cx="533400" cy="342900"/>
          </a:xfrm>
          <a:custGeom>
            <a:avLst/>
            <a:gdLst/>
            <a:ahLst/>
            <a:cxnLst/>
            <a:rect l="l" t="t" r="r" b="b"/>
            <a:pathLst>
              <a:path w="533400" h="342900">
                <a:moveTo>
                  <a:pt x="0" y="342624"/>
                </a:moveTo>
                <a:lnTo>
                  <a:pt x="533323" y="342624"/>
                </a:lnTo>
                <a:lnTo>
                  <a:pt x="533323" y="0"/>
                </a:lnTo>
                <a:lnTo>
                  <a:pt x="0" y="0"/>
                </a:lnTo>
                <a:lnTo>
                  <a:pt x="0" y="342624"/>
                </a:lnTo>
                <a:close/>
              </a:path>
            </a:pathLst>
          </a:custGeom>
          <a:solidFill>
            <a:srgbClr val="B0716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7815338" y="2700416"/>
            <a:ext cx="533400" cy="342900"/>
          </a:xfrm>
          <a:custGeom>
            <a:avLst/>
            <a:gdLst/>
            <a:ahLst/>
            <a:cxnLst/>
            <a:rect l="l" t="t" r="r" b="b"/>
            <a:pathLst>
              <a:path w="533400" h="342900">
                <a:moveTo>
                  <a:pt x="0" y="342624"/>
                </a:moveTo>
                <a:lnTo>
                  <a:pt x="533323" y="342624"/>
                </a:lnTo>
                <a:lnTo>
                  <a:pt x="533323" y="0"/>
                </a:lnTo>
                <a:lnTo>
                  <a:pt x="0" y="0"/>
                </a:lnTo>
                <a:lnTo>
                  <a:pt x="0" y="342624"/>
                </a:lnTo>
                <a:close/>
              </a:path>
            </a:pathLst>
          </a:custGeom>
          <a:ln w="9497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1624094" y="2690609"/>
            <a:ext cx="0" cy="2391410"/>
          </a:xfrm>
          <a:custGeom>
            <a:avLst/>
            <a:gdLst/>
            <a:ahLst/>
            <a:cxnLst/>
            <a:rect l="l" t="t" r="r" b="b"/>
            <a:pathLst>
              <a:path h="2391410">
                <a:moveTo>
                  <a:pt x="0" y="0"/>
                </a:moveTo>
                <a:lnTo>
                  <a:pt x="0" y="2390805"/>
                </a:lnTo>
              </a:path>
            </a:pathLst>
          </a:custGeom>
          <a:ln w="9512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1576533" y="5090905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049" y="0"/>
                </a:lnTo>
              </a:path>
            </a:pathLst>
          </a:custGeom>
          <a:ln w="9490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1576533" y="461477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049" y="0"/>
                </a:lnTo>
              </a:path>
            </a:pathLst>
          </a:custGeom>
          <a:ln w="9490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1576533" y="4138326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049" y="0"/>
                </a:lnTo>
              </a:path>
            </a:pathLst>
          </a:custGeom>
          <a:ln w="9490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1576533" y="3662233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049" y="0"/>
                </a:lnTo>
              </a:path>
            </a:pathLst>
          </a:custGeom>
          <a:ln w="9490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1576533" y="3186038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049" y="0"/>
                </a:lnTo>
              </a:path>
            </a:pathLst>
          </a:custGeom>
          <a:ln w="9490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1576533" y="2700479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049" y="0"/>
                </a:lnTo>
              </a:path>
            </a:pathLst>
          </a:custGeom>
          <a:ln w="9490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1624094" y="5090905"/>
            <a:ext cx="6877684" cy="0"/>
          </a:xfrm>
          <a:custGeom>
            <a:avLst/>
            <a:gdLst/>
            <a:ahLst/>
            <a:cxnLst/>
            <a:rect l="l" t="t" r="r" b="b"/>
            <a:pathLst>
              <a:path w="6877684">
                <a:moveTo>
                  <a:pt x="0" y="0"/>
                </a:moveTo>
                <a:lnTo>
                  <a:pt x="6877144" y="0"/>
                </a:lnTo>
              </a:path>
            </a:pathLst>
          </a:custGeom>
          <a:ln w="9490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1624094" y="5100400"/>
            <a:ext cx="0" cy="38735"/>
          </a:xfrm>
          <a:custGeom>
            <a:avLst/>
            <a:gdLst/>
            <a:ahLst/>
            <a:cxnLst/>
            <a:rect l="l" t="t" r="r" b="b"/>
            <a:pathLst>
              <a:path h="38735">
                <a:moveTo>
                  <a:pt x="0" y="38275"/>
                </a:moveTo>
                <a:lnTo>
                  <a:pt x="0" y="0"/>
                </a:lnTo>
              </a:path>
            </a:pathLst>
          </a:custGeom>
          <a:ln w="9512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2481153" y="5100400"/>
            <a:ext cx="0" cy="38735"/>
          </a:xfrm>
          <a:custGeom>
            <a:avLst/>
            <a:gdLst/>
            <a:ahLst/>
            <a:cxnLst/>
            <a:rect l="l" t="t" r="r" b="b"/>
            <a:pathLst>
              <a:path h="38735">
                <a:moveTo>
                  <a:pt x="0" y="38275"/>
                </a:moveTo>
                <a:lnTo>
                  <a:pt x="0" y="0"/>
                </a:lnTo>
              </a:path>
            </a:pathLst>
          </a:custGeom>
          <a:ln w="9512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3348105" y="5100400"/>
            <a:ext cx="0" cy="38735"/>
          </a:xfrm>
          <a:custGeom>
            <a:avLst/>
            <a:gdLst/>
            <a:ahLst/>
            <a:cxnLst/>
            <a:rect l="l" t="t" r="r" b="b"/>
            <a:pathLst>
              <a:path h="38735">
                <a:moveTo>
                  <a:pt x="0" y="38275"/>
                </a:moveTo>
                <a:lnTo>
                  <a:pt x="0" y="0"/>
                </a:lnTo>
              </a:path>
            </a:pathLst>
          </a:custGeom>
          <a:ln w="9512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4205481" y="5100400"/>
            <a:ext cx="0" cy="38735"/>
          </a:xfrm>
          <a:custGeom>
            <a:avLst/>
            <a:gdLst/>
            <a:ahLst/>
            <a:cxnLst/>
            <a:rect l="l" t="t" r="r" b="b"/>
            <a:pathLst>
              <a:path h="38735">
                <a:moveTo>
                  <a:pt x="0" y="38275"/>
                </a:moveTo>
                <a:lnTo>
                  <a:pt x="0" y="0"/>
                </a:lnTo>
              </a:path>
            </a:pathLst>
          </a:custGeom>
          <a:ln w="9512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5071988" y="5100400"/>
            <a:ext cx="0" cy="38735"/>
          </a:xfrm>
          <a:custGeom>
            <a:avLst/>
            <a:gdLst/>
            <a:ahLst/>
            <a:cxnLst/>
            <a:rect l="l" t="t" r="r" b="b"/>
            <a:pathLst>
              <a:path h="38735">
                <a:moveTo>
                  <a:pt x="0" y="38275"/>
                </a:moveTo>
                <a:lnTo>
                  <a:pt x="0" y="0"/>
                </a:lnTo>
              </a:path>
            </a:pathLst>
          </a:custGeom>
          <a:ln w="9512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5929364" y="5100400"/>
            <a:ext cx="0" cy="38735"/>
          </a:xfrm>
          <a:custGeom>
            <a:avLst/>
            <a:gdLst/>
            <a:ahLst/>
            <a:cxnLst/>
            <a:rect l="l" t="t" r="r" b="b"/>
            <a:pathLst>
              <a:path h="38735">
                <a:moveTo>
                  <a:pt x="0" y="38275"/>
                </a:moveTo>
                <a:lnTo>
                  <a:pt x="0" y="0"/>
                </a:lnTo>
              </a:path>
            </a:pathLst>
          </a:custGeom>
          <a:ln w="9512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6786487" y="5100400"/>
            <a:ext cx="0" cy="38735"/>
          </a:xfrm>
          <a:custGeom>
            <a:avLst/>
            <a:gdLst/>
            <a:ahLst/>
            <a:cxnLst/>
            <a:rect l="l" t="t" r="r" b="b"/>
            <a:pathLst>
              <a:path h="38735">
                <a:moveTo>
                  <a:pt x="0" y="38275"/>
                </a:moveTo>
                <a:lnTo>
                  <a:pt x="0" y="0"/>
                </a:lnTo>
              </a:path>
            </a:pathLst>
          </a:custGeom>
          <a:ln w="9512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7653248" y="5100400"/>
            <a:ext cx="0" cy="38735"/>
          </a:xfrm>
          <a:custGeom>
            <a:avLst/>
            <a:gdLst/>
            <a:ahLst/>
            <a:cxnLst/>
            <a:rect l="l" t="t" r="r" b="b"/>
            <a:pathLst>
              <a:path h="38735">
                <a:moveTo>
                  <a:pt x="0" y="38275"/>
                </a:moveTo>
                <a:lnTo>
                  <a:pt x="0" y="0"/>
                </a:lnTo>
              </a:path>
            </a:pathLst>
          </a:custGeom>
          <a:ln w="9512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8510751" y="5100400"/>
            <a:ext cx="0" cy="38735"/>
          </a:xfrm>
          <a:custGeom>
            <a:avLst/>
            <a:gdLst/>
            <a:ahLst/>
            <a:cxnLst/>
            <a:rect l="l" t="t" r="r" b="b"/>
            <a:pathLst>
              <a:path h="38735">
                <a:moveTo>
                  <a:pt x="0" y="38275"/>
                </a:moveTo>
                <a:lnTo>
                  <a:pt x="0" y="0"/>
                </a:lnTo>
              </a:path>
            </a:pathLst>
          </a:custGeom>
          <a:ln w="9512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103"/>
          <p:cNvSpPr txBox="1"/>
          <p:nvPr/>
        </p:nvSpPr>
        <p:spPr>
          <a:xfrm>
            <a:off x="1949398" y="4571837"/>
            <a:ext cx="196850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5" dirty="0">
                <a:latin typeface="Arial"/>
                <a:cs typeface="Arial"/>
              </a:rPr>
              <a:t>35</a:t>
            </a:r>
            <a:endParaRPr sz="1200">
              <a:latin typeface="Arial"/>
              <a:cs typeface="Arial"/>
            </a:endParaRPr>
          </a:p>
        </p:txBody>
      </p:sp>
      <p:sp>
        <p:nvSpPr>
          <p:cNvPr id="104" name="object 104"/>
          <p:cNvSpPr txBox="1"/>
          <p:nvPr/>
        </p:nvSpPr>
        <p:spPr>
          <a:xfrm>
            <a:off x="2806774" y="4686045"/>
            <a:ext cx="196850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5" dirty="0">
                <a:latin typeface="Arial"/>
                <a:cs typeface="Arial"/>
              </a:rPr>
              <a:t>25</a:t>
            </a:r>
            <a:endParaRPr sz="1200">
              <a:latin typeface="Arial"/>
              <a:cs typeface="Arial"/>
            </a:endParaRPr>
          </a:p>
        </p:txBody>
      </p:sp>
      <p:sp>
        <p:nvSpPr>
          <p:cNvPr id="105" name="object 105"/>
          <p:cNvSpPr txBox="1"/>
          <p:nvPr/>
        </p:nvSpPr>
        <p:spPr>
          <a:xfrm>
            <a:off x="3673409" y="4705027"/>
            <a:ext cx="196850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5" dirty="0">
                <a:latin typeface="Arial"/>
                <a:cs typeface="Arial"/>
              </a:rPr>
              <a:t>24</a:t>
            </a:r>
            <a:endParaRPr sz="1200">
              <a:latin typeface="Arial"/>
              <a:cs typeface="Arial"/>
            </a:endParaRPr>
          </a:p>
        </p:txBody>
      </p:sp>
      <p:sp>
        <p:nvSpPr>
          <p:cNvPr id="106" name="object 106"/>
          <p:cNvSpPr txBox="1"/>
          <p:nvPr/>
        </p:nvSpPr>
        <p:spPr>
          <a:xfrm>
            <a:off x="4530785" y="4724325"/>
            <a:ext cx="196850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5" dirty="0">
                <a:latin typeface="Arial"/>
                <a:cs typeface="Arial"/>
              </a:rPr>
              <a:t>22</a:t>
            </a:r>
            <a:endParaRPr sz="1200">
              <a:latin typeface="Arial"/>
              <a:cs typeface="Arial"/>
            </a:endParaRPr>
          </a:p>
        </p:txBody>
      </p:sp>
      <p:sp>
        <p:nvSpPr>
          <p:cNvPr id="107" name="object 107"/>
          <p:cNvSpPr txBox="1"/>
          <p:nvPr/>
        </p:nvSpPr>
        <p:spPr>
          <a:xfrm>
            <a:off x="5397546" y="4714834"/>
            <a:ext cx="196850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5" dirty="0">
                <a:latin typeface="Arial"/>
                <a:cs typeface="Arial"/>
              </a:rPr>
              <a:t>23</a:t>
            </a:r>
            <a:endParaRPr sz="1200">
              <a:latin typeface="Arial"/>
              <a:cs typeface="Arial"/>
            </a:endParaRPr>
          </a:p>
        </p:txBody>
      </p:sp>
      <p:sp>
        <p:nvSpPr>
          <p:cNvPr id="108" name="object 108"/>
          <p:cNvSpPr txBox="1"/>
          <p:nvPr/>
        </p:nvSpPr>
        <p:spPr>
          <a:xfrm>
            <a:off x="6254668" y="4714834"/>
            <a:ext cx="196850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5" dirty="0">
                <a:latin typeface="Arial"/>
                <a:cs typeface="Arial"/>
              </a:rPr>
              <a:t>23</a:t>
            </a:r>
            <a:endParaRPr sz="1200">
              <a:latin typeface="Arial"/>
              <a:cs typeface="Arial"/>
            </a:endParaRPr>
          </a:p>
        </p:txBody>
      </p:sp>
      <p:sp>
        <p:nvSpPr>
          <p:cNvPr id="109" name="object 109"/>
          <p:cNvSpPr txBox="1"/>
          <p:nvPr/>
        </p:nvSpPr>
        <p:spPr>
          <a:xfrm>
            <a:off x="7112044" y="4724325"/>
            <a:ext cx="196850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5" dirty="0">
                <a:latin typeface="Arial"/>
                <a:cs typeface="Arial"/>
              </a:rPr>
              <a:t>22</a:t>
            </a:r>
            <a:endParaRPr sz="1200">
              <a:latin typeface="Arial"/>
              <a:cs typeface="Arial"/>
            </a:endParaRPr>
          </a:p>
        </p:txBody>
      </p:sp>
      <p:sp>
        <p:nvSpPr>
          <p:cNvPr id="110" name="object 110"/>
          <p:cNvSpPr txBox="1"/>
          <p:nvPr/>
        </p:nvSpPr>
        <p:spPr>
          <a:xfrm>
            <a:off x="7978552" y="4762289"/>
            <a:ext cx="196850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5" dirty="0">
                <a:latin typeface="Arial"/>
                <a:cs typeface="Arial"/>
              </a:rPr>
              <a:t>19</a:t>
            </a:r>
            <a:endParaRPr sz="1200">
              <a:latin typeface="Arial"/>
              <a:cs typeface="Arial"/>
            </a:endParaRPr>
          </a:p>
        </p:txBody>
      </p:sp>
      <p:sp>
        <p:nvSpPr>
          <p:cNvPr id="111" name="object 111"/>
          <p:cNvSpPr txBox="1"/>
          <p:nvPr/>
        </p:nvSpPr>
        <p:spPr>
          <a:xfrm>
            <a:off x="1949398" y="3762293"/>
            <a:ext cx="196850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5" dirty="0">
                <a:latin typeface="Arial"/>
                <a:cs typeface="Arial"/>
              </a:rPr>
              <a:t>34</a:t>
            </a:r>
            <a:endParaRPr sz="1200">
              <a:latin typeface="Arial"/>
              <a:cs typeface="Arial"/>
            </a:endParaRPr>
          </a:p>
        </p:txBody>
      </p:sp>
      <p:sp>
        <p:nvSpPr>
          <p:cNvPr id="112" name="object 112"/>
          <p:cNvSpPr txBox="1"/>
          <p:nvPr/>
        </p:nvSpPr>
        <p:spPr>
          <a:xfrm>
            <a:off x="2806774" y="4047934"/>
            <a:ext cx="196850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5" dirty="0">
                <a:latin typeface="Arial"/>
                <a:cs typeface="Arial"/>
              </a:rPr>
              <a:t>29</a:t>
            </a:r>
            <a:endParaRPr sz="1200">
              <a:latin typeface="Arial"/>
              <a:cs typeface="Arial"/>
            </a:endParaRPr>
          </a:p>
        </p:txBody>
      </p:sp>
      <p:sp>
        <p:nvSpPr>
          <p:cNvPr id="113" name="object 113"/>
          <p:cNvSpPr txBox="1"/>
          <p:nvPr/>
        </p:nvSpPr>
        <p:spPr>
          <a:xfrm>
            <a:off x="3673409" y="4057425"/>
            <a:ext cx="196850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5" dirty="0">
                <a:latin typeface="Arial"/>
                <a:cs typeface="Arial"/>
              </a:rPr>
              <a:t>30</a:t>
            </a:r>
            <a:endParaRPr sz="1200">
              <a:latin typeface="Arial"/>
              <a:cs typeface="Arial"/>
            </a:endParaRPr>
          </a:p>
        </p:txBody>
      </p:sp>
      <p:sp>
        <p:nvSpPr>
          <p:cNvPr id="114" name="object 114"/>
          <p:cNvSpPr txBox="1"/>
          <p:nvPr/>
        </p:nvSpPr>
        <p:spPr>
          <a:xfrm>
            <a:off x="4530785" y="4143160"/>
            <a:ext cx="196850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5" dirty="0">
                <a:latin typeface="Arial"/>
                <a:cs typeface="Arial"/>
              </a:rPr>
              <a:t>27</a:t>
            </a:r>
            <a:endParaRPr sz="1200">
              <a:latin typeface="Arial"/>
              <a:cs typeface="Arial"/>
            </a:endParaRPr>
          </a:p>
        </p:txBody>
      </p:sp>
      <p:sp>
        <p:nvSpPr>
          <p:cNvPr id="115" name="object 115"/>
          <p:cNvSpPr txBox="1"/>
          <p:nvPr/>
        </p:nvSpPr>
        <p:spPr>
          <a:xfrm>
            <a:off x="5397546" y="4124178"/>
            <a:ext cx="196850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5" dirty="0">
                <a:latin typeface="Arial"/>
                <a:cs typeface="Arial"/>
              </a:rPr>
              <a:t>26</a:t>
            </a:r>
            <a:endParaRPr sz="1200">
              <a:latin typeface="Arial"/>
              <a:cs typeface="Arial"/>
            </a:endParaRPr>
          </a:p>
        </p:txBody>
      </p:sp>
      <p:sp>
        <p:nvSpPr>
          <p:cNvPr id="116" name="object 116"/>
          <p:cNvSpPr txBox="1"/>
          <p:nvPr/>
        </p:nvSpPr>
        <p:spPr>
          <a:xfrm>
            <a:off x="6254668" y="4143160"/>
            <a:ext cx="196850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5" dirty="0">
                <a:latin typeface="Arial"/>
                <a:cs typeface="Arial"/>
              </a:rPr>
              <a:t>25</a:t>
            </a:r>
            <a:endParaRPr sz="1200">
              <a:latin typeface="Arial"/>
              <a:cs typeface="Arial"/>
            </a:endParaRPr>
          </a:p>
        </p:txBody>
      </p:sp>
      <p:sp>
        <p:nvSpPr>
          <p:cNvPr id="117" name="object 117"/>
          <p:cNvSpPr txBox="1"/>
          <p:nvPr/>
        </p:nvSpPr>
        <p:spPr>
          <a:xfrm>
            <a:off x="7112044" y="4162142"/>
            <a:ext cx="196850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5" dirty="0">
                <a:latin typeface="Arial"/>
                <a:cs typeface="Arial"/>
              </a:rPr>
              <a:t>25</a:t>
            </a:r>
            <a:endParaRPr sz="1200">
              <a:latin typeface="Arial"/>
              <a:cs typeface="Arial"/>
            </a:endParaRPr>
          </a:p>
        </p:txBody>
      </p:sp>
      <p:sp>
        <p:nvSpPr>
          <p:cNvPr id="118" name="object 118"/>
          <p:cNvSpPr txBox="1"/>
          <p:nvPr/>
        </p:nvSpPr>
        <p:spPr>
          <a:xfrm>
            <a:off x="7978552" y="4267176"/>
            <a:ext cx="196850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5" dirty="0">
                <a:latin typeface="Arial"/>
                <a:cs typeface="Arial"/>
              </a:rPr>
              <a:t>22</a:t>
            </a:r>
            <a:endParaRPr sz="1200">
              <a:latin typeface="Arial"/>
              <a:cs typeface="Arial"/>
            </a:endParaRPr>
          </a:p>
        </p:txBody>
      </p:sp>
      <p:sp>
        <p:nvSpPr>
          <p:cNvPr id="119" name="object 119"/>
          <p:cNvSpPr txBox="1"/>
          <p:nvPr/>
        </p:nvSpPr>
        <p:spPr>
          <a:xfrm>
            <a:off x="1949398" y="3095646"/>
            <a:ext cx="196850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5" dirty="0">
                <a:latin typeface="Arial"/>
                <a:cs typeface="Arial"/>
              </a:rPr>
              <a:t>22</a:t>
            </a:r>
            <a:endParaRPr sz="1200">
              <a:latin typeface="Arial"/>
              <a:cs typeface="Arial"/>
            </a:endParaRPr>
          </a:p>
        </p:txBody>
      </p:sp>
      <p:sp>
        <p:nvSpPr>
          <p:cNvPr id="120" name="object 120"/>
          <p:cNvSpPr txBox="1"/>
          <p:nvPr/>
        </p:nvSpPr>
        <p:spPr>
          <a:xfrm>
            <a:off x="2806774" y="3400370"/>
            <a:ext cx="196850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5" dirty="0">
                <a:latin typeface="Arial"/>
                <a:cs typeface="Arial"/>
              </a:rPr>
              <a:t>25</a:t>
            </a:r>
            <a:endParaRPr sz="1200">
              <a:latin typeface="Arial"/>
              <a:cs typeface="Arial"/>
            </a:endParaRPr>
          </a:p>
        </p:txBody>
      </p:sp>
      <p:sp>
        <p:nvSpPr>
          <p:cNvPr id="121" name="object 121"/>
          <p:cNvSpPr txBox="1"/>
          <p:nvPr/>
        </p:nvSpPr>
        <p:spPr>
          <a:xfrm>
            <a:off x="3673409" y="3419352"/>
            <a:ext cx="196850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5" dirty="0">
                <a:latin typeface="Arial"/>
                <a:cs typeface="Arial"/>
              </a:rPr>
              <a:t>24</a:t>
            </a:r>
            <a:endParaRPr sz="1200">
              <a:latin typeface="Arial"/>
              <a:cs typeface="Arial"/>
            </a:endParaRPr>
          </a:p>
        </p:txBody>
      </p:sp>
      <p:sp>
        <p:nvSpPr>
          <p:cNvPr id="122" name="object 122"/>
          <p:cNvSpPr txBox="1"/>
          <p:nvPr/>
        </p:nvSpPr>
        <p:spPr>
          <a:xfrm>
            <a:off x="4530785" y="3495533"/>
            <a:ext cx="196850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5" dirty="0">
                <a:latin typeface="Arial"/>
                <a:cs typeface="Arial"/>
              </a:rPr>
              <a:t>27</a:t>
            </a:r>
            <a:endParaRPr sz="1200">
              <a:latin typeface="Arial"/>
              <a:cs typeface="Arial"/>
            </a:endParaRPr>
          </a:p>
        </p:txBody>
      </p:sp>
      <p:sp>
        <p:nvSpPr>
          <p:cNvPr id="123" name="object 123"/>
          <p:cNvSpPr txBox="1"/>
          <p:nvPr/>
        </p:nvSpPr>
        <p:spPr>
          <a:xfrm>
            <a:off x="5397546" y="3505024"/>
            <a:ext cx="196850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5" dirty="0">
                <a:latin typeface="Arial"/>
                <a:cs typeface="Arial"/>
              </a:rPr>
              <a:t>26</a:t>
            </a:r>
            <a:endParaRPr sz="1200">
              <a:latin typeface="Arial"/>
              <a:cs typeface="Arial"/>
            </a:endParaRPr>
          </a:p>
        </p:txBody>
      </p:sp>
      <p:sp>
        <p:nvSpPr>
          <p:cNvPr id="124" name="object 124"/>
          <p:cNvSpPr txBox="1"/>
          <p:nvPr/>
        </p:nvSpPr>
        <p:spPr>
          <a:xfrm>
            <a:off x="6254668" y="3543368"/>
            <a:ext cx="196850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5" dirty="0">
                <a:latin typeface="Arial"/>
                <a:cs typeface="Arial"/>
              </a:rPr>
              <a:t>25</a:t>
            </a:r>
            <a:endParaRPr sz="1200">
              <a:latin typeface="Arial"/>
              <a:cs typeface="Arial"/>
            </a:endParaRPr>
          </a:p>
        </p:txBody>
      </p:sp>
      <p:sp>
        <p:nvSpPr>
          <p:cNvPr id="125" name="object 125"/>
          <p:cNvSpPr txBox="1"/>
          <p:nvPr/>
        </p:nvSpPr>
        <p:spPr>
          <a:xfrm>
            <a:off x="7112044" y="3543368"/>
            <a:ext cx="196850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5" dirty="0">
                <a:latin typeface="Arial"/>
                <a:cs typeface="Arial"/>
              </a:rPr>
              <a:t>27</a:t>
            </a:r>
            <a:endParaRPr sz="1200">
              <a:latin typeface="Arial"/>
              <a:cs typeface="Arial"/>
            </a:endParaRPr>
          </a:p>
        </p:txBody>
      </p:sp>
      <p:sp>
        <p:nvSpPr>
          <p:cNvPr id="126" name="object 126"/>
          <p:cNvSpPr txBox="1"/>
          <p:nvPr/>
        </p:nvSpPr>
        <p:spPr>
          <a:xfrm>
            <a:off x="7978552" y="3733820"/>
            <a:ext cx="196850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5" dirty="0">
                <a:latin typeface="Arial"/>
                <a:cs typeface="Arial"/>
              </a:rPr>
              <a:t>23</a:t>
            </a:r>
            <a:endParaRPr sz="1200">
              <a:latin typeface="Arial"/>
              <a:cs typeface="Arial"/>
            </a:endParaRPr>
          </a:p>
        </p:txBody>
      </p:sp>
      <p:sp>
        <p:nvSpPr>
          <p:cNvPr id="127" name="object 127"/>
          <p:cNvSpPr txBox="1"/>
          <p:nvPr/>
        </p:nvSpPr>
        <p:spPr>
          <a:xfrm>
            <a:off x="2806774" y="2952648"/>
            <a:ext cx="196850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5" dirty="0">
                <a:latin typeface="Arial"/>
                <a:cs typeface="Arial"/>
              </a:rPr>
              <a:t>13</a:t>
            </a:r>
            <a:endParaRPr sz="1200">
              <a:latin typeface="Arial"/>
              <a:cs typeface="Arial"/>
            </a:endParaRPr>
          </a:p>
        </p:txBody>
      </p:sp>
      <p:sp>
        <p:nvSpPr>
          <p:cNvPr id="128" name="object 128"/>
          <p:cNvSpPr txBox="1"/>
          <p:nvPr/>
        </p:nvSpPr>
        <p:spPr>
          <a:xfrm>
            <a:off x="3673409" y="2971631"/>
            <a:ext cx="196850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5" dirty="0">
                <a:latin typeface="Arial"/>
                <a:cs typeface="Arial"/>
              </a:rPr>
              <a:t>13</a:t>
            </a:r>
            <a:endParaRPr sz="1200">
              <a:latin typeface="Arial"/>
              <a:cs typeface="Arial"/>
            </a:endParaRPr>
          </a:p>
        </p:txBody>
      </p:sp>
      <p:sp>
        <p:nvSpPr>
          <p:cNvPr id="129" name="object 129"/>
          <p:cNvSpPr txBox="1"/>
          <p:nvPr/>
        </p:nvSpPr>
        <p:spPr>
          <a:xfrm>
            <a:off x="4530785" y="3000483"/>
            <a:ext cx="196850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5" dirty="0">
                <a:latin typeface="Arial"/>
                <a:cs typeface="Arial"/>
              </a:rPr>
              <a:t>15</a:t>
            </a:r>
            <a:endParaRPr sz="1200">
              <a:latin typeface="Arial"/>
              <a:cs typeface="Arial"/>
            </a:endParaRPr>
          </a:p>
        </p:txBody>
      </p:sp>
      <p:sp>
        <p:nvSpPr>
          <p:cNvPr id="130" name="object 130"/>
          <p:cNvSpPr txBox="1"/>
          <p:nvPr/>
        </p:nvSpPr>
        <p:spPr>
          <a:xfrm>
            <a:off x="5397546" y="3000483"/>
            <a:ext cx="196850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5" dirty="0">
                <a:latin typeface="Arial"/>
                <a:cs typeface="Arial"/>
              </a:rPr>
              <a:t>17</a:t>
            </a:r>
            <a:endParaRPr sz="1200">
              <a:latin typeface="Arial"/>
              <a:cs typeface="Arial"/>
            </a:endParaRPr>
          </a:p>
        </p:txBody>
      </p:sp>
      <p:sp>
        <p:nvSpPr>
          <p:cNvPr id="131" name="object 131"/>
          <p:cNvSpPr txBox="1"/>
          <p:nvPr/>
        </p:nvSpPr>
        <p:spPr>
          <a:xfrm>
            <a:off x="6254668" y="3047938"/>
            <a:ext cx="196850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5" dirty="0">
                <a:latin typeface="Arial"/>
                <a:cs typeface="Arial"/>
              </a:rPr>
              <a:t>17</a:t>
            </a:r>
            <a:endParaRPr sz="1200">
              <a:latin typeface="Arial"/>
              <a:cs typeface="Arial"/>
            </a:endParaRPr>
          </a:p>
        </p:txBody>
      </p:sp>
      <p:sp>
        <p:nvSpPr>
          <p:cNvPr id="132" name="object 132"/>
          <p:cNvSpPr txBox="1"/>
          <p:nvPr/>
        </p:nvSpPr>
        <p:spPr>
          <a:xfrm>
            <a:off x="7112044" y="3038447"/>
            <a:ext cx="196850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5" dirty="0">
                <a:latin typeface="Arial"/>
                <a:cs typeface="Arial"/>
              </a:rPr>
              <a:t>16</a:t>
            </a:r>
            <a:endParaRPr sz="1200">
              <a:latin typeface="Arial"/>
              <a:cs typeface="Arial"/>
            </a:endParaRPr>
          </a:p>
        </p:txBody>
      </p:sp>
      <p:sp>
        <p:nvSpPr>
          <p:cNvPr id="133" name="object 133"/>
          <p:cNvSpPr txBox="1"/>
          <p:nvPr/>
        </p:nvSpPr>
        <p:spPr>
          <a:xfrm>
            <a:off x="7978552" y="3200427"/>
            <a:ext cx="196850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5" dirty="0">
                <a:latin typeface="Arial"/>
                <a:cs typeface="Arial"/>
              </a:rPr>
              <a:t>22</a:t>
            </a:r>
            <a:endParaRPr sz="1200">
              <a:latin typeface="Arial"/>
              <a:cs typeface="Arial"/>
            </a:endParaRPr>
          </a:p>
        </p:txBody>
      </p:sp>
      <p:sp>
        <p:nvSpPr>
          <p:cNvPr id="134" name="object 134"/>
          <p:cNvSpPr txBox="1"/>
          <p:nvPr/>
        </p:nvSpPr>
        <p:spPr>
          <a:xfrm>
            <a:off x="2854337" y="2695506"/>
            <a:ext cx="110489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dirty="0">
                <a:latin typeface="Arial"/>
                <a:cs typeface="Arial"/>
              </a:rPr>
              <a:t>8</a:t>
            </a:r>
            <a:endParaRPr sz="1200">
              <a:latin typeface="Arial"/>
              <a:cs typeface="Arial"/>
            </a:endParaRPr>
          </a:p>
        </p:txBody>
      </p:sp>
      <p:sp>
        <p:nvSpPr>
          <p:cNvPr id="135" name="object 135"/>
          <p:cNvSpPr txBox="1"/>
          <p:nvPr/>
        </p:nvSpPr>
        <p:spPr>
          <a:xfrm>
            <a:off x="3721224" y="2704997"/>
            <a:ext cx="110489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dirty="0">
                <a:latin typeface="Arial"/>
                <a:cs typeface="Arial"/>
              </a:rPr>
              <a:t>9</a:t>
            </a:r>
            <a:endParaRPr sz="1200">
              <a:latin typeface="Arial"/>
              <a:cs typeface="Arial"/>
            </a:endParaRPr>
          </a:p>
        </p:txBody>
      </p:sp>
      <p:sp>
        <p:nvSpPr>
          <p:cNvPr id="136" name="object 136"/>
          <p:cNvSpPr txBox="1"/>
          <p:nvPr/>
        </p:nvSpPr>
        <p:spPr>
          <a:xfrm>
            <a:off x="4578348" y="2704997"/>
            <a:ext cx="110489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dirty="0">
                <a:latin typeface="Arial"/>
                <a:cs typeface="Arial"/>
              </a:rPr>
              <a:t>9</a:t>
            </a:r>
            <a:endParaRPr sz="1200">
              <a:latin typeface="Arial"/>
              <a:cs typeface="Arial"/>
            </a:endParaRPr>
          </a:p>
        </p:txBody>
      </p:sp>
      <p:sp>
        <p:nvSpPr>
          <p:cNvPr id="137" name="object 137"/>
          <p:cNvSpPr txBox="1"/>
          <p:nvPr/>
        </p:nvSpPr>
        <p:spPr>
          <a:xfrm>
            <a:off x="5445108" y="2695506"/>
            <a:ext cx="110489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dirty="0">
                <a:latin typeface="Arial"/>
                <a:cs typeface="Arial"/>
              </a:rPr>
              <a:t>8</a:t>
            </a:r>
            <a:endParaRPr sz="1200">
              <a:latin typeface="Arial"/>
              <a:cs typeface="Arial"/>
            </a:endParaRPr>
          </a:p>
        </p:txBody>
      </p:sp>
      <p:sp>
        <p:nvSpPr>
          <p:cNvPr id="138" name="object 138"/>
          <p:cNvSpPr txBox="1"/>
          <p:nvPr/>
        </p:nvSpPr>
        <p:spPr>
          <a:xfrm>
            <a:off x="6254668" y="2724232"/>
            <a:ext cx="196850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5" dirty="0">
                <a:latin typeface="Arial"/>
                <a:cs typeface="Arial"/>
              </a:rPr>
              <a:t>10</a:t>
            </a:r>
            <a:endParaRPr sz="1200">
              <a:latin typeface="Arial"/>
              <a:cs typeface="Arial"/>
            </a:endParaRPr>
          </a:p>
        </p:txBody>
      </p:sp>
      <p:sp>
        <p:nvSpPr>
          <p:cNvPr id="139" name="object 139"/>
          <p:cNvSpPr txBox="1"/>
          <p:nvPr/>
        </p:nvSpPr>
        <p:spPr>
          <a:xfrm>
            <a:off x="7112044" y="2724232"/>
            <a:ext cx="196850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5" dirty="0">
                <a:latin typeface="Arial"/>
                <a:cs typeface="Arial"/>
              </a:rPr>
              <a:t>10</a:t>
            </a:r>
            <a:endParaRPr sz="1200">
              <a:latin typeface="Arial"/>
              <a:cs typeface="Arial"/>
            </a:endParaRPr>
          </a:p>
        </p:txBody>
      </p:sp>
      <p:sp>
        <p:nvSpPr>
          <p:cNvPr id="140" name="object 140"/>
          <p:cNvSpPr txBox="1"/>
          <p:nvPr/>
        </p:nvSpPr>
        <p:spPr>
          <a:xfrm>
            <a:off x="7978552" y="2771687"/>
            <a:ext cx="196850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5" dirty="0">
                <a:latin typeface="Arial"/>
                <a:cs typeface="Arial"/>
              </a:rPr>
              <a:t>14</a:t>
            </a:r>
            <a:endParaRPr sz="1200">
              <a:latin typeface="Arial"/>
              <a:cs typeface="Arial"/>
            </a:endParaRPr>
          </a:p>
        </p:txBody>
      </p:sp>
      <p:sp>
        <p:nvSpPr>
          <p:cNvPr id="141" name="object 141"/>
          <p:cNvSpPr txBox="1"/>
          <p:nvPr/>
        </p:nvSpPr>
        <p:spPr>
          <a:xfrm>
            <a:off x="1229055" y="2600833"/>
            <a:ext cx="281940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5" dirty="0">
                <a:latin typeface="Arial"/>
                <a:cs typeface="Arial"/>
              </a:rPr>
              <a:t>100</a:t>
            </a:r>
            <a:endParaRPr sz="1200">
              <a:latin typeface="Arial"/>
              <a:cs typeface="Arial"/>
            </a:endParaRPr>
          </a:p>
        </p:txBody>
      </p:sp>
      <p:sp>
        <p:nvSpPr>
          <p:cNvPr id="142" name="object 142"/>
          <p:cNvSpPr txBox="1"/>
          <p:nvPr/>
        </p:nvSpPr>
        <p:spPr>
          <a:xfrm>
            <a:off x="1314705" y="3086989"/>
            <a:ext cx="196215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5" dirty="0">
                <a:latin typeface="Arial"/>
                <a:cs typeface="Arial"/>
              </a:rPr>
              <a:t>80</a:t>
            </a:r>
            <a:endParaRPr sz="1200">
              <a:latin typeface="Arial"/>
              <a:cs typeface="Arial"/>
            </a:endParaRPr>
          </a:p>
        </p:txBody>
      </p:sp>
      <p:sp>
        <p:nvSpPr>
          <p:cNvPr id="143" name="object 143"/>
          <p:cNvSpPr txBox="1"/>
          <p:nvPr/>
        </p:nvSpPr>
        <p:spPr>
          <a:xfrm>
            <a:off x="1314705" y="3563111"/>
            <a:ext cx="196215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5" dirty="0">
                <a:latin typeface="Arial"/>
                <a:cs typeface="Arial"/>
              </a:rPr>
              <a:t>60</a:t>
            </a:r>
            <a:endParaRPr sz="1200">
              <a:latin typeface="Arial"/>
              <a:cs typeface="Arial"/>
            </a:endParaRPr>
          </a:p>
        </p:txBody>
      </p:sp>
      <p:sp>
        <p:nvSpPr>
          <p:cNvPr id="144" name="object 144"/>
          <p:cNvSpPr txBox="1"/>
          <p:nvPr/>
        </p:nvSpPr>
        <p:spPr>
          <a:xfrm>
            <a:off x="1314705" y="4039489"/>
            <a:ext cx="196215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5" dirty="0">
                <a:latin typeface="Arial"/>
                <a:cs typeface="Arial"/>
              </a:rPr>
              <a:t>40</a:t>
            </a:r>
            <a:endParaRPr sz="1200">
              <a:latin typeface="Arial"/>
              <a:cs typeface="Arial"/>
            </a:endParaRPr>
          </a:p>
        </p:txBody>
      </p:sp>
      <p:sp>
        <p:nvSpPr>
          <p:cNvPr id="145" name="object 145"/>
          <p:cNvSpPr txBox="1"/>
          <p:nvPr/>
        </p:nvSpPr>
        <p:spPr>
          <a:xfrm>
            <a:off x="1314705" y="4515866"/>
            <a:ext cx="196215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5" dirty="0">
                <a:latin typeface="Arial"/>
                <a:cs typeface="Arial"/>
              </a:rPr>
              <a:t>20</a:t>
            </a:r>
            <a:endParaRPr sz="1200">
              <a:latin typeface="Arial"/>
              <a:cs typeface="Arial"/>
            </a:endParaRPr>
          </a:p>
        </p:txBody>
      </p:sp>
      <p:sp>
        <p:nvSpPr>
          <p:cNvPr id="146" name="object 146"/>
          <p:cNvSpPr txBox="1"/>
          <p:nvPr/>
        </p:nvSpPr>
        <p:spPr>
          <a:xfrm>
            <a:off x="1398779" y="4992370"/>
            <a:ext cx="110489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5" dirty="0">
                <a:latin typeface="Arial"/>
                <a:cs typeface="Arial"/>
              </a:rPr>
              <a:t>0</a:t>
            </a:r>
            <a:endParaRPr sz="1200">
              <a:latin typeface="Arial"/>
              <a:cs typeface="Arial"/>
            </a:endParaRPr>
          </a:p>
        </p:txBody>
      </p:sp>
      <p:sp>
        <p:nvSpPr>
          <p:cNvPr id="147" name="object 147"/>
          <p:cNvSpPr txBox="1"/>
          <p:nvPr/>
        </p:nvSpPr>
        <p:spPr>
          <a:xfrm>
            <a:off x="7833108" y="5210429"/>
            <a:ext cx="492759" cy="50783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31750" algn="just">
              <a:lnSpc>
                <a:spcPct val="100000"/>
              </a:lnSpc>
            </a:pPr>
            <a:r>
              <a:rPr sz="1100" dirty="0">
                <a:latin typeface="Arial"/>
                <a:cs typeface="Arial"/>
              </a:rPr>
              <a:t>Phone  su</a:t>
            </a:r>
            <a:r>
              <a:rPr sz="1100" spc="-5" dirty="0">
                <a:latin typeface="Arial"/>
                <a:cs typeface="Arial"/>
              </a:rPr>
              <a:t>p</a:t>
            </a:r>
            <a:r>
              <a:rPr sz="1100" dirty="0">
                <a:latin typeface="Arial"/>
                <a:cs typeface="Arial"/>
              </a:rPr>
              <a:t>p</a:t>
            </a:r>
            <a:r>
              <a:rPr sz="1100" spc="-5" dirty="0">
                <a:latin typeface="Arial"/>
                <a:cs typeface="Arial"/>
              </a:rPr>
              <a:t>o</a:t>
            </a:r>
            <a:r>
              <a:rPr sz="1100" dirty="0">
                <a:latin typeface="Arial"/>
                <a:cs typeface="Arial"/>
              </a:rPr>
              <a:t>rt  groups</a:t>
            </a:r>
            <a:endParaRPr sz="1100">
              <a:latin typeface="Arial"/>
              <a:cs typeface="Arial"/>
            </a:endParaRPr>
          </a:p>
        </p:txBody>
      </p:sp>
      <p:sp>
        <p:nvSpPr>
          <p:cNvPr id="148" name="object 148"/>
          <p:cNvSpPr txBox="1"/>
          <p:nvPr/>
        </p:nvSpPr>
        <p:spPr>
          <a:xfrm>
            <a:off x="6804154" y="5210429"/>
            <a:ext cx="823594" cy="6771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2540" algn="ctr">
              <a:lnSpc>
                <a:spcPct val="100000"/>
              </a:lnSpc>
            </a:pPr>
            <a:r>
              <a:rPr sz="1100" dirty="0">
                <a:latin typeface="Arial"/>
                <a:cs typeface="Arial"/>
              </a:rPr>
              <a:t>Phone  </a:t>
            </a:r>
            <a:r>
              <a:rPr sz="1100" spc="-5" dirty="0">
                <a:latin typeface="Arial"/>
                <a:cs typeface="Arial"/>
              </a:rPr>
              <a:t>hotline </a:t>
            </a:r>
            <a:r>
              <a:rPr sz="1100" spc="5" dirty="0">
                <a:latin typeface="Arial"/>
                <a:cs typeface="Arial"/>
              </a:rPr>
              <a:t>for  </a:t>
            </a:r>
            <a:r>
              <a:rPr sz="1100" dirty="0">
                <a:latin typeface="Arial"/>
                <a:cs typeface="Arial"/>
              </a:rPr>
              <a:t>information  and</a:t>
            </a:r>
            <a:r>
              <a:rPr sz="1100" spc="-9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planning</a:t>
            </a:r>
            <a:endParaRPr sz="1100">
              <a:latin typeface="Arial"/>
              <a:cs typeface="Arial"/>
            </a:endParaRPr>
          </a:p>
        </p:txBody>
      </p:sp>
      <p:sp>
        <p:nvSpPr>
          <p:cNvPr id="149" name="object 149"/>
          <p:cNvSpPr txBox="1"/>
          <p:nvPr/>
        </p:nvSpPr>
        <p:spPr>
          <a:xfrm>
            <a:off x="6033263" y="5210431"/>
            <a:ext cx="640715" cy="84638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065" marR="5080" indent="-635" algn="ctr">
              <a:lnSpc>
                <a:spcPct val="100000"/>
              </a:lnSpc>
            </a:pPr>
            <a:r>
              <a:rPr sz="1100" dirty="0">
                <a:latin typeface="Arial"/>
                <a:cs typeface="Arial"/>
              </a:rPr>
              <a:t>Phone  </a:t>
            </a:r>
            <a:r>
              <a:rPr sz="1100" spc="-5" dirty="0">
                <a:latin typeface="Arial"/>
                <a:cs typeface="Arial"/>
              </a:rPr>
              <a:t>hotline</a:t>
            </a:r>
            <a:r>
              <a:rPr sz="1100" spc="-85" dirty="0">
                <a:latin typeface="Arial"/>
                <a:cs typeface="Arial"/>
              </a:rPr>
              <a:t> </a:t>
            </a:r>
            <a:r>
              <a:rPr sz="1100" spc="5" dirty="0">
                <a:latin typeface="Arial"/>
                <a:cs typeface="Arial"/>
              </a:rPr>
              <a:t>for  </a:t>
            </a:r>
            <a:r>
              <a:rPr sz="1100" spc="-5" dirty="0">
                <a:latin typeface="Arial"/>
                <a:cs typeface="Arial"/>
              </a:rPr>
              <a:t>crisis </a:t>
            </a:r>
            <a:r>
              <a:rPr sz="1100" dirty="0">
                <a:latin typeface="Arial"/>
                <a:cs typeface="Arial"/>
              </a:rPr>
              <a:t>or  emot</a:t>
            </a:r>
            <a:r>
              <a:rPr sz="1100" spc="-10" dirty="0">
                <a:latin typeface="Arial"/>
                <a:cs typeface="Arial"/>
              </a:rPr>
              <a:t>i</a:t>
            </a:r>
            <a:r>
              <a:rPr sz="1100" dirty="0">
                <a:latin typeface="Arial"/>
                <a:cs typeface="Arial"/>
              </a:rPr>
              <a:t>o</a:t>
            </a:r>
            <a:r>
              <a:rPr sz="1100" spc="-5" dirty="0">
                <a:latin typeface="Arial"/>
                <a:cs typeface="Arial"/>
              </a:rPr>
              <a:t>n</a:t>
            </a:r>
            <a:r>
              <a:rPr sz="1100" dirty="0">
                <a:latin typeface="Arial"/>
                <a:cs typeface="Arial"/>
              </a:rPr>
              <a:t>al  support</a:t>
            </a:r>
            <a:endParaRPr sz="1100">
              <a:latin typeface="Arial"/>
              <a:cs typeface="Arial"/>
            </a:endParaRPr>
          </a:p>
        </p:txBody>
      </p:sp>
      <p:sp>
        <p:nvSpPr>
          <p:cNvPr id="150" name="object 150"/>
          <p:cNvSpPr txBox="1"/>
          <p:nvPr/>
        </p:nvSpPr>
        <p:spPr>
          <a:xfrm>
            <a:off x="5193284" y="5210430"/>
            <a:ext cx="606425" cy="33855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70485" marR="5080" indent="-58419">
              <a:lnSpc>
                <a:spcPct val="100000"/>
              </a:lnSpc>
            </a:pPr>
            <a:r>
              <a:rPr sz="1100" dirty="0">
                <a:latin typeface="Arial"/>
                <a:cs typeface="Arial"/>
              </a:rPr>
              <a:t>In</a:t>
            </a:r>
            <a:r>
              <a:rPr sz="1100" spc="-12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person  </a:t>
            </a:r>
            <a:r>
              <a:rPr sz="1100" spc="-5" dirty="0">
                <a:latin typeface="Arial"/>
                <a:cs typeface="Arial"/>
              </a:rPr>
              <a:t>classes</a:t>
            </a:r>
            <a:endParaRPr sz="1100">
              <a:latin typeface="Arial"/>
              <a:cs typeface="Arial"/>
            </a:endParaRPr>
          </a:p>
        </p:txBody>
      </p:sp>
      <p:sp>
        <p:nvSpPr>
          <p:cNvPr id="151" name="object 151"/>
          <p:cNvSpPr txBox="1"/>
          <p:nvPr/>
        </p:nvSpPr>
        <p:spPr>
          <a:xfrm>
            <a:off x="4331334" y="5210429"/>
            <a:ext cx="606425" cy="50783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</a:pPr>
            <a:r>
              <a:rPr sz="1100" dirty="0">
                <a:latin typeface="Arial"/>
                <a:cs typeface="Arial"/>
              </a:rPr>
              <a:t>In</a:t>
            </a:r>
            <a:r>
              <a:rPr sz="1100" spc="-12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person  support  group</a:t>
            </a:r>
            <a:endParaRPr sz="1100">
              <a:latin typeface="Arial"/>
              <a:cs typeface="Arial"/>
            </a:endParaRPr>
          </a:p>
        </p:txBody>
      </p:sp>
      <p:sp>
        <p:nvSpPr>
          <p:cNvPr id="152" name="object 152"/>
          <p:cNvSpPr txBox="1"/>
          <p:nvPr/>
        </p:nvSpPr>
        <p:spPr>
          <a:xfrm>
            <a:off x="2695448" y="5210431"/>
            <a:ext cx="1292860" cy="1692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875665" algn="l"/>
              </a:tabLst>
            </a:pPr>
            <a:r>
              <a:rPr sz="1100" dirty="0">
                <a:latin typeface="Arial"/>
                <a:cs typeface="Arial"/>
              </a:rPr>
              <a:t>On</a:t>
            </a:r>
            <a:r>
              <a:rPr sz="1100" spc="-10" dirty="0">
                <a:latin typeface="Arial"/>
                <a:cs typeface="Arial"/>
              </a:rPr>
              <a:t>li</a:t>
            </a:r>
            <a:r>
              <a:rPr sz="1100" dirty="0">
                <a:latin typeface="Arial"/>
                <a:cs typeface="Arial"/>
              </a:rPr>
              <a:t>ne	On</a:t>
            </a:r>
            <a:r>
              <a:rPr sz="1100" spc="-10" dirty="0">
                <a:latin typeface="Arial"/>
                <a:cs typeface="Arial"/>
              </a:rPr>
              <a:t>li</a:t>
            </a:r>
            <a:r>
              <a:rPr sz="1100" dirty="0">
                <a:latin typeface="Arial"/>
                <a:cs typeface="Arial"/>
              </a:rPr>
              <a:t>ne</a:t>
            </a:r>
            <a:endParaRPr sz="1100">
              <a:latin typeface="Arial"/>
              <a:cs typeface="Arial"/>
            </a:endParaRPr>
          </a:p>
        </p:txBody>
      </p:sp>
      <p:sp>
        <p:nvSpPr>
          <p:cNvPr id="153" name="object 153"/>
          <p:cNvSpPr txBox="1"/>
          <p:nvPr/>
        </p:nvSpPr>
        <p:spPr>
          <a:xfrm>
            <a:off x="2366264" y="5378072"/>
            <a:ext cx="1704339" cy="50783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spc="-5" dirty="0">
                <a:latin typeface="Arial"/>
                <a:cs typeface="Arial"/>
              </a:rPr>
              <a:t>classes/webinars </a:t>
            </a:r>
            <a:r>
              <a:rPr sz="1100" spc="12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forums/</a:t>
            </a:r>
            <a:endParaRPr sz="1100">
              <a:latin typeface="Arial"/>
              <a:cs typeface="Arial"/>
            </a:endParaRPr>
          </a:p>
          <a:p>
            <a:pPr marL="1192530" marR="5080" indent="-71755">
              <a:lnSpc>
                <a:spcPct val="100000"/>
              </a:lnSpc>
            </a:pPr>
            <a:r>
              <a:rPr sz="1100" dirty="0">
                <a:latin typeface="Arial"/>
                <a:cs typeface="Arial"/>
              </a:rPr>
              <a:t>mess</a:t>
            </a:r>
            <a:r>
              <a:rPr sz="1100" spc="-5" dirty="0">
                <a:latin typeface="Arial"/>
                <a:cs typeface="Arial"/>
              </a:rPr>
              <a:t>a</a:t>
            </a:r>
            <a:r>
              <a:rPr sz="1100" spc="5" dirty="0">
                <a:latin typeface="Arial"/>
                <a:cs typeface="Arial"/>
              </a:rPr>
              <a:t>g</a:t>
            </a:r>
            <a:r>
              <a:rPr sz="1100" dirty="0">
                <a:latin typeface="Arial"/>
                <a:cs typeface="Arial"/>
              </a:rPr>
              <a:t>e  boards</a:t>
            </a:r>
            <a:endParaRPr sz="1100">
              <a:latin typeface="Arial"/>
              <a:cs typeface="Arial"/>
            </a:endParaRPr>
          </a:p>
        </p:txBody>
      </p:sp>
      <p:sp>
        <p:nvSpPr>
          <p:cNvPr id="154" name="object 154"/>
          <p:cNvSpPr txBox="1"/>
          <p:nvPr/>
        </p:nvSpPr>
        <p:spPr>
          <a:xfrm>
            <a:off x="1717041" y="5210429"/>
            <a:ext cx="663575" cy="50783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635" algn="ctr">
              <a:lnSpc>
                <a:spcPct val="100000"/>
              </a:lnSpc>
            </a:pPr>
            <a:r>
              <a:rPr sz="1100" dirty="0">
                <a:latin typeface="Arial"/>
                <a:cs typeface="Arial"/>
              </a:rPr>
              <a:t>In person  care  co</a:t>
            </a:r>
            <a:r>
              <a:rPr sz="1100" spc="-5" dirty="0">
                <a:latin typeface="Arial"/>
                <a:cs typeface="Arial"/>
              </a:rPr>
              <a:t>n</a:t>
            </a:r>
            <a:r>
              <a:rPr sz="1100" dirty="0">
                <a:latin typeface="Arial"/>
                <a:cs typeface="Arial"/>
              </a:rPr>
              <a:t>su</a:t>
            </a:r>
            <a:r>
              <a:rPr sz="1100" spc="-10" dirty="0">
                <a:latin typeface="Arial"/>
                <a:cs typeface="Arial"/>
              </a:rPr>
              <a:t>l</a:t>
            </a:r>
            <a:r>
              <a:rPr sz="1100" dirty="0">
                <a:latin typeface="Arial"/>
                <a:cs typeface="Arial"/>
              </a:rPr>
              <a:t>ta</a:t>
            </a:r>
            <a:r>
              <a:rPr sz="1100" spc="-5" dirty="0">
                <a:latin typeface="Arial"/>
                <a:cs typeface="Arial"/>
              </a:rPr>
              <a:t>n</a:t>
            </a:r>
            <a:r>
              <a:rPr sz="1100" dirty="0">
                <a:latin typeface="Arial"/>
                <a:cs typeface="Arial"/>
              </a:rPr>
              <a:t>t</a:t>
            </a:r>
            <a:endParaRPr sz="1100">
              <a:latin typeface="Arial"/>
              <a:cs typeface="Arial"/>
            </a:endParaRPr>
          </a:p>
        </p:txBody>
      </p:sp>
      <p:sp>
        <p:nvSpPr>
          <p:cNvPr id="155" name="object 155"/>
          <p:cNvSpPr/>
          <p:nvPr/>
        </p:nvSpPr>
        <p:spPr>
          <a:xfrm>
            <a:off x="1843023" y="2771711"/>
            <a:ext cx="144780" cy="182880"/>
          </a:xfrm>
          <a:custGeom>
            <a:avLst/>
            <a:gdLst/>
            <a:ahLst/>
            <a:cxnLst/>
            <a:rect l="l" t="t" r="r" b="b"/>
            <a:pathLst>
              <a:path w="144780" h="182880">
                <a:moveTo>
                  <a:pt x="0" y="182562"/>
                </a:moveTo>
                <a:lnTo>
                  <a:pt x="144462" y="182562"/>
                </a:lnTo>
                <a:lnTo>
                  <a:pt x="144462" y="0"/>
                </a:lnTo>
                <a:lnTo>
                  <a:pt x="0" y="0"/>
                </a:lnTo>
                <a:lnTo>
                  <a:pt x="0" y="182562"/>
                </a:lnTo>
                <a:close/>
              </a:path>
            </a:pathLst>
          </a:custGeom>
          <a:solidFill>
            <a:srgbClr val="CE9F9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6" name="object 156"/>
          <p:cNvSpPr txBox="1"/>
          <p:nvPr/>
        </p:nvSpPr>
        <p:spPr>
          <a:xfrm>
            <a:off x="1860552" y="2767584"/>
            <a:ext cx="110489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5" dirty="0">
                <a:latin typeface="Arial"/>
                <a:cs typeface="Arial"/>
              </a:rPr>
              <a:t>6</a:t>
            </a:r>
            <a:endParaRPr sz="1200">
              <a:latin typeface="Arial"/>
              <a:cs typeface="Arial"/>
            </a:endParaRPr>
          </a:p>
        </p:txBody>
      </p:sp>
      <p:sp>
        <p:nvSpPr>
          <p:cNvPr id="157" name="object 157"/>
          <p:cNvSpPr txBox="1"/>
          <p:nvPr/>
        </p:nvSpPr>
        <p:spPr>
          <a:xfrm>
            <a:off x="2109723" y="2652712"/>
            <a:ext cx="144780" cy="182880"/>
          </a:xfrm>
          <a:prstGeom prst="rect">
            <a:avLst/>
          </a:prstGeom>
          <a:solidFill>
            <a:srgbClr val="B0716B"/>
          </a:solidFill>
        </p:spPr>
        <p:txBody>
          <a:bodyPr vert="horz" wrap="square" lIns="0" tIns="0" rIns="0" bIns="0" rtlCol="0">
            <a:spAutoFit/>
          </a:bodyPr>
          <a:lstStyle/>
          <a:p>
            <a:pPr marL="30480">
              <a:lnSpc>
                <a:spcPts val="1410"/>
              </a:lnSpc>
            </a:pPr>
            <a:r>
              <a:rPr sz="1200" spc="-5" dirty="0">
                <a:latin typeface="Arial"/>
                <a:cs typeface="Arial"/>
              </a:rPr>
              <a:t>4</a:t>
            </a:r>
            <a:endParaRPr sz="1200">
              <a:latin typeface="Arial"/>
              <a:cs typeface="Arial"/>
            </a:endParaRPr>
          </a:p>
        </p:txBody>
      </p:sp>
      <p:sp>
        <p:nvSpPr>
          <p:cNvPr id="158" name="object 158"/>
          <p:cNvSpPr/>
          <p:nvPr/>
        </p:nvSpPr>
        <p:spPr>
          <a:xfrm>
            <a:off x="4744975" y="6194429"/>
            <a:ext cx="214629" cy="160655"/>
          </a:xfrm>
          <a:custGeom>
            <a:avLst/>
            <a:gdLst/>
            <a:ahLst/>
            <a:cxnLst/>
            <a:rect l="l" t="t" r="r" b="b"/>
            <a:pathLst>
              <a:path w="214629" h="160654">
                <a:moveTo>
                  <a:pt x="0" y="160337"/>
                </a:moveTo>
                <a:lnTo>
                  <a:pt x="214312" y="160337"/>
                </a:lnTo>
                <a:lnTo>
                  <a:pt x="214312" y="0"/>
                </a:lnTo>
                <a:lnTo>
                  <a:pt x="0" y="0"/>
                </a:lnTo>
                <a:lnTo>
                  <a:pt x="0" y="160337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9" name="object 159"/>
          <p:cNvSpPr/>
          <p:nvPr/>
        </p:nvSpPr>
        <p:spPr>
          <a:xfrm>
            <a:off x="4744975" y="6194429"/>
            <a:ext cx="214629" cy="160655"/>
          </a:xfrm>
          <a:custGeom>
            <a:avLst/>
            <a:gdLst/>
            <a:ahLst/>
            <a:cxnLst/>
            <a:rect l="l" t="t" r="r" b="b"/>
            <a:pathLst>
              <a:path w="214629" h="160654">
                <a:moveTo>
                  <a:pt x="0" y="160337"/>
                </a:moveTo>
                <a:lnTo>
                  <a:pt x="214312" y="160337"/>
                </a:lnTo>
                <a:lnTo>
                  <a:pt x="214312" y="0"/>
                </a:lnTo>
                <a:lnTo>
                  <a:pt x="0" y="0"/>
                </a:lnTo>
                <a:lnTo>
                  <a:pt x="0" y="160337"/>
                </a:lnTo>
                <a:close/>
              </a:path>
            </a:pathLst>
          </a:custGeom>
          <a:ln w="9525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0" name="object 160"/>
          <p:cNvSpPr/>
          <p:nvPr/>
        </p:nvSpPr>
        <p:spPr>
          <a:xfrm>
            <a:off x="7475475" y="6194429"/>
            <a:ext cx="214629" cy="160655"/>
          </a:xfrm>
          <a:custGeom>
            <a:avLst/>
            <a:gdLst/>
            <a:ahLst/>
            <a:cxnLst/>
            <a:rect l="l" t="t" r="r" b="b"/>
            <a:pathLst>
              <a:path w="214629" h="160654">
                <a:moveTo>
                  <a:pt x="0" y="160337"/>
                </a:moveTo>
                <a:lnTo>
                  <a:pt x="214312" y="160337"/>
                </a:lnTo>
                <a:lnTo>
                  <a:pt x="214312" y="0"/>
                </a:lnTo>
                <a:lnTo>
                  <a:pt x="0" y="0"/>
                </a:lnTo>
                <a:lnTo>
                  <a:pt x="0" y="160337"/>
                </a:lnTo>
                <a:close/>
              </a:path>
            </a:pathLst>
          </a:custGeom>
          <a:solidFill>
            <a:srgbClr val="5BAC8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1" name="object 161"/>
          <p:cNvSpPr/>
          <p:nvPr/>
        </p:nvSpPr>
        <p:spPr>
          <a:xfrm>
            <a:off x="7475475" y="6194429"/>
            <a:ext cx="214629" cy="160655"/>
          </a:xfrm>
          <a:custGeom>
            <a:avLst/>
            <a:gdLst/>
            <a:ahLst/>
            <a:cxnLst/>
            <a:rect l="l" t="t" r="r" b="b"/>
            <a:pathLst>
              <a:path w="214629" h="160654">
                <a:moveTo>
                  <a:pt x="0" y="160337"/>
                </a:moveTo>
                <a:lnTo>
                  <a:pt x="214312" y="160337"/>
                </a:lnTo>
                <a:lnTo>
                  <a:pt x="214312" y="0"/>
                </a:lnTo>
                <a:lnTo>
                  <a:pt x="0" y="0"/>
                </a:lnTo>
                <a:lnTo>
                  <a:pt x="0" y="160337"/>
                </a:lnTo>
                <a:close/>
              </a:path>
            </a:pathLst>
          </a:custGeom>
          <a:ln w="9525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2" name="object 162"/>
          <p:cNvSpPr/>
          <p:nvPr/>
        </p:nvSpPr>
        <p:spPr>
          <a:xfrm>
            <a:off x="5770500" y="6194429"/>
            <a:ext cx="214629" cy="160655"/>
          </a:xfrm>
          <a:custGeom>
            <a:avLst/>
            <a:gdLst/>
            <a:ahLst/>
            <a:cxnLst/>
            <a:rect l="l" t="t" r="r" b="b"/>
            <a:pathLst>
              <a:path w="214629" h="160654">
                <a:moveTo>
                  <a:pt x="0" y="160337"/>
                </a:moveTo>
                <a:lnTo>
                  <a:pt x="214312" y="160337"/>
                </a:lnTo>
                <a:lnTo>
                  <a:pt x="214312" y="0"/>
                </a:lnTo>
                <a:lnTo>
                  <a:pt x="0" y="0"/>
                </a:lnTo>
                <a:lnTo>
                  <a:pt x="0" y="160337"/>
                </a:lnTo>
                <a:close/>
              </a:path>
            </a:pathLst>
          </a:custGeom>
          <a:solidFill>
            <a:srgbClr val="8EC5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3" name="object 163"/>
          <p:cNvSpPr/>
          <p:nvPr/>
        </p:nvSpPr>
        <p:spPr>
          <a:xfrm>
            <a:off x="5770500" y="6194429"/>
            <a:ext cx="214629" cy="160655"/>
          </a:xfrm>
          <a:custGeom>
            <a:avLst/>
            <a:gdLst/>
            <a:ahLst/>
            <a:cxnLst/>
            <a:rect l="l" t="t" r="r" b="b"/>
            <a:pathLst>
              <a:path w="214629" h="160654">
                <a:moveTo>
                  <a:pt x="0" y="160337"/>
                </a:moveTo>
                <a:lnTo>
                  <a:pt x="214312" y="160337"/>
                </a:lnTo>
                <a:lnTo>
                  <a:pt x="214312" y="0"/>
                </a:lnTo>
                <a:lnTo>
                  <a:pt x="0" y="0"/>
                </a:lnTo>
                <a:lnTo>
                  <a:pt x="0" y="160337"/>
                </a:lnTo>
                <a:close/>
              </a:path>
            </a:pathLst>
          </a:custGeom>
          <a:ln w="9525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4" name="object 164"/>
          <p:cNvSpPr/>
          <p:nvPr/>
        </p:nvSpPr>
        <p:spPr>
          <a:xfrm>
            <a:off x="2800352" y="6194429"/>
            <a:ext cx="214629" cy="160655"/>
          </a:xfrm>
          <a:custGeom>
            <a:avLst/>
            <a:gdLst/>
            <a:ahLst/>
            <a:cxnLst/>
            <a:rect l="l" t="t" r="r" b="b"/>
            <a:pathLst>
              <a:path w="214630" h="160654">
                <a:moveTo>
                  <a:pt x="0" y="160337"/>
                </a:moveTo>
                <a:lnTo>
                  <a:pt x="214312" y="160337"/>
                </a:lnTo>
                <a:lnTo>
                  <a:pt x="214312" y="0"/>
                </a:lnTo>
                <a:lnTo>
                  <a:pt x="0" y="0"/>
                </a:lnTo>
                <a:lnTo>
                  <a:pt x="0" y="160337"/>
                </a:lnTo>
                <a:close/>
              </a:path>
            </a:pathLst>
          </a:custGeom>
          <a:solidFill>
            <a:srgbClr val="CE9F9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5" name="object 165"/>
          <p:cNvSpPr/>
          <p:nvPr/>
        </p:nvSpPr>
        <p:spPr>
          <a:xfrm>
            <a:off x="2800352" y="6194429"/>
            <a:ext cx="214629" cy="160655"/>
          </a:xfrm>
          <a:custGeom>
            <a:avLst/>
            <a:gdLst/>
            <a:ahLst/>
            <a:cxnLst/>
            <a:rect l="l" t="t" r="r" b="b"/>
            <a:pathLst>
              <a:path w="214630" h="160654">
                <a:moveTo>
                  <a:pt x="0" y="160337"/>
                </a:moveTo>
                <a:lnTo>
                  <a:pt x="214312" y="160337"/>
                </a:lnTo>
                <a:lnTo>
                  <a:pt x="214312" y="0"/>
                </a:lnTo>
                <a:lnTo>
                  <a:pt x="0" y="0"/>
                </a:lnTo>
                <a:lnTo>
                  <a:pt x="0" y="160337"/>
                </a:lnTo>
                <a:close/>
              </a:path>
            </a:pathLst>
          </a:custGeom>
          <a:ln w="9525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6" name="object 166"/>
          <p:cNvSpPr/>
          <p:nvPr/>
        </p:nvSpPr>
        <p:spPr>
          <a:xfrm>
            <a:off x="830264" y="6194429"/>
            <a:ext cx="214629" cy="160655"/>
          </a:xfrm>
          <a:custGeom>
            <a:avLst/>
            <a:gdLst/>
            <a:ahLst/>
            <a:cxnLst/>
            <a:rect l="l" t="t" r="r" b="b"/>
            <a:pathLst>
              <a:path w="214630" h="160654">
                <a:moveTo>
                  <a:pt x="0" y="160337"/>
                </a:moveTo>
                <a:lnTo>
                  <a:pt x="214312" y="160337"/>
                </a:lnTo>
                <a:lnTo>
                  <a:pt x="214312" y="0"/>
                </a:lnTo>
                <a:lnTo>
                  <a:pt x="0" y="0"/>
                </a:lnTo>
                <a:lnTo>
                  <a:pt x="0" y="160337"/>
                </a:lnTo>
                <a:close/>
              </a:path>
            </a:pathLst>
          </a:custGeom>
          <a:solidFill>
            <a:srgbClr val="B0716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7" name="object 167"/>
          <p:cNvSpPr/>
          <p:nvPr/>
        </p:nvSpPr>
        <p:spPr>
          <a:xfrm>
            <a:off x="830264" y="6194429"/>
            <a:ext cx="214629" cy="160655"/>
          </a:xfrm>
          <a:custGeom>
            <a:avLst/>
            <a:gdLst/>
            <a:ahLst/>
            <a:cxnLst/>
            <a:rect l="l" t="t" r="r" b="b"/>
            <a:pathLst>
              <a:path w="214630" h="160654">
                <a:moveTo>
                  <a:pt x="0" y="160337"/>
                </a:moveTo>
                <a:lnTo>
                  <a:pt x="214312" y="160337"/>
                </a:lnTo>
                <a:lnTo>
                  <a:pt x="214312" y="0"/>
                </a:lnTo>
                <a:lnTo>
                  <a:pt x="0" y="0"/>
                </a:lnTo>
                <a:lnTo>
                  <a:pt x="0" y="160337"/>
                </a:lnTo>
                <a:close/>
              </a:path>
            </a:pathLst>
          </a:custGeom>
          <a:ln w="9525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8" name="object 168"/>
          <p:cNvSpPr txBox="1"/>
          <p:nvPr/>
        </p:nvSpPr>
        <p:spPr>
          <a:xfrm>
            <a:off x="7729222" y="6186525"/>
            <a:ext cx="1381125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5" dirty="0">
                <a:latin typeface="Arial"/>
                <a:cs typeface="Arial"/>
              </a:rPr>
              <a:t>Would definitely</a:t>
            </a:r>
            <a:r>
              <a:rPr sz="1200" spc="-10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use</a:t>
            </a:r>
            <a:endParaRPr sz="1200">
              <a:latin typeface="Arial"/>
              <a:cs typeface="Arial"/>
            </a:endParaRPr>
          </a:p>
        </p:txBody>
      </p:sp>
      <p:sp>
        <p:nvSpPr>
          <p:cNvPr id="169" name="object 169"/>
          <p:cNvSpPr txBox="1"/>
          <p:nvPr/>
        </p:nvSpPr>
        <p:spPr>
          <a:xfrm>
            <a:off x="4998211" y="6186525"/>
            <a:ext cx="684530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5" dirty="0">
                <a:latin typeface="Arial"/>
                <a:cs typeface="Arial"/>
              </a:rPr>
              <a:t>Might</a:t>
            </a:r>
            <a:r>
              <a:rPr sz="1200" spc="-9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use</a:t>
            </a:r>
            <a:endParaRPr sz="1200">
              <a:latin typeface="Arial"/>
              <a:cs typeface="Arial"/>
            </a:endParaRPr>
          </a:p>
        </p:txBody>
      </p:sp>
      <p:sp>
        <p:nvSpPr>
          <p:cNvPr id="170" name="object 170"/>
          <p:cNvSpPr txBox="1"/>
          <p:nvPr/>
        </p:nvSpPr>
        <p:spPr>
          <a:xfrm>
            <a:off x="6023866" y="6186525"/>
            <a:ext cx="1364615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5" dirty="0">
                <a:latin typeface="Arial"/>
                <a:cs typeface="Arial"/>
              </a:rPr>
              <a:t>Would probably</a:t>
            </a:r>
            <a:r>
              <a:rPr sz="1200" spc="-11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use</a:t>
            </a:r>
            <a:endParaRPr sz="1200">
              <a:latin typeface="Arial"/>
              <a:cs typeface="Arial"/>
            </a:endParaRPr>
          </a:p>
        </p:txBody>
      </p:sp>
      <p:sp>
        <p:nvSpPr>
          <p:cNvPr id="171" name="object 171"/>
          <p:cNvSpPr txBox="1"/>
          <p:nvPr/>
        </p:nvSpPr>
        <p:spPr>
          <a:xfrm>
            <a:off x="3053333" y="6186525"/>
            <a:ext cx="1602740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5" dirty="0">
                <a:latin typeface="Arial"/>
                <a:cs typeface="Arial"/>
              </a:rPr>
              <a:t>Probably would </a:t>
            </a:r>
            <a:r>
              <a:rPr sz="1200" dirty="0">
                <a:latin typeface="Arial"/>
                <a:cs typeface="Arial"/>
              </a:rPr>
              <a:t>not</a:t>
            </a:r>
            <a:r>
              <a:rPr sz="1200" spc="-11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use</a:t>
            </a:r>
            <a:endParaRPr sz="1200">
              <a:latin typeface="Arial"/>
              <a:cs typeface="Arial"/>
            </a:endParaRPr>
          </a:p>
        </p:txBody>
      </p:sp>
      <p:sp>
        <p:nvSpPr>
          <p:cNvPr id="172" name="object 172"/>
          <p:cNvSpPr txBox="1"/>
          <p:nvPr/>
        </p:nvSpPr>
        <p:spPr>
          <a:xfrm>
            <a:off x="1082751" y="6186525"/>
            <a:ext cx="1628775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dirty="0">
                <a:latin typeface="Arial"/>
                <a:cs typeface="Arial"/>
              </a:rPr>
              <a:t>Definitely </a:t>
            </a:r>
            <a:r>
              <a:rPr sz="1200" spc="-5" dirty="0">
                <a:latin typeface="Arial"/>
                <a:cs typeface="Arial"/>
              </a:rPr>
              <a:t>would </a:t>
            </a:r>
            <a:r>
              <a:rPr sz="1200" dirty="0">
                <a:latin typeface="Arial"/>
                <a:cs typeface="Arial"/>
              </a:rPr>
              <a:t>not</a:t>
            </a:r>
            <a:r>
              <a:rPr sz="1200" spc="-135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use</a:t>
            </a:r>
            <a:endParaRPr sz="1200">
              <a:latin typeface="Arial"/>
              <a:cs typeface="Arial"/>
            </a:endParaRPr>
          </a:p>
        </p:txBody>
      </p:sp>
      <p:sp>
        <p:nvSpPr>
          <p:cNvPr id="174" name="object 174"/>
          <p:cNvSpPr/>
          <p:nvPr/>
        </p:nvSpPr>
        <p:spPr>
          <a:xfrm>
            <a:off x="903350" y="1517789"/>
            <a:ext cx="7595870" cy="615950"/>
          </a:xfrm>
          <a:custGeom>
            <a:avLst/>
            <a:gdLst/>
            <a:ahLst/>
            <a:cxnLst/>
            <a:rect l="l" t="t" r="r" b="b"/>
            <a:pathLst>
              <a:path w="7595870" h="615950">
                <a:moveTo>
                  <a:pt x="0" y="615556"/>
                </a:moveTo>
                <a:lnTo>
                  <a:pt x="7595870" y="615556"/>
                </a:lnTo>
                <a:lnTo>
                  <a:pt x="7595870" y="0"/>
                </a:lnTo>
                <a:lnTo>
                  <a:pt x="0" y="0"/>
                </a:lnTo>
                <a:lnTo>
                  <a:pt x="0" y="61555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5" name="object 175"/>
          <p:cNvSpPr txBox="1"/>
          <p:nvPr/>
        </p:nvSpPr>
        <p:spPr>
          <a:xfrm>
            <a:off x="1302385" y="1609854"/>
            <a:ext cx="7003415" cy="88485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-5" dirty="0">
                <a:latin typeface="Arial"/>
                <a:cs typeface="Arial"/>
              </a:rPr>
              <a:t>Question: "How </a:t>
            </a:r>
            <a:r>
              <a:rPr sz="1400" b="1" dirty="0">
                <a:latin typeface="Arial"/>
                <a:cs typeface="Arial"/>
              </a:rPr>
              <a:t>likely would </a:t>
            </a:r>
            <a:r>
              <a:rPr sz="1400" b="1" spc="-20" dirty="0">
                <a:latin typeface="Arial"/>
                <a:cs typeface="Arial"/>
              </a:rPr>
              <a:t>you </a:t>
            </a:r>
            <a:r>
              <a:rPr sz="1400" b="1" spc="-5" dirty="0">
                <a:latin typeface="Arial"/>
                <a:cs typeface="Arial"/>
              </a:rPr>
              <a:t>be </a:t>
            </a:r>
            <a:r>
              <a:rPr sz="1400" b="1" dirty="0">
                <a:latin typeface="Arial"/>
                <a:cs typeface="Arial"/>
              </a:rPr>
              <a:t>to </a:t>
            </a:r>
            <a:r>
              <a:rPr sz="1400" b="1" spc="-5" dirty="0">
                <a:latin typeface="Arial"/>
                <a:cs typeface="Arial"/>
              </a:rPr>
              <a:t>use the below resources </a:t>
            </a:r>
            <a:r>
              <a:rPr sz="1400" b="1" dirty="0">
                <a:latin typeface="Arial"/>
                <a:cs typeface="Arial"/>
              </a:rPr>
              <a:t>in </a:t>
            </a:r>
            <a:r>
              <a:rPr sz="1400" b="1" spc="-5" dirty="0">
                <a:latin typeface="Arial"/>
                <a:cs typeface="Arial"/>
              </a:rPr>
              <a:t>the future </a:t>
            </a:r>
            <a:r>
              <a:rPr sz="1400" b="1" dirty="0">
                <a:latin typeface="Arial"/>
                <a:cs typeface="Arial"/>
              </a:rPr>
              <a:t>if</a:t>
            </a:r>
            <a:r>
              <a:rPr sz="1400" b="1" spc="-160" dirty="0">
                <a:latin typeface="Arial"/>
                <a:cs typeface="Arial"/>
              </a:rPr>
              <a:t> </a:t>
            </a:r>
            <a:r>
              <a:rPr sz="1400" b="1" spc="-5" dirty="0">
                <a:latin typeface="Arial"/>
                <a:cs typeface="Arial"/>
              </a:rPr>
              <a:t>they</a:t>
            </a:r>
            <a:endParaRPr sz="1400" dirty="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sz="1400" b="1" spc="5" dirty="0">
                <a:latin typeface="Arial"/>
                <a:cs typeface="Arial"/>
              </a:rPr>
              <a:t>were </a:t>
            </a:r>
            <a:r>
              <a:rPr sz="1400" b="1" spc="-5" dirty="0">
                <a:latin typeface="Arial"/>
                <a:cs typeface="Arial"/>
              </a:rPr>
              <a:t>convenient for </a:t>
            </a:r>
            <a:r>
              <a:rPr sz="1400" b="1" spc="-20" dirty="0">
                <a:latin typeface="Arial"/>
                <a:cs typeface="Arial"/>
              </a:rPr>
              <a:t>you </a:t>
            </a:r>
            <a:r>
              <a:rPr sz="1400" b="1" dirty="0">
                <a:latin typeface="Arial"/>
                <a:cs typeface="Arial"/>
              </a:rPr>
              <a:t>(assume cost is </a:t>
            </a:r>
            <a:r>
              <a:rPr sz="1400" b="1" spc="-5" dirty="0">
                <a:latin typeface="Arial"/>
                <a:cs typeface="Arial"/>
              </a:rPr>
              <a:t>not </a:t>
            </a:r>
            <a:r>
              <a:rPr sz="1400" b="1" dirty="0">
                <a:latin typeface="Arial"/>
                <a:cs typeface="Arial"/>
              </a:rPr>
              <a:t>a</a:t>
            </a:r>
            <a:r>
              <a:rPr sz="1400" b="1" spc="-145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barrier)?"</a:t>
            </a:r>
            <a:endParaRPr sz="1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550" dirty="0">
              <a:latin typeface="Times New Roman"/>
              <a:cs typeface="Times New Roman"/>
            </a:endParaRPr>
          </a:p>
          <a:p>
            <a:pPr marL="43815">
              <a:lnSpc>
                <a:spcPct val="100000"/>
              </a:lnSpc>
            </a:pPr>
            <a:r>
              <a:rPr sz="1400" dirty="0">
                <a:latin typeface="Arial"/>
                <a:cs typeface="Arial"/>
              </a:rPr>
              <a:t>% of</a:t>
            </a:r>
            <a:r>
              <a:rPr sz="1400" spc="-10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respondents</a:t>
            </a:r>
          </a:p>
        </p:txBody>
      </p:sp>
      <p:sp>
        <p:nvSpPr>
          <p:cNvPr id="181" name="object 181"/>
          <p:cNvSpPr txBox="1">
            <a:spLocks noGrp="1"/>
          </p:cNvSpPr>
          <p:nvPr>
            <p:ph type="sldNum" sz="quarter" idx="7"/>
          </p:nvPr>
        </p:nvSpPr>
        <p:spPr>
          <a:xfrm>
            <a:off x="8935973" y="6683491"/>
            <a:ext cx="243204" cy="1282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010"/>
              </a:lnSpc>
            </a:pPr>
            <a:fld id="{81D60167-4931-47E6-BA6A-407CBD079E47}" type="slidenum">
              <a:rPr spc="-5" dirty="0"/>
              <a:t>17</a:t>
            </a:fld>
            <a:endParaRPr spc="-5" dirty="0"/>
          </a:p>
        </p:txBody>
      </p:sp>
      <p:sp>
        <p:nvSpPr>
          <p:cNvPr id="179" name="object 179"/>
          <p:cNvSpPr txBox="1"/>
          <p:nvPr/>
        </p:nvSpPr>
        <p:spPr>
          <a:xfrm>
            <a:off x="386897" y="152400"/>
            <a:ext cx="7424420" cy="7386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5250">
              <a:lnSpc>
                <a:spcPct val="100000"/>
              </a:lnSpc>
              <a:spcBef>
                <a:spcPts val="70"/>
              </a:spcBef>
            </a:pPr>
            <a:r>
              <a:rPr sz="2400" b="1" dirty="0" smtClean="0">
                <a:solidFill>
                  <a:srgbClr val="4A0D66"/>
                </a:solidFill>
                <a:latin typeface="Arial"/>
                <a:cs typeface="Arial"/>
              </a:rPr>
              <a:t>On </a:t>
            </a:r>
            <a:r>
              <a:rPr sz="2400" b="1" spc="-5" dirty="0">
                <a:solidFill>
                  <a:srgbClr val="4A0D66"/>
                </a:solidFill>
                <a:latin typeface="Arial"/>
                <a:cs typeface="Arial"/>
              </a:rPr>
              <a:t>average, caregivers are most interested </a:t>
            </a:r>
            <a:r>
              <a:rPr sz="2400" b="1" dirty="0">
                <a:solidFill>
                  <a:srgbClr val="4A0D66"/>
                </a:solidFill>
                <a:latin typeface="Arial"/>
                <a:cs typeface="Arial"/>
              </a:rPr>
              <a:t>in</a:t>
            </a:r>
            <a:r>
              <a:rPr sz="2400" b="1" spc="65" dirty="0">
                <a:solidFill>
                  <a:srgbClr val="4A0D66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4A0D66"/>
                </a:solidFill>
                <a:latin typeface="Arial"/>
                <a:cs typeface="Arial"/>
              </a:rPr>
              <a:t>care</a:t>
            </a:r>
            <a:endParaRPr sz="2400" dirty="0">
              <a:solidFill>
                <a:srgbClr val="4A0D66"/>
              </a:solidFill>
              <a:latin typeface="Arial"/>
              <a:cs typeface="Arial"/>
            </a:endParaRPr>
          </a:p>
          <a:p>
            <a:pPr marL="95250">
              <a:lnSpc>
                <a:spcPct val="100000"/>
              </a:lnSpc>
            </a:pPr>
            <a:r>
              <a:rPr sz="2400" b="1" spc="-5" dirty="0">
                <a:solidFill>
                  <a:srgbClr val="4A0D66"/>
                </a:solidFill>
                <a:latin typeface="Arial"/>
                <a:cs typeface="Arial"/>
              </a:rPr>
              <a:t>consultants; phone resources </a:t>
            </a:r>
            <a:r>
              <a:rPr sz="2400" b="1" dirty="0">
                <a:solidFill>
                  <a:srgbClr val="4A0D66"/>
                </a:solidFill>
                <a:latin typeface="Arial"/>
                <a:cs typeface="Arial"/>
              </a:rPr>
              <a:t>less</a:t>
            </a:r>
            <a:r>
              <a:rPr sz="2400" b="1" spc="15" dirty="0">
                <a:solidFill>
                  <a:srgbClr val="4A0D66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4A0D66"/>
                </a:solidFill>
                <a:latin typeface="Arial"/>
                <a:cs typeface="Arial"/>
              </a:rPr>
              <a:t>popular</a:t>
            </a:r>
            <a:endParaRPr sz="2400" dirty="0">
              <a:solidFill>
                <a:srgbClr val="4A0D66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/>
          <p:nvPr/>
        </p:nvSpPr>
        <p:spPr>
          <a:xfrm>
            <a:off x="1005017" y="2595503"/>
            <a:ext cx="228600" cy="2658110"/>
          </a:xfrm>
          <a:custGeom>
            <a:avLst/>
            <a:gdLst/>
            <a:ahLst/>
            <a:cxnLst/>
            <a:rect l="l" t="t" r="r" b="b"/>
            <a:pathLst>
              <a:path w="228600" h="2658110">
                <a:moveTo>
                  <a:pt x="0" y="2657575"/>
                </a:moveTo>
                <a:lnTo>
                  <a:pt x="228333" y="2657575"/>
                </a:lnTo>
                <a:lnTo>
                  <a:pt x="228333" y="0"/>
                </a:lnTo>
                <a:lnTo>
                  <a:pt x="0" y="0"/>
                </a:lnTo>
                <a:lnTo>
                  <a:pt x="0" y="2657575"/>
                </a:lnTo>
                <a:close/>
              </a:path>
            </a:pathLst>
          </a:custGeom>
          <a:solidFill>
            <a:srgbClr val="5BAC8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005017" y="2595503"/>
            <a:ext cx="228600" cy="2658110"/>
          </a:xfrm>
          <a:custGeom>
            <a:avLst/>
            <a:gdLst/>
            <a:ahLst/>
            <a:cxnLst/>
            <a:rect l="l" t="t" r="r" b="b"/>
            <a:pathLst>
              <a:path w="228600" h="2658110">
                <a:moveTo>
                  <a:pt x="0" y="2657575"/>
                </a:moveTo>
                <a:lnTo>
                  <a:pt x="228333" y="2657575"/>
                </a:lnTo>
                <a:lnTo>
                  <a:pt x="228333" y="0"/>
                </a:lnTo>
                <a:lnTo>
                  <a:pt x="0" y="0"/>
                </a:lnTo>
                <a:lnTo>
                  <a:pt x="0" y="2657575"/>
                </a:lnTo>
                <a:close/>
              </a:path>
            </a:pathLst>
          </a:custGeom>
          <a:ln w="9513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005158" y="2557511"/>
            <a:ext cx="228600" cy="2695575"/>
          </a:xfrm>
          <a:custGeom>
            <a:avLst/>
            <a:gdLst/>
            <a:ahLst/>
            <a:cxnLst/>
            <a:rect l="l" t="t" r="r" b="b"/>
            <a:pathLst>
              <a:path w="228600" h="2695575">
                <a:moveTo>
                  <a:pt x="0" y="2695571"/>
                </a:moveTo>
                <a:lnTo>
                  <a:pt x="228333" y="2695571"/>
                </a:lnTo>
                <a:lnTo>
                  <a:pt x="228333" y="0"/>
                </a:lnTo>
                <a:lnTo>
                  <a:pt x="0" y="0"/>
                </a:lnTo>
                <a:lnTo>
                  <a:pt x="0" y="2695571"/>
                </a:lnTo>
                <a:close/>
              </a:path>
            </a:pathLst>
          </a:custGeom>
          <a:solidFill>
            <a:srgbClr val="5BAC8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005158" y="2557511"/>
            <a:ext cx="228600" cy="2695575"/>
          </a:xfrm>
          <a:custGeom>
            <a:avLst/>
            <a:gdLst/>
            <a:ahLst/>
            <a:cxnLst/>
            <a:rect l="l" t="t" r="r" b="b"/>
            <a:pathLst>
              <a:path w="228600" h="2695575">
                <a:moveTo>
                  <a:pt x="0" y="2695571"/>
                </a:moveTo>
                <a:lnTo>
                  <a:pt x="228333" y="2695571"/>
                </a:lnTo>
                <a:lnTo>
                  <a:pt x="228333" y="0"/>
                </a:lnTo>
                <a:lnTo>
                  <a:pt x="0" y="0"/>
                </a:lnTo>
                <a:lnTo>
                  <a:pt x="0" y="2695571"/>
                </a:lnTo>
                <a:close/>
              </a:path>
            </a:pathLst>
          </a:custGeom>
          <a:ln w="9513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005239" y="2871739"/>
            <a:ext cx="229235" cy="2381885"/>
          </a:xfrm>
          <a:custGeom>
            <a:avLst/>
            <a:gdLst/>
            <a:ahLst/>
            <a:cxnLst/>
            <a:rect l="l" t="t" r="r" b="b"/>
            <a:pathLst>
              <a:path w="229235" h="2381885">
                <a:moveTo>
                  <a:pt x="0" y="2381343"/>
                </a:moveTo>
                <a:lnTo>
                  <a:pt x="228651" y="2381343"/>
                </a:lnTo>
                <a:lnTo>
                  <a:pt x="228651" y="0"/>
                </a:lnTo>
                <a:lnTo>
                  <a:pt x="0" y="0"/>
                </a:lnTo>
                <a:lnTo>
                  <a:pt x="0" y="2381343"/>
                </a:lnTo>
                <a:close/>
              </a:path>
            </a:pathLst>
          </a:custGeom>
          <a:solidFill>
            <a:srgbClr val="5BAC8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005239" y="2871739"/>
            <a:ext cx="229235" cy="2381885"/>
          </a:xfrm>
          <a:custGeom>
            <a:avLst/>
            <a:gdLst/>
            <a:ahLst/>
            <a:cxnLst/>
            <a:rect l="l" t="t" r="r" b="b"/>
            <a:pathLst>
              <a:path w="229235" h="2381885">
                <a:moveTo>
                  <a:pt x="0" y="2381343"/>
                </a:moveTo>
                <a:lnTo>
                  <a:pt x="228651" y="2381343"/>
                </a:lnTo>
                <a:lnTo>
                  <a:pt x="228651" y="0"/>
                </a:lnTo>
                <a:lnTo>
                  <a:pt x="0" y="0"/>
                </a:lnTo>
                <a:lnTo>
                  <a:pt x="0" y="2381343"/>
                </a:lnTo>
                <a:close/>
              </a:path>
            </a:pathLst>
          </a:custGeom>
          <a:ln w="9513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6995930" y="3081225"/>
            <a:ext cx="229235" cy="2172335"/>
          </a:xfrm>
          <a:custGeom>
            <a:avLst/>
            <a:gdLst/>
            <a:ahLst/>
            <a:cxnLst/>
            <a:rect l="l" t="t" r="r" b="b"/>
            <a:pathLst>
              <a:path w="229234" h="2172335">
                <a:moveTo>
                  <a:pt x="0" y="2171858"/>
                </a:moveTo>
                <a:lnTo>
                  <a:pt x="228651" y="2171858"/>
                </a:lnTo>
                <a:lnTo>
                  <a:pt x="228651" y="0"/>
                </a:lnTo>
                <a:lnTo>
                  <a:pt x="0" y="0"/>
                </a:lnTo>
                <a:lnTo>
                  <a:pt x="0" y="2171858"/>
                </a:lnTo>
                <a:close/>
              </a:path>
            </a:pathLst>
          </a:custGeom>
          <a:solidFill>
            <a:srgbClr val="5BAC8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6995930" y="3081225"/>
            <a:ext cx="229235" cy="2172335"/>
          </a:xfrm>
          <a:custGeom>
            <a:avLst/>
            <a:gdLst/>
            <a:ahLst/>
            <a:cxnLst/>
            <a:rect l="l" t="t" r="r" b="b"/>
            <a:pathLst>
              <a:path w="229234" h="2172335">
                <a:moveTo>
                  <a:pt x="0" y="2171858"/>
                </a:moveTo>
                <a:lnTo>
                  <a:pt x="228651" y="2171858"/>
                </a:lnTo>
                <a:lnTo>
                  <a:pt x="228651" y="0"/>
                </a:lnTo>
                <a:lnTo>
                  <a:pt x="0" y="0"/>
                </a:lnTo>
                <a:lnTo>
                  <a:pt x="0" y="2171858"/>
                </a:lnTo>
                <a:close/>
              </a:path>
            </a:pathLst>
          </a:custGeom>
          <a:ln w="9513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233351" y="2919484"/>
            <a:ext cx="238760" cy="2333625"/>
          </a:xfrm>
          <a:custGeom>
            <a:avLst/>
            <a:gdLst/>
            <a:ahLst/>
            <a:cxnLst/>
            <a:rect l="l" t="t" r="r" b="b"/>
            <a:pathLst>
              <a:path w="238759" h="2333625">
                <a:moveTo>
                  <a:pt x="0" y="2333595"/>
                </a:moveTo>
                <a:lnTo>
                  <a:pt x="238164" y="2333595"/>
                </a:lnTo>
                <a:lnTo>
                  <a:pt x="238164" y="0"/>
                </a:lnTo>
                <a:lnTo>
                  <a:pt x="0" y="0"/>
                </a:lnTo>
                <a:lnTo>
                  <a:pt x="0" y="2333595"/>
                </a:lnTo>
                <a:close/>
              </a:path>
            </a:pathLst>
          </a:custGeom>
          <a:solidFill>
            <a:srgbClr val="8EC5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233351" y="2919484"/>
            <a:ext cx="238760" cy="2333625"/>
          </a:xfrm>
          <a:custGeom>
            <a:avLst/>
            <a:gdLst/>
            <a:ahLst/>
            <a:cxnLst/>
            <a:rect l="l" t="t" r="r" b="b"/>
            <a:pathLst>
              <a:path w="238759" h="2333625">
                <a:moveTo>
                  <a:pt x="0" y="2333595"/>
                </a:moveTo>
                <a:lnTo>
                  <a:pt x="238164" y="2333595"/>
                </a:lnTo>
                <a:lnTo>
                  <a:pt x="238164" y="0"/>
                </a:lnTo>
                <a:lnTo>
                  <a:pt x="0" y="0"/>
                </a:lnTo>
                <a:lnTo>
                  <a:pt x="0" y="2333595"/>
                </a:lnTo>
                <a:close/>
              </a:path>
            </a:pathLst>
          </a:custGeom>
          <a:ln w="9513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233492" y="3109718"/>
            <a:ext cx="238760" cy="2143760"/>
          </a:xfrm>
          <a:custGeom>
            <a:avLst/>
            <a:gdLst/>
            <a:ahLst/>
            <a:cxnLst/>
            <a:rect l="l" t="t" r="r" b="b"/>
            <a:pathLst>
              <a:path w="238760" h="2143760">
                <a:moveTo>
                  <a:pt x="0" y="2143361"/>
                </a:moveTo>
                <a:lnTo>
                  <a:pt x="238164" y="2143361"/>
                </a:lnTo>
                <a:lnTo>
                  <a:pt x="238164" y="0"/>
                </a:lnTo>
                <a:lnTo>
                  <a:pt x="0" y="0"/>
                </a:lnTo>
                <a:lnTo>
                  <a:pt x="0" y="2143361"/>
                </a:lnTo>
                <a:close/>
              </a:path>
            </a:pathLst>
          </a:custGeom>
          <a:solidFill>
            <a:srgbClr val="8EC5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233492" y="3109718"/>
            <a:ext cx="238760" cy="2143760"/>
          </a:xfrm>
          <a:custGeom>
            <a:avLst/>
            <a:gdLst/>
            <a:ahLst/>
            <a:cxnLst/>
            <a:rect l="l" t="t" r="r" b="b"/>
            <a:pathLst>
              <a:path w="238760" h="2143760">
                <a:moveTo>
                  <a:pt x="0" y="2143361"/>
                </a:moveTo>
                <a:lnTo>
                  <a:pt x="238164" y="2143361"/>
                </a:lnTo>
                <a:lnTo>
                  <a:pt x="238164" y="0"/>
                </a:lnTo>
                <a:lnTo>
                  <a:pt x="0" y="0"/>
                </a:lnTo>
                <a:lnTo>
                  <a:pt x="0" y="2143361"/>
                </a:lnTo>
                <a:close/>
              </a:path>
            </a:pathLst>
          </a:custGeom>
          <a:ln w="9513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233953" y="3509943"/>
            <a:ext cx="238125" cy="1743710"/>
          </a:xfrm>
          <a:custGeom>
            <a:avLst/>
            <a:gdLst/>
            <a:ahLst/>
            <a:cxnLst/>
            <a:rect l="l" t="t" r="r" b="b"/>
            <a:pathLst>
              <a:path w="238125" h="1743710">
                <a:moveTo>
                  <a:pt x="0" y="1743135"/>
                </a:moveTo>
                <a:lnTo>
                  <a:pt x="237847" y="1743135"/>
                </a:lnTo>
                <a:lnTo>
                  <a:pt x="237847" y="0"/>
                </a:lnTo>
                <a:lnTo>
                  <a:pt x="0" y="0"/>
                </a:lnTo>
                <a:lnTo>
                  <a:pt x="0" y="1743135"/>
                </a:lnTo>
                <a:close/>
              </a:path>
            </a:pathLst>
          </a:custGeom>
          <a:solidFill>
            <a:srgbClr val="8EC5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5233953" y="3509943"/>
            <a:ext cx="238125" cy="1743710"/>
          </a:xfrm>
          <a:custGeom>
            <a:avLst/>
            <a:gdLst/>
            <a:ahLst/>
            <a:cxnLst/>
            <a:rect l="l" t="t" r="r" b="b"/>
            <a:pathLst>
              <a:path w="238125" h="1743710">
                <a:moveTo>
                  <a:pt x="0" y="1743135"/>
                </a:moveTo>
                <a:lnTo>
                  <a:pt x="237847" y="1743135"/>
                </a:lnTo>
                <a:lnTo>
                  <a:pt x="237847" y="0"/>
                </a:lnTo>
                <a:lnTo>
                  <a:pt x="0" y="0"/>
                </a:lnTo>
                <a:lnTo>
                  <a:pt x="0" y="1743135"/>
                </a:lnTo>
                <a:close/>
              </a:path>
            </a:pathLst>
          </a:custGeom>
          <a:ln w="9513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7224644" y="3738684"/>
            <a:ext cx="238125" cy="1514475"/>
          </a:xfrm>
          <a:custGeom>
            <a:avLst/>
            <a:gdLst/>
            <a:ahLst/>
            <a:cxnLst/>
            <a:rect l="l" t="t" r="r" b="b"/>
            <a:pathLst>
              <a:path w="238125" h="1514475">
                <a:moveTo>
                  <a:pt x="0" y="1514398"/>
                </a:moveTo>
                <a:lnTo>
                  <a:pt x="237847" y="1514398"/>
                </a:lnTo>
                <a:lnTo>
                  <a:pt x="237847" y="0"/>
                </a:lnTo>
                <a:lnTo>
                  <a:pt x="0" y="0"/>
                </a:lnTo>
                <a:lnTo>
                  <a:pt x="0" y="1514398"/>
                </a:lnTo>
                <a:close/>
              </a:path>
            </a:pathLst>
          </a:custGeom>
          <a:solidFill>
            <a:srgbClr val="8EC5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7224644" y="3738684"/>
            <a:ext cx="238125" cy="1514475"/>
          </a:xfrm>
          <a:custGeom>
            <a:avLst/>
            <a:gdLst/>
            <a:ahLst/>
            <a:cxnLst/>
            <a:rect l="l" t="t" r="r" b="b"/>
            <a:pathLst>
              <a:path w="238125" h="1514475">
                <a:moveTo>
                  <a:pt x="0" y="1514398"/>
                </a:moveTo>
                <a:lnTo>
                  <a:pt x="237847" y="1514398"/>
                </a:lnTo>
                <a:lnTo>
                  <a:pt x="237847" y="0"/>
                </a:lnTo>
                <a:lnTo>
                  <a:pt x="0" y="0"/>
                </a:lnTo>
                <a:lnTo>
                  <a:pt x="0" y="1514398"/>
                </a:lnTo>
                <a:close/>
              </a:path>
            </a:pathLst>
          </a:custGeom>
          <a:ln w="9513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471518" y="2995476"/>
            <a:ext cx="229235" cy="2258060"/>
          </a:xfrm>
          <a:custGeom>
            <a:avLst/>
            <a:gdLst/>
            <a:ahLst/>
            <a:cxnLst/>
            <a:rect l="l" t="t" r="r" b="b"/>
            <a:pathLst>
              <a:path w="229235" h="2258060">
                <a:moveTo>
                  <a:pt x="0" y="2257603"/>
                </a:moveTo>
                <a:lnTo>
                  <a:pt x="228651" y="2257603"/>
                </a:lnTo>
                <a:lnTo>
                  <a:pt x="228651" y="0"/>
                </a:lnTo>
                <a:lnTo>
                  <a:pt x="0" y="0"/>
                </a:lnTo>
                <a:lnTo>
                  <a:pt x="0" y="2257603"/>
                </a:lnTo>
                <a:close/>
              </a:path>
            </a:pathLst>
          </a:custGeom>
          <a:solidFill>
            <a:srgbClr val="BBDE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471518" y="2995476"/>
            <a:ext cx="229235" cy="2258060"/>
          </a:xfrm>
          <a:custGeom>
            <a:avLst/>
            <a:gdLst/>
            <a:ahLst/>
            <a:cxnLst/>
            <a:rect l="l" t="t" r="r" b="b"/>
            <a:pathLst>
              <a:path w="229235" h="2258060">
                <a:moveTo>
                  <a:pt x="0" y="2257603"/>
                </a:moveTo>
                <a:lnTo>
                  <a:pt x="228651" y="2257603"/>
                </a:lnTo>
                <a:lnTo>
                  <a:pt x="228651" y="0"/>
                </a:lnTo>
                <a:lnTo>
                  <a:pt x="0" y="0"/>
                </a:lnTo>
                <a:lnTo>
                  <a:pt x="0" y="2257603"/>
                </a:lnTo>
                <a:close/>
              </a:path>
            </a:pathLst>
          </a:custGeom>
          <a:ln w="9513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3471723" y="3109718"/>
            <a:ext cx="229235" cy="2143760"/>
          </a:xfrm>
          <a:custGeom>
            <a:avLst/>
            <a:gdLst/>
            <a:ahLst/>
            <a:cxnLst/>
            <a:rect l="l" t="t" r="r" b="b"/>
            <a:pathLst>
              <a:path w="229235" h="2143760">
                <a:moveTo>
                  <a:pt x="0" y="2143361"/>
                </a:moveTo>
                <a:lnTo>
                  <a:pt x="228651" y="2143361"/>
                </a:lnTo>
                <a:lnTo>
                  <a:pt x="228651" y="0"/>
                </a:lnTo>
                <a:lnTo>
                  <a:pt x="0" y="0"/>
                </a:lnTo>
                <a:lnTo>
                  <a:pt x="0" y="2143361"/>
                </a:lnTo>
                <a:close/>
              </a:path>
            </a:pathLst>
          </a:custGeom>
          <a:solidFill>
            <a:srgbClr val="BBDE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3471723" y="3109718"/>
            <a:ext cx="229235" cy="2143760"/>
          </a:xfrm>
          <a:custGeom>
            <a:avLst/>
            <a:gdLst/>
            <a:ahLst/>
            <a:cxnLst/>
            <a:rect l="l" t="t" r="r" b="b"/>
            <a:pathLst>
              <a:path w="229235" h="2143760">
                <a:moveTo>
                  <a:pt x="0" y="2143361"/>
                </a:moveTo>
                <a:lnTo>
                  <a:pt x="228651" y="2143361"/>
                </a:lnTo>
                <a:lnTo>
                  <a:pt x="228651" y="0"/>
                </a:lnTo>
                <a:lnTo>
                  <a:pt x="0" y="0"/>
                </a:lnTo>
                <a:lnTo>
                  <a:pt x="0" y="2143361"/>
                </a:lnTo>
                <a:close/>
              </a:path>
            </a:pathLst>
          </a:custGeom>
          <a:ln w="9513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5471801" y="3490949"/>
            <a:ext cx="229235" cy="1762125"/>
          </a:xfrm>
          <a:custGeom>
            <a:avLst/>
            <a:gdLst/>
            <a:ahLst/>
            <a:cxnLst/>
            <a:rect l="l" t="t" r="r" b="b"/>
            <a:pathLst>
              <a:path w="229235" h="1762125">
                <a:moveTo>
                  <a:pt x="0" y="1762133"/>
                </a:moveTo>
                <a:lnTo>
                  <a:pt x="228651" y="1762133"/>
                </a:lnTo>
                <a:lnTo>
                  <a:pt x="228651" y="0"/>
                </a:lnTo>
                <a:lnTo>
                  <a:pt x="0" y="0"/>
                </a:lnTo>
                <a:lnTo>
                  <a:pt x="0" y="1762133"/>
                </a:lnTo>
                <a:close/>
              </a:path>
            </a:pathLst>
          </a:custGeom>
          <a:solidFill>
            <a:srgbClr val="BBDE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5471801" y="3490949"/>
            <a:ext cx="229235" cy="1762125"/>
          </a:xfrm>
          <a:custGeom>
            <a:avLst/>
            <a:gdLst/>
            <a:ahLst/>
            <a:cxnLst/>
            <a:rect l="l" t="t" r="r" b="b"/>
            <a:pathLst>
              <a:path w="229235" h="1762125">
                <a:moveTo>
                  <a:pt x="0" y="1762133"/>
                </a:moveTo>
                <a:lnTo>
                  <a:pt x="228651" y="1762133"/>
                </a:lnTo>
                <a:lnTo>
                  <a:pt x="228651" y="0"/>
                </a:lnTo>
                <a:lnTo>
                  <a:pt x="0" y="0"/>
                </a:lnTo>
                <a:lnTo>
                  <a:pt x="0" y="1762133"/>
                </a:lnTo>
                <a:close/>
              </a:path>
            </a:pathLst>
          </a:custGeom>
          <a:ln w="9513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7462492" y="3566938"/>
            <a:ext cx="229235" cy="1686560"/>
          </a:xfrm>
          <a:custGeom>
            <a:avLst/>
            <a:gdLst/>
            <a:ahLst/>
            <a:cxnLst/>
            <a:rect l="l" t="t" r="r" b="b"/>
            <a:pathLst>
              <a:path w="229234" h="1686560">
                <a:moveTo>
                  <a:pt x="0" y="1686141"/>
                </a:moveTo>
                <a:lnTo>
                  <a:pt x="228651" y="1686141"/>
                </a:lnTo>
                <a:lnTo>
                  <a:pt x="228651" y="0"/>
                </a:lnTo>
                <a:lnTo>
                  <a:pt x="0" y="0"/>
                </a:lnTo>
                <a:lnTo>
                  <a:pt x="0" y="1686141"/>
                </a:lnTo>
                <a:close/>
              </a:path>
            </a:pathLst>
          </a:custGeom>
          <a:solidFill>
            <a:srgbClr val="BBDE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7462492" y="3566938"/>
            <a:ext cx="229235" cy="1686560"/>
          </a:xfrm>
          <a:custGeom>
            <a:avLst/>
            <a:gdLst/>
            <a:ahLst/>
            <a:cxnLst/>
            <a:rect l="l" t="t" r="r" b="b"/>
            <a:pathLst>
              <a:path w="229234" h="1686560">
                <a:moveTo>
                  <a:pt x="0" y="1686141"/>
                </a:moveTo>
                <a:lnTo>
                  <a:pt x="228651" y="1686141"/>
                </a:lnTo>
                <a:lnTo>
                  <a:pt x="228651" y="0"/>
                </a:lnTo>
                <a:lnTo>
                  <a:pt x="0" y="0"/>
                </a:lnTo>
                <a:lnTo>
                  <a:pt x="0" y="1686141"/>
                </a:lnTo>
                <a:close/>
              </a:path>
            </a:pathLst>
          </a:custGeom>
          <a:ln w="9513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700167" y="3576441"/>
            <a:ext cx="238760" cy="1677035"/>
          </a:xfrm>
          <a:custGeom>
            <a:avLst/>
            <a:gdLst/>
            <a:ahLst/>
            <a:cxnLst/>
            <a:rect l="l" t="t" r="r" b="b"/>
            <a:pathLst>
              <a:path w="238760" h="1677035">
                <a:moveTo>
                  <a:pt x="0" y="1676642"/>
                </a:moveTo>
                <a:lnTo>
                  <a:pt x="238164" y="1676642"/>
                </a:lnTo>
                <a:lnTo>
                  <a:pt x="238164" y="0"/>
                </a:lnTo>
                <a:lnTo>
                  <a:pt x="0" y="0"/>
                </a:lnTo>
                <a:lnTo>
                  <a:pt x="0" y="1676642"/>
                </a:lnTo>
                <a:close/>
              </a:path>
            </a:pathLst>
          </a:custGeom>
          <a:solidFill>
            <a:srgbClr val="79A1B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700167" y="3576441"/>
            <a:ext cx="238760" cy="1677035"/>
          </a:xfrm>
          <a:custGeom>
            <a:avLst/>
            <a:gdLst/>
            <a:ahLst/>
            <a:cxnLst/>
            <a:rect l="l" t="t" r="r" b="b"/>
            <a:pathLst>
              <a:path w="238760" h="1677035">
                <a:moveTo>
                  <a:pt x="0" y="1676642"/>
                </a:moveTo>
                <a:lnTo>
                  <a:pt x="238164" y="1676642"/>
                </a:lnTo>
                <a:lnTo>
                  <a:pt x="238164" y="0"/>
                </a:lnTo>
                <a:lnTo>
                  <a:pt x="0" y="0"/>
                </a:lnTo>
                <a:lnTo>
                  <a:pt x="0" y="1676642"/>
                </a:lnTo>
                <a:close/>
              </a:path>
            </a:pathLst>
          </a:custGeom>
          <a:ln w="9513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3700308" y="3148098"/>
            <a:ext cx="238760" cy="2105025"/>
          </a:xfrm>
          <a:custGeom>
            <a:avLst/>
            <a:gdLst/>
            <a:ahLst/>
            <a:cxnLst/>
            <a:rect l="l" t="t" r="r" b="b"/>
            <a:pathLst>
              <a:path w="238760" h="2105025">
                <a:moveTo>
                  <a:pt x="0" y="2104985"/>
                </a:moveTo>
                <a:lnTo>
                  <a:pt x="238164" y="2104985"/>
                </a:lnTo>
                <a:lnTo>
                  <a:pt x="238164" y="0"/>
                </a:lnTo>
                <a:lnTo>
                  <a:pt x="0" y="0"/>
                </a:lnTo>
                <a:lnTo>
                  <a:pt x="0" y="2104985"/>
                </a:lnTo>
                <a:close/>
              </a:path>
            </a:pathLst>
          </a:custGeom>
          <a:solidFill>
            <a:srgbClr val="79A1B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3700308" y="3148098"/>
            <a:ext cx="238760" cy="2105025"/>
          </a:xfrm>
          <a:custGeom>
            <a:avLst/>
            <a:gdLst/>
            <a:ahLst/>
            <a:cxnLst/>
            <a:rect l="l" t="t" r="r" b="b"/>
            <a:pathLst>
              <a:path w="238760" h="2105025">
                <a:moveTo>
                  <a:pt x="0" y="2104985"/>
                </a:moveTo>
                <a:lnTo>
                  <a:pt x="238164" y="2104985"/>
                </a:lnTo>
                <a:lnTo>
                  <a:pt x="238164" y="0"/>
                </a:lnTo>
                <a:lnTo>
                  <a:pt x="0" y="0"/>
                </a:lnTo>
                <a:lnTo>
                  <a:pt x="0" y="2104985"/>
                </a:lnTo>
                <a:close/>
              </a:path>
            </a:pathLst>
          </a:custGeom>
          <a:ln w="9513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5700516" y="3662308"/>
            <a:ext cx="229235" cy="1591310"/>
          </a:xfrm>
          <a:custGeom>
            <a:avLst/>
            <a:gdLst/>
            <a:ahLst/>
            <a:cxnLst/>
            <a:rect l="l" t="t" r="r" b="b"/>
            <a:pathLst>
              <a:path w="229235" h="1591310">
                <a:moveTo>
                  <a:pt x="0" y="1590771"/>
                </a:moveTo>
                <a:lnTo>
                  <a:pt x="228651" y="1590771"/>
                </a:lnTo>
                <a:lnTo>
                  <a:pt x="228651" y="0"/>
                </a:lnTo>
                <a:lnTo>
                  <a:pt x="0" y="0"/>
                </a:lnTo>
                <a:lnTo>
                  <a:pt x="0" y="1590771"/>
                </a:lnTo>
                <a:close/>
              </a:path>
            </a:pathLst>
          </a:custGeom>
          <a:solidFill>
            <a:srgbClr val="79A1B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5700516" y="3662308"/>
            <a:ext cx="229235" cy="1591310"/>
          </a:xfrm>
          <a:custGeom>
            <a:avLst/>
            <a:gdLst/>
            <a:ahLst/>
            <a:cxnLst/>
            <a:rect l="l" t="t" r="r" b="b"/>
            <a:pathLst>
              <a:path w="229235" h="1591310">
                <a:moveTo>
                  <a:pt x="0" y="1590771"/>
                </a:moveTo>
                <a:lnTo>
                  <a:pt x="228651" y="1590771"/>
                </a:lnTo>
                <a:lnTo>
                  <a:pt x="228651" y="0"/>
                </a:lnTo>
                <a:lnTo>
                  <a:pt x="0" y="0"/>
                </a:lnTo>
                <a:lnTo>
                  <a:pt x="0" y="1590771"/>
                </a:lnTo>
                <a:close/>
              </a:path>
            </a:pathLst>
          </a:custGeom>
          <a:ln w="9513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7691077" y="3500448"/>
            <a:ext cx="238760" cy="1753235"/>
          </a:xfrm>
          <a:custGeom>
            <a:avLst/>
            <a:gdLst/>
            <a:ahLst/>
            <a:cxnLst/>
            <a:rect l="l" t="t" r="r" b="b"/>
            <a:pathLst>
              <a:path w="238759" h="1753235">
                <a:moveTo>
                  <a:pt x="0" y="1752634"/>
                </a:moveTo>
                <a:lnTo>
                  <a:pt x="238164" y="1752634"/>
                </a:lnTo>
                <a:lnTo>
                  <a:pt x="238164" y="0"/>
                </a:lnTo>
                <a:lnTo>
                  <a:pt x="0" y="0"/>
                </a:lnTo>
                <a:lnTo>
                  <a:pt x="0" y="1752634"/>
                </a:lnTo>
                <a:close/>
              </a:path>
            </a:pathLst>
          </a:custGeom>
          <a:solidFill>
            <a:srgbClr val="79A1B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7691077" y="3500448"/>
            <a:ext cx="238760" cy="1753235"/>
          </a:xfrm>
          <a:custGeom>
            <a:avLst/>
            <a:gdLst/>
            <a:ahLst/>
            <a:cxnLst/>
            <a:rect l="l" t="t" r="r" b="b"/>
            <a:pathLst>
              <a:path w="238759" h="1753235">
                <a:moveTo>
                  <a:pt x="0" y="1752634"/>
                </a:moveTo>
                <a:lnTo>
                  <a:pt x="238164" y="1752634"/>
                </a:lnTo>
                <a:lnTo>
                  <a:pt x="238164" y="0"/>
                </a:lnTo>
                <a:lnTo>
                  <a:pt x="0" y="0"/>
                </a:lnTo>
                <a:lnTo>
                  <a:pt x="0" y="1752634"/>
                </a:lnTo>
                <a:close/>
              </a:path>
            </a:pathLst>
          </a:custGeom>
          <a:ln w="9513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1938334" y="3471694"/>
            <a:ext cx="229235" cy="1781810"/>
          </a:xfrm>
          <a:custGeom>
            <a:avLst/>
            <a:gdLst/>
            <a:ahLst/>
            <a:cxnLst/>
            <a:rect l="l" t="t" r="r" b="b"/>
            <a:pathLst>
              <a:path w="229235" h="1781810">
                <a:moveTo>
                  <a:pt x="0" y="1781385"/>
                </a:moveTo>
                <a:lnTo>
                  <a:pt x="228651" y="1781385"/>
                </a:lnTo>
                <a:lnTo>
                  <a:pt x="228651" y="0"/>
                </a:lnTo>
                <a:lnTo>
                  <a:pt x="0" y="0"/>
                </a:lnTo>
                <a:lnTo>
                  <a:pt x="0" y="1781385"/>
                </a:lnTo>
                <a:close/>
              </a:path>
            </a:pathLst>
          </a:custGeom>
          <a:solidFill>
            <a:srgbClr val="ACC5D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1938334" y="3471694"/>
            <a:ext cx="229235" cy="1781810"/>
          </a:xfrm>
          <a:custGeom>
            <a:avLst/>
            <a:gdLst/>
            <a:ahLst/>
            <a:cxnLst/>
            <a:rect l="l" t="t" r="r" b="b"/>
            <a:pathLst>
              <a:path w="229235" h="1781810">
                <a:moveTo>
                  <a:pt x="0" y="1781385"/>
                </a:moveTo>
                <a:lnTo>
                  <a:pt x="228651" y="1781385"/>
                </a:lnTo>
                <a:lnTo>
                  <a:pt x="228651" y="0"/>
                </a:lnTo>
                <a:lnTo>
                  <a:pt x="0" y="0"/>
                </a:lnTo>
                <a:lnTo>
                  <a:pt x="0" y="1781385"/>
                </a:lnTo>
                <a:close/>
              </a:path>
            </a:pathLst>
          </a:custGeom>
          <a:ln w="9513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3938539" y="3109718"/>
            <a:ext cx="229235" cy="2143760"/>
          </a:xfrm>
          <a:custGeom>
            <a:avLst/>
            <a:gdLst/>
            <a:ahLst/>
            <a:cxnLst/>
            <a:rect l="l" t="t" r="r" b="b"/>
            <a:pathLst>
              <a:path w="229235" h="2143760">
                <a:moveTo>
                  <a:pt x="0" y="2143361"/>
                </a:moveTo>
                <a:lnTo>
                  <a:pt x="228651" y="2143361"/>
                </a:lnTo>
                <a:lnTo>
                  <a:pt x="228651" y="0"/>
                </a:lnTo>
                <a:lnTo>
                  <a:pt x="0" y="0"/>
                </a:lnTo>
                <a:lnTo>
                  <a:pt x="0" y="2143361"/>
                </a:lnTo>
                <a:close/>
              </a:path>
            </a:pathLst>
          </a:custGeom>
          <a:solidFill>
            <a:srgbClr val="ACC5D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3938539" y="3109718"/>
            <a:ext cx="229235" cy="2143760"/>
          </a:xfrm>
          <a:custGeom>
            <a:avLst/>
            <a:gdLst/>
            <a:ahLst/>
            <a:cxnLst/>
            <a:rect l="l" t="t" r="r" b="b"/>
            <a:pathLst>
              <a:path w="229235" h="2143760">
                <a:moveTo>
                  <a:pt x="0" y="2143361"/>
                </a:moveTo>
                <a:lnTo>
                  <a:pt x="228651" y="2143361"/>
                </a:lnTo>
                <a:lnTo>
                  <a:pt x="228651" y="0"/>
                </a:lnTo>
                <a:lnTo>
                  <a:pt x="0" y="0"/>
                </a:lnTo>
                <a:lnTo>
                  <a:pt x="0" y="2143361"/>
                </a:lnTo>
                <a:close/>
              </a:path>
            </a:pathLst>
          </a:custGeom>
          <a:ln w="9513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5929103" y="3757682"/>
            <a:ext cx="229235" cy="1495425"/>
          </a:xfrm>
          <a:custGeom>
            <a:avLst/>
            <a:gdLst/>
            <a:ahLst/>
            <a:cxnLst/>
            <a:rect l="l" t="t" r="r" b="b"/>
            <a:pathLst>
              <a:path w="229235" h="1495425">
                <a:moveTo>
                  <a:pt x="0" y="1495400"/>
                </a:moveTo>
                <a:lnTo>
                  <a:pt x="228651" y="1495400"/>
                </a:lnTo>
                <a:lnTo>
                  <a:pt x="228651" y="0"/>
                </a:lnTo>
                <a:lnTo>
                  <a:pt x="0" y="0"/>
                </a:lnTo>
                <a:lnTo>
                  <a:pt x="0" y="1495400"/>
                </a:lnTo>
                <a:close/>
              </a:path>
            </a:pathLst>
          </a:custGeom>
          <a:solidFill>
            <a:srgbClr val="ACC5D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5929103" y="3757682"/>
            <a:ext cx="229235" cy="1495425"/>
          </a:xfrm>
          <a:custGeom>
            <a:avLst/>
            <a:gdLst/>
            <a:ahLst/>
            <a:cxnLst/>
            <a:rect l="l" t="t" r="r" b="b"/>
            <a:pathLst>
              <a:path w="229235" h="1495425">
                <a:moveTo>
                  <a:pt x="0" y="1495400"/>
                </a:moveTo>
                <a:lnTo>
                  <a:pt x="228651" y="1495400"/>
                </a:lnTo>
                <a:lnTo>
                  <a:pt x="228651" y="0"/>
                </a:lnTo>
                <a:lnTo>
                  <a:pt x="0" y="0"/>
                </a:lnTo>
                <a:lnTo>
                  <a:pt x="0" y="1495400"/>
                </a:lnTo>
                <a:close/>
              </a:path>
            </a:pathLst>
          </a:custGeom>
          <a:ln w="9513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7929309" y="3757682"/>
            <a:ext cx="229235" cy="1495425"/>
          </a:xfrm>
          <a:custGeom>
            <a:avLst/>
            <a:gdLst/>
            <a:ahLst/>
            <a:cxnLst/>
            <a:rect l="l" t="t" r="r" b="b"/>
            <a:pathLst>
              <a:path w="229234" h="1495425">
                <a:moveTo>
                  <a:pt x="0" y="1495400"/>
                </a:moveTo>
                <a:lnTo>
                  <a:pt x="228651" y="1495400"/>
                </a:lnTo>
                <a:lnTo>
                  <a:pt x="228651" y="0"/>
                </a:lnTo>
                <a:lnTo>
                  <a:pt x="0" y="0"/>
                </a:lnTo>
                <a:lnTo>
                  <a:pt x="0" y="1495400"/>
                </a:lnTo>
                <a:close/>
              </a:path>
            </a:pathLst>
          </a:custGeom>
          <a:solidFill>
            <a:srgbClr val="ACC5D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7929309" y="3757682"/>
            <a:ext cx="229235" cy="1495425"/>
          </a:xfrm>
          <a:custGeom>
            <a:avLst/>
            <a:gdLst/>
            <a:ahLst/>
            <a:cxnLst/>
            <a:rect l="l" t="t" r="r" b="b"/>
            <a:pathLst>
              <a:path w="229234" h="1495425">
                <a:moveTo>
                  <a:pt x="0" y="1495400"/>
                </a:moveTo>
                <a:lnTo>
                  <a:pt x="228651" y="1495400"/>
                </a:lnTo>
                <a:lnTo>
                  <a:pt x="228651" y="0"/>
                </a:lnTo>
                <a:lnTo>
                  <a:pt x="0" y="0"/>
                </a:lnTo>
                <a:lnTo>
                  <a:pt x="0" y="1495400"/>
                </a:lnTo>
                <a:close/>
              </a:path>
            </a:pathLst>
          </a:custGeom>
          <a:ln w="9513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2166920" y="3719686"/>
            <a:ext cx="228600" cy="1533525"/>
          </a:xfrm>
          <a:custGeom>
            <a:avLst/>
            <a:gdLst/>
            <a:ahLst/>
            <a:cxnLst/>
            <a:rect l="l" t="t" r="r" b="b"/>
            <a:pathLst>
              <a:path w="228600" h="1533525">
                <a:moveTo>
                  <a:pt x="0" y="1533397"/>
                </a:moveTo>
                <a:lnTo>
                  <a:pt x="228333" y="1533397"/>
                </a:lnTo>
                <a:lnTo>
                  <a:pt x="228333" y="0"/>
                </a:lnTo>
                <a:lnTo>
                  <a:pt x="0" y="0"/>
                </a:lnTo>
                <a:lnTo>
                  <a:pt x="0" y="1533397"/>
                </a:lnTo>
                <a:close/>
              </a:path>
            </a:pathLst>
          </a:custGeom>
          <a:solidFill>
            <a:srgbClr val="D2DF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2166920" y="3719686"/>
            <a:ext cx="228600" cy="1533525"/>
          </a:xfrm>
          <a:custGeom>
            <a:avLst/>
            <a:gdLst/>
            <a:ahLst/>
            <a:cxnLst/>
            <a:rect l="l" t="t" r="r" b="b"/>
            <a:pathLst>
              <a:path w="228600" h="1533525">
                <a:moveTo>
                  <a:pt x="0" y="1533397"/>
                </a:moveTo>
                <a:lnTo>
                  <a:pt x="228333" y="1533397"/>
                </a:lnTo>
                <a:lnTo>
                  <a:pt x="228333" y="0"/>
                </a:lnTo>
                <a:lnTo>
                  <a:pt x="0" y="0"/>
                </a:lnTo>
                <a:lnTo>
                  <a:pt x="0" y="1533397"/>
                </a:lnTo>
                <a:close/>
              </a:path>
            </a:pathLst>
          </a:custGeom>
          <a:ln w="9513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4167126" y="3148098"/>
            <a:ext cx="229235" cy="2105025"/>
          </a:xfrm>
          <a:custGeom>
            <a:avLst/>
            <a:gdLst/>
            <a:ahLst/>
            <a:cxnLst/>
            <a:rect l="l" t="t" r="r" b="b"/>
            <a:pathLst>
              <a:path w="229235" h="2105025">
                <a:moveTo>
                  <a:pt x="0" y="2104985"/>
                </a:moveTo>
                <a:lnTo>
                  <a:pt x="228651" y="2104985"/>
                </a:lnTo>
                <a:lnTo>
                  <a:pt x="228651" y="0"/>
                </a:lnTo>
                <a:lnTo>
                  <a:pt x="0" y="0"/>
                </a:lnTo>
                <a:lnTo>
                  <a:pt x="0" y="2104985"/>
                </a:lnTo>
                <a:close/>
              </a:path>
            </a:pathLst>
          </a:custGeom>
          <a:solidFill>
            <a:srgbClr val="D2DF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4167126" y="3148098"/>
            <a:ext cx="229235" cy="2105025"/>
          </a:xfrm>
          <a:custGeom>
            <a:avLst/>
            <a:gdLst/>
            <a:ahLst/>
            <a:cxnLst/>
            <a:rect l="l" t="t" r="r" b="b"/>
            <a:pathLst>
              <a:path w="229235" h="2105025">
                <a:moveTo>
                  <a:pt x="0" y="2104985"/>
                </a:moveTo>
                <a:lnTo>
                  <a:pt x="228651" y="2104985"/>
                </a:lnTo>
                <a:lnTo>
                  <a:pt x="228651" y="0"/>
                </a:lnTo>
                <a:lnTo>
                  <a:pt x="0" y="0"/>
                </a:lnTo>
                <a:lnTo>
                  <a:pt x="0" y="2104985"/>
                </a:lnTo>
                <a:close/>
              </a:path>
            </a:pathLst>
          </a:custGeom>
          <a:ln w="9513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6157815" y="3748179"/>
            <a:ext cx="238760" cy="1504950"/>
          </a:xfrm>
          <a:custGeom>
            <a:avLst/>
            <a:gdLst/>
            <a:ahLst/>
            <a:cxnLst/>
            <a:rect l="l" t="t" r="r" b="b"/>
            <a:pathLst>
              <a:path w="238760" h="1504950">
                <a:moveTo>
                  <a:pt x="0" y="1504899"/>
                </a:moveTo>
                <a:lnTo>
                  <a:pt x="238164" y="1504899"/>
                </a:lnTo>
                <a:lnTo>
                  <a:pt x="238164" y="0"/>
                </a:lnTo>
                <a:lnTo>
                  <a:pt x="0" y="0"/>
                </a:lnTo>
                <a:lnTo>
                  <a:pt x="0" y="1504899"/>
                </a:lnTo>
                <a:close/>
              </a:path>
            </a:pathLst>
          </a:custGeom>
          <a:solidFill>
            <a:srgbClr val="D2DF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6157815" y="3748179"/>
            <a:ext cx="238760" cy="1504950"/>
          </a:xfrm>
          <a:custGeom>
            <a:avLst/>
            <a:gdLst/>
            <a:ahLst/>
            <a:cxnLst/>
            <a:rect l="l" t="t" r="r" b="b"/>
            <a:pathLst>
              <a:path w="238760" h="1504950">
                <a:moveTo>
                  <a:pt x="0" y="1504899"/>
                </a:moveTo>
                <a:lnTo>
                  <a:pt x="238164" y="1504899"/>
                </a:lnTo>
                <a:lnTo>
                  <a:pt x="238164" y="0"/>
                </a:lnTo>
                <a:lnTo>
                  <a:pt x="0" y="0"/>
                </a:lnTo>
                <a:lnTo>
                  <a:pt x="0" y="1504899"/>
                </a:lnTo>
                <a:close/>
              </a:path>
            </a:pathLst>
          </a:custGeom>
          <a:ln w="9513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8157896" y="3500448"/>
            <a:ext cx="229235" cy="1753235"/>
          </a:xfrm>
          <a:custGeom>
            <a:avLst/>
            <a:gdLst/>
            <a:ahLst/>
            <a:cxnLst/>
            <a:rect l="l" t="t" r="r" b="b"/>
            <a:pathLst>
              <a:path w="229234" h="1753235">
                <a:moveTo>
                  <a:pt x="0" y="1752634"/>
                </a:moveTo>
                <a:lnTo>
                  <a:pt x="228651" y="1752634"/>
                </a:lnTo>
                <a:lnTo>
                  <a:pt x="228651" y="0"/>
                </a:lnTo>
                <a:lnTo>
                  <a:pt x="0" y="0"/>
                </a:lnTo>
                <a:lnTo>
                  <a:pt x="0" y="1752634"/>
                </a:lnTo>
                <a:close/>
              </a:path>
            </a:pathLst>
          </a:custGeom>
          <a:solidFill>
            <a:srgbClr val="D2DF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8157896" y="3500448"/>
            <a:ext cx="229235" cy="1753235"/>
          </a:xfrm>
          <a:custGeom>
            <a:avLst/>
            <a:gdLst/>
            <a:ahLst/>
            <a:cxnLst/>
            <a:rect l="l" t="t" r="r" b="b"/>
            <a:pathLst>
              <a:path w="229234" h="1753235">
                <a:moveTo>
                  <a:pt x="0" y="1752634"/>
                </a:moveTo>
                <a:lnTo>
                  <a:pt x="228651" y="1752634"/>
                </a:lnTo>
                <a:lnTo>
                  <a:pt x="228651" y="0"/>
                </a:lnTo>
                <a:lnTo>
                  <a:pt x="0" y="0"/>
                </a:lnTo>
                <a:lnTo>
                  <a:pt x="0" y="1752634"/>
                </a:lnTo>
                <a:close/>
              </a:path>
            </a:pathLst>
          </a:custGeom>
          <a:ln w="9513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2395381" y="3700304"/>
            <a:ext cx="238760" cy="1553210"/>
          </a:xfrm>
          <a:custGeom>
            <a:avLst/>
            <a:gdLst/>
            <a:ahLst/>
            <a:cxnLst/>
            <a:rect l="l" t="t" r="r" b="b"/>
            <a:pathLst>
              <a:path w="238760" h="1553210">
                <a:moveTo>
                  <a:pt x="0" y="1552775"/>
                </a:moveTo>
                <a:lnTo>
                  <a:pt x="238164" y="1552775"/>
                </a:lnTo>
                <a:lnTo>
                  <a:pt x="238164" y="0"/>
                </a:lnTo>
                <a:lnTo>
                  <a:pt x="0" y="0"/>
                </a:lnTo>
                <a:lnTo>
                  <a:pt x="0" y="1552775"/>
                </a:lnTo>
                <a:close/>
              </a:path>
            </a:pathLst>
          </a:custGeom>
          <a:solidFill>
            <a:srgbClr val="90805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2395381" y="3700304"/>
            <a:ext cx="238760" cy="1553210"/>
          </a:xfrm>
          <a:custGeom>
            <a:avLst/>
            <a:gdLst/>
            <a:ahLst/>
            <a:cxnLst/>
            <a:rect l="l" t="t" r="r" b="b"/>
            <a:pathLst>
              <a:path w="238760" h="1553210">
                <a:moveTo>
                  <a:pt x="0" y="1552775"/>
                </a:moveTo>
                <a:lnTo>
                  <a:pt x="238164" y="1552775"/>
                </a:lnTo>
                <a:lnTo>
                  <a:pt x="238164" y="0"/>
                </a:lnTo>
                <a:lnTo>
                  <a:pt x="0" y="0"/>
                </a:lnTo>
                <a:lnTo>
                  <a:pt x="0" y="1552775"/>
                </a:lnTo>
                <a:close/>
              </a:path>
            </a:pathLst>
          </a:custGeom>
          <a:ln w="9513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4395841" y="3148098"/>
            <a:ext cx="238125" cy="2105025"/>
          </a:xfrm>
          <a:custGeom>
            <a:avLst/>
            <a:gdLst/>
            <a:ahLst/>
            <a:cxnLst/>
            <a:rect l="l" t="t" r="r" b="b"/>
            <a:pathLst>
              <a:path w="238125" h="2105025">
                <a:moveTo>
                  <a:pt x="0" y="2104985"/>
                </a:moveTo>
                <a:lnTo>
                  <a:pt x="237847" y="2104985"/>
                </a:lnTo>
                <a:lnTo>
                  <a:pt x="237847" y="0"/>
                </a:lnTo>
                <a:lnTo>
                  <a:pt x="0" y="0"/>
                </a:lnTo>
                <a:lnTo>
                  <a:pt x="0" y="2104985"/>
                </a:lnTo>
                <a:close/>
              </a:path>
            </a:pathLst>
          </a:custGeom>
          <a:solidFill>
            <a:srgbClr val="90805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4395841" y="3148098"/>
            <a:ext cx="238125" cy="2105025"/>
          </a:xfrm>
          <a:custGeom>
            <a:avLst/>
            <a:gdLst/>
            <a:ahLst/>
            <a:cxnLst/>
            <a:rect l="l" t="t" r="r" b="b"/>
            <a:pathLst>
              <a:path w="238125" h="2105025">
                <a:moveTo>
                  <a:pt x="0" y="2104985"/>
                </a:moveTo>
                <a:lnTo>
                  <a:pt x="237847" y="2104985"/>
                </a:lnTo>
                <a:lnTo>
                  <a:pt x="237847" y="0"/>
                </a:lnTo>
                <a:lnTo>
                  <a:pt x="0" y="0"/>
                </a:lnTo>
                <a:lnTo>
                  <a:pt x="0" y="2104985"/>
                </a:lnTo>
                <a:close/>
              </a:path>
            </a:pathLst>
          </a:custGeom>
          <a:ln w="9513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6395917" y="3805177"/>
            <a:ext cx="228600" cy="1448435"/>
          </a:xfrm>
          <a:custGeom>
            <a:avLst/>
            <a:gdLst/>
            <a:ahLst/>
            <a:cxnLst/>
            <a:rect l="l" t="t" r="r" b="b"/>
            <a:pathLst>
              <a:path w="228600" h="1448435">
                <a:moveTo>
                  <a:pt x="0" y="1447905"/>
                </a:moveTo>
                <a:lnTo>
                  <a:pt x="228333" y="1447905"/>
                </a:lnTo>
                <a:lnTo>
                  <a:pt x="228333" y="0"/>
                </a:lnTo>
                <a:lnTo>
                  <a:pt x="0" y="0"/>
                </a:lnTo>
                <a:lnTo>
                  <a:pt x="0" y="1447905"/>
                </a:lnTo>
                <a:close/>
              </a:path>
            </a:pathLst>
          </a:custGeom>
          <a:solidFill>
            <a:srgbClr val="90805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6395917" y="3805177"/>
            <a:ext cx="228600" cy="1448435"/>
          </a:xfrm>
          <a:custGeom>
            <a:avLst/>
            <a:gdLst/>
            <a:ahLst/>
            <a:cxnLst/>
            <a:rect l="l" t="t" r="r" b="b"/>
            <a:pathLst>
              <a:path w="228600" h="1448435">
                <a:moveTo>
                  <a:pt x="0" y="1447905"/>
                </a:moveTo>
                <a:lnTo>
                  <a:pt x="228333" y="1447905"/>
                </a:lnTo>
                <a:lnTo>
                  <a:pt x="228333" y="0"/>
                </a:lnTo>
                <a:lnTo>
                  <a:pt x="0" y="0"/>
                </a:lnTo>
                <a:lnTo>
                  <a:pt x="0" y="1447905"/>
                </a:lnTo>
                <a:close/>
              </a:path>
            </a:pathLst>
          </a:custGeom>
          <a:ln w="9513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8386608" y="3738684"/>
            <a:ext cx="238760" cy="1514475"/>
          </a:xfrm>
          <a:custGeom>
            <a:avLst/>
            <a:gdLst/>
            <a:ahLst/>
            <a:cxnLst/>
            <a:rect l="l" t="t" r="r" b="b"/>
            <a:pathLst>
              <a:path w="238759" h="1514475">
                <a:moveTo>
                  <a:pt x="0" y="1514398"/>
                </a:moveTo>
                <a:lnTo>
                  <a:pt x="238164" y="1514398"/>
                </a:lnTo>
                <a:lnTo>
                  <a:pt x="238164" y="0"/>
                </a:lnTo>
                <a:lnTo>
                  <a:pt x="0" y="0"/>
                </a:lnTo>
                <a:lnTo>
                  <a:pt x="0" y="1514398"/>
                </a:lnTo>
                <a:close/>
              </a:path>
            </a:pathLst>
          </a:custGeom>
          <a:solidFill>
            <a:srgbClr val="90805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8386608" y="3738684"/>
            <a:ext cx="238760" cy="1514475"/>
          </a:xfrm>
          <a:custGeom>
            <a:avLst/>
            <a:gdLst/>
            <a:ahLst/>
            <a:cxnLst/>
            <a:rect l="l" t="t" r="r" b="b"/>
            <a:pathLst>
              <a:path w="238759" h="1514475">
                <a:moveTo>
                  <a:pt x="0" y="1514398"/>
                </a:moveTo>
                <a:lnTo>
                  <a:pt x="238164" y="1514398"/>
                </a:lnTo>
                <a:lnTo>
                  <a:pt x="238164" y="0"/>
                </a:lnTo>
                <a:lnTo>
                  <a:pt x="0" y="0"/>
                </a:lnTo>
                <a:lnTo>
                  <a:pt x="0" y="1514398"/>
                </a:lnTo>
                <a:close/>
              </a:path>
            </a:pathLst>
          </a:custGeom>
          <a:ln w="9513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2633485" y="3938417"/>
            <a:ext cx="229235" cy="1315085"/>
          </a:xfrm>
          <a:custGeom>
            <a:avLst/>
            <a:gdLst/>
            <a:ahLst/>
            <a:cxnLst/>
            <a:rect l="l" t="t" r="r" b="b"/>
            <a:pathLst>
              <a:path w="229235" h="1315085">
                <a:moveTo>
                  <a:pt x="0" y="1314666"/>
                </a:moveTo>
                <a:lnTo>
                  <a:pt x="228651" y="1314666"/>
                </a:lnTo>
                <a:lnTo>
                  <a:pt x="228651" y="0"/>
                </a:lnTo>
                <a:lnTo>
                  <a:pt x="0" y="0"/>
                </a:lnTo>
                <a:lnTo>
                  <a:pt x="0" y="1314666"/>
                </a:lnTo>
                <a:close/>
              </a:path>
            </a:pathLst>
          </a:custGeom>
          <a:solidFill>
            <a:srgbClr val="BAAC8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2633485" y="3938417"/>
            <a:ext cx="229235" cy="1315085"/>
          </a:xfrm>
          <a:custGeom>
            <a:avLst/>
            <a:gdLst/>
            <a:ahLst/>
            <a:cxnLst/>
            <a:rect l="l" t="t" r="r" b="b"/>
            <a:pathLst>
              <a:path w="229235" h="1315085">
                <a:moveTo>
                  <a:pt x="0" y="1314666"/>
                </a:moveTo>
                <a:lnTo>
                  <a:pt x="228651" y="1314666"/>
                </a:lnTo>
                <a:lnTo>
                  <a:pt x="228651" y="0"/>
                </a:lnTo>
                <a:lnTo>
                  <a:pt x="0" y="0"/>
                </a:lnTo>
                <a:lnTo>
                  <a:pt x="0" y="1314666"/>
                </a:lnTo>
                <a:close/>
              </a:path>
            </a:pathLst>
          </a:custGeom>
          <a:ln w="9513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4633688" y="3328959"/>
            <a:ext cx="229235" cy="1924685"/>
          </a:xfrm>
          <a:custGeom>
            <a:avLst/>
            <a:gdLst/>
            <a:ahLst/>
            <a:cxnLst/>
            <a:rect l="l" t="t" r="r" b="b"/>
            <a:pathLst>
              <a:path w="229235" h="1924685">
                <a:moveTo>
                  <a:pt x="0" y="1924123"/>
                </a:moveTo>
                <a:lnTo>
                  <a:pt x="228651" y="1924123"/>
                </a:lnTo>
                <a:lnTo>
                  <a:pt x="228651" y="0"/>
                </a:lnTo>
                <a:lnTo>
                  <a:pt x="0" y="0"/>
                </a:lnTo>
                <a:lnTo>
                  <a:pt x="0" y="1924123"/>
                </a:lnTo>
                <a:close/>
              </a:path>
            </a:pathLst>
          </a:custGeom>
          <a:solidFill>
            <a:srgbClr val="BAAC8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4633688" y="3328959"/>
            <a:ext cx="229235" cy="1924685"/>
          </a:xfrm>
          <a:custGeom>
            <a:avLst/>
            <a:gdLst/>
            <a:ahLst/>
            <a:cxnLst/>
            <a:rect l="l" t="t" r="r" b="b"/>
            <a:pathLst>
              <a:path w="229235" h="1924685">
                <a:moveTo>
                  <a:pt x="0" y="1924123"/>
                </a:moveTo>
                <a:lnTo>
                  <a:pt x="228651" y="1924123"/>
                </a:lnTo>
                <a:lnTo>
                  <a:pt x="228651" y="0"/>
                </a:lnTo>
                <a:lnTo>
                  <a:pt x="0" y="0"/>
                </a:lnTo>
                <a:lnTo>
                  <a:pt x="0" y="1924123"/>
                </a:lnTo>
                <a:close/>
              </a:path>
            </a:pathLst>
          </a:custGeom>
          <a:ln w="9513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6624253" y="4119528"/>
            <a:ext cx="229235" cy="1134110"/>
          </a:xfrm>
          <a:custGeom>
            <a:avLst/>
            <a:gdLst/>
            <a:ahLst/>
            <a:cxnLst/>
            <a:rect l="l" t="t" r="r" b="b"/>
            <a:pathLst>
              <a:path w="229234" h="1134110">
                <a:moveTo>
                  <a:pt x="0" y="1133551"/>
                </a:moveTo>
                <a:lnTo>
                  <a:pt x="228651" y="1133551"/>
                </a:lnTo>
                <a:lnTo>
                  <a:pt x="228651" y="0"/>
                </a:lnTo>
                <a:lnTo>
                  <a:pt x="0" y="0"/>
                </a:lnTo>
                <a:lnTo>
                  <a:pt x="0" y="1133551"/>
                </a:lnTo>
                <a:close/>
              </a:path>
            </a:pathLst>
          </a:custGeom>
          <a:solidFill>
            <a:srgbClr val="BAAC8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6624253" y="4119528"/>
            <a:ext cx="229235" cy="1134110"/>
          </a:xfrm>
          <a:custGeom>
            <a:avLst/>
            <a:gdLst/>
            <a:ahLst/>
            <a:cxnLst/>
            <a:rect l="l" t="t" r="r" b="b"/>
            <a:pathLst>
              <a:path w="229234" h="1134110">
                <a:moveTo>
                  <a:pt x="0" y="1133551"/>
                </a:moveTo>
                <a:lnTo>
                  <a:pt x="228651" y="1133551"/>
                </a:lnTo>
                <a:lnTo>
                  <a:pt x="228651" y="0"/>
                </a:lnTo>
                <a:lnTo>
                  <a:pt x="0" y="0"/>
                </a:lnTo>
                <a:lnTo>
                  <a:pt x="0" y="1133551"/>
                </a:lnTo>
                <a:close/>
              </a:path>
            </a:pathLst>
          </a:custGeom>
          <a:ln w="9513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8624709" y="3843423"/>
            <a:ext cx="228600" cy="1409700"/>
          </a:xfrm>
          <a:custGeom>
            <a:avLst/>
            <a:gdLst/>
            <a:ahLst/>
            <a:cxnLst/>
            <a:rect l="l" t="t" r="r" b="b"/>
            <a:pathLst>
              <a:path w="228600" h="1409700">
                <a:moveTo>
                  <a:pt x="0" y="1409656"/>
                </a:moveTo>
                <a:lnTo>
                  <a:pt x="228333" y="1409656"/>
                </a:lnTo>
                <a:lnTo>
                  <a:pt x="228333" y="0"/>
                </a:lnTo>
                <a:lnTo>
                  <a:pt x="0" y="0"/>
                </a:lnTo>
                <a:lnTo>
                  <a:pt x="0" y="1409656"/>
                </a:lnTo>
                <a:close/>
              </a:path>
            </a:pathLst>
          </a:custGeom>
          <a:solidFill>
            <a:srgbClr val="BAAC8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8624709" y="3843423"/>
            <a:ext cx="228600" cy="1409700"/>
          </a:xfrm>
          <a:custGeom>
            <a:avLst/>
            <a:gdLst/>
            <a:ahLst/>
            <a:cxnLst/>
            <a:rect l="l" t="t" r="r" b="b"/>
            <a:pathLst>
              <a:path w="228600" h="1409700">
                <a:moveTo>
                  <a:pt x="0" y="1409656"/>
                </a:moveTo>
                <a:lnTo>
                  <a:pt x="228333" y="1409656"/>
                </a:lnTo>
                <a:lnTo>
                  <a:pt x="228333" y="0"/>
                </a:lnTo>
                <a:lnTo>
                  <a:pt x="0" y="0"/>
                </a:lnTo>
                <a:lnTo>
                  <a:pt x="0" y="1409656"/>
                </a:lnTo>
                <a:close/>
              </a:path>
            </a:pathLst>
          </a:custGeom>
          <a:ln w="9513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938102" y="2300096"/>
            <a:ext cx="0" cy="2943860"/>
          </a:xfrm>
          <a:custGeom>
            <a:avLst/>
            <a:gdLst/>
            <a:ahLst/>
            <a:cxnLst/>
            <a:rect l="l" t="t" r="r" b="b"/>
            <a:pathLst>
              <a:path h="2943860">
                <a:moveTo>
                  <a:pt x="0" y="0"/>
                </a:moveTo>
                <a:lnTo>
                  <a:pt x="0" y="2943483"/>
                </a:lnTo>
              </a:path>
            </a:pathLst>
          </a:custGeom>
          <a:ln w="9513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900047" y="5253079"/>
            <a:ext cx="28575" cy="0"/>
          </a:xfrm>
          <a:custGeom>
            <a:avLst/>
            <a:gdLst/>
            <a:ahLst/>
            <a:cxnLst/>
            <a:rect l="l" t="t" r="r" b="b"/>
            <a:pathLst>
              <a:path w="28575">
                <a:moveTo>
                  <a:pt x="0" y="0"/>
                </a:moveTo>
                <a:lnTo>
                  <a:pt x="28541" y="0"/>
                </a:lnTo>
              </a:path>
            </a:pathLst>
          </a:custGeom>
          <a:ln w="9499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900047" y="4519437"/>
            <a:ext cx="28575" cy="0"/>
          </a:xfrm>
          <a:custGeom>
            <a:avLst/>
            <a:gdLst/>
            <a:ahLst/>
            <a:cxnLst/>
            <a:rect l="l" t="t" r="r" b="b"/>
            <a:pathLst>
              <a:path w="28575">
                <a:moveTo>
                  <a:pt x="0" y="0"/>
                </a:moveTo>
                <a:lnTo>
                  <a:pt x="28541" y="0"/>
                </a:lnTo>
              </a:path>
            </a:pathLst>
          </a:custGeom>
          <a:ln w="9499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900047" y="3776626"/>
            <a:ext cx="28575" cy="0"/>
          </a:xfrm>
          <a:custGeom>
            <a:avLst/>
            <a:gdLst/>
            <a:ahLst/>
            <a:cxnLst/>
            <a:rect l="l" t="t" r="r" b="b"/>
            <a:pathLst>
              <a:path w="28575">
                <a:moveTo>
                  <a:pt x="0" y="0"/>
                </a:moveTo>
                <a:lnTo>
                  <a:pt x="28541" y="0"/>
                </a:lnTo>
              </a:path>
            </a:pathLst>
          </a:custGeom>
          <a:ln w="9499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900047" y="3043300"/>
            <a:ext cx="28575" cy="0"/>
          </a:xfrm>
          <a:custGeom>
            <a:avLst/>
            <a:gdLst/>
            <a:ahLst/>
            <a:cxnLst/>
            <a:rect l="l" t="t" r="r" b="b"/>
            <a:pathLst>
              <a:path w="28575">
                <a:moveTo>
                  <a:pt x="0" y="0"/>
                </a:moveTo>
                <a:lnTo>
                  <a:pt x="28541" y="0"/>
                </a:lnTo>
              </a:path>
            </a:pathLst>
          </a:custGeom>
          <a:ln w="9499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900047" y="2300096"/>
            <a:ext cx="28575" cy="0"/>
          </a:xfrm>
          <a:custGeom>
            <a:avLst/>
            <a:gdLst/>
            <a:ahLst/>
            <a:cxnLst/>
            <a:rect l="l" t="t" r="r" b="b"/>
            <a:pathLst>
              <a:path w="28575">
                <a:moveTo>
                  <a:pt x="0" y="0"/>
                </a:moveTo>
                <a:lnTo>
                  <a:pt x="28541" y="0"/>
                </a:lnTo>
              </a:path>
            </a:pathLst>
          </a:custGeom>
          <a:ln w="9499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938104" y="5253079"/>
            <a:ext cx="7981950" cy="0"/>
          </a:xfrm>
          <a:custGeom>
            <a:avLst/>
            <a:gdLst/>
            <a:ahLst/>
            <a:cxnLst/>
            <a:rect l="l" t="t" r="r" b="b"/>
            <a:pathLst>
              <a:path w="7981950">
                <a:moveTo>
                  <a:pt x="0" y="0"/>
                </a:moveTo>
                <a:lnTo>
                  <a:pt x="7981919" y="0"/>
                </a:lnTo>
              </a:path>
            </a:pathLst>
          </a:custGeom>
          <a:ln w="9499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938102" y="5262582"/>
            <a:ext cx="0" cy="28575"/>
          </a:xfrm>
          <a:custGeom>
            <a:avLst/>
            <a:gdLst/>
            <a:ahLst/>
            <a:cxnLst/>
            <a:rect l="l" t="t" r="r" b="b"/>
            <a:pathLst>
              <a:path h="28575">
                <a:moveTo>
                  <a:pt x="0" y="28497"/>
                </a:moveTo>
                <a:lnTo>
                  <a:pt x="0" y="0"/>
                </a:lnTo>
              </a:path>
            </a:pathLst>
          </a:custGeom>
          <a:ln w="9513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2938307" y="5262582"/>
            <a:ext cx="0" cy="28575"/>
          </a:xfrm>
          <a:custGeom>
            <a:avLst/>
            <a:gdLst/>
            <a:ahLst/>
            <a:cxnLst/>
            <a:rect l="l" t="t" r="r" b="b"/>
            <a:pathLst>
              <a:path h="28575">
                <a:moveTo>
                  <a:pt x="0" y="28497"/>
                </a:moveTo>
                <a:lnTo>
                  <a:pt x="0" y="0"/>
                </a:lnTo>
              </a:path>
            </a:pathLst>
          </a:custGeom>
          <a:ln w="9513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4938385" y="5262582"/>
            <a:ext cx="0" cy="28575"/>
          </a:xfrm>
          <a:custGeom>
            <a:avLst/>
            <a:gdLst/>
            <a:ahLst/>
            <a:cxnLst/>
            <a:rect l="l" t="t" r="r" b="b"/>
            <a:pathLst>
              <a:path h="28575">
                <a:moveTo>
                  <a:pt x="0" y="28497"/>
                </a:moveTo>
                <a:lnTo>
                  <a:pt x="0" y="0"/>
                </a:lnTo>
              </a:path>
            </a:pathLst>
          </a:custGeom>
          <a:ln w="9513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6929330" y="5262582"/>
            <a:ext cx="0" cy="28575"/>
          </a:xfrm>
          <a:custGeom>
            <a:avLst/>
            <a:gdLst/>
            <a:ahLst/>
            <a:cxnLst/>
            <a:rect l="l" t="t" r="r" b="b"/>
            <a:pathLst>
              <a:path h="28575">
                <a:moveTo>
                  <a:pt x="0" y="28497"/>
                </a:moveTo>
                <a:lnTo>
                  <a:pt x="0" y="0"/>
                </a:lnTo>
              </a:path>
            </a:pathLst>
          </a:custGeom>
          <a:ln w="9513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8929535" y="5262582"/>
            <a:ext cx="0" cy="28575"/>
          </a:xfrm>
          <a:custGeom>
            <a:avLst/>
            <a:gdLst/>
            <a:ahLst/>
            <a:cxnLst/>
            <a:rect l="l" t="t" r="r" b="b"/>
            <a:pathLst>
              <a:path h="28575">
                <a:moveTo>
                  <a:pt x="0" y="28497"/>
                </a:moveTo>
                <a:lnTo>
                  <a:pt x="0" y="0"/>
                </a:lnTo>
              </a:path>
            </a:pathLst>
          </a:custGeom>
          <a:ln w="9513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 txBox="1"/>
          <p:nvPr/>
        </p:nvSpPr>
        <p:spPr>
          <a:xfrm>
            <a:off x="1035129" y="3841778"/>
            <a:ext cx="158750" cy="1461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spc="-10" dirty="0">
                <a:latin typeface="Arial"/>
                <a:cs typeface="Arial"/>
              </a:rPr>
              <a:t>72</a:t>
            </a:r>
            <a:endParaRPr sz="950">
              <a:latin typeface="Arial"/>
              <a:cs typeface="Arial"/>
            </a:endParaRPr>
          </a:p>
        </p:txBody>
      </p:sp>
      <p:sp>
        <p:nvSpPr>
          <p:cNvPr id="81" name="object 81"/>
          <p:cNvSpPr txBox="1"/>
          <p:nvPr/>
        </p:nvSpPr>
        <p:spPr>
          <a:xfrm>
            <a:off x="3035335" y="3822780"/>
            <a:ext cx="158750" cy="1461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spc="-10" dirty="0">
                <a:latin typeface="Arial"/>
                <a:cs typeface="Arial"/>
              </a:rPr>
              <a:t>73</a:t>
            </a:r>
            <a:endParaRPr sz="950">
              <a:latin typeface="Arial"/>
              <a:cs typeface="Arial"/>
            </a:endParaRPr>
          </a:p>
        </p:txBody>
      </p:sp>
      <p:sp>
        <p:nvSpPr>
          <p:cNvPr id="82" name="object 82"/>
          <p:cNvSpPr txBox="1"/>
          <p:nvPr/>
        </p:nvSpPr>
        <p:spPr>
          <a:xfrm>
            <a:off x="5035413" y="3984643"/>
            <a:ext cx="158750" cy="1461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spc="-10" dirty="0">
                <a:latin typeface="Arial"/>
                <a:cs typeface="Arial"/>
              </a:rPr>
              <a:t>65</a:t>
            </a:r>
            <a:endParaRPr sz="950">
              <a:latin typeface="Arial"/>
              <a:cs typeface="Arial"/>
            </a:endParaRPr>
          </a:p>
        </p:txBody>
      </p:sp>
      <p:sp>
        <p:nvSpPr>
          <p:cNvPr id="83" name="object 83"/>
          <p:cNvSpPr txBox="1"/>
          <p:nvPr/>
        </p:nvSpPr>
        <p:spPr>
          <a:xfrm>
            <a:off x="7026104" y="4089386"/>
            <a:ext cx="158750" cy="1461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spc="-10" dirty="0">
                <a:latin typeface="Arial"/>
                <a:cs typeface="Arial"/>
              </a:rPr>
              <a:t>59</a:t>
            </a:r>
            <a:endParaRPr sz="950">
              <a:latin typeface="Arial"/>
              <a:cs typeface="Arial"/>
            </a:endParaRPr>
          </a:p>
        </p:txBody>
      </p:sp>
      <p:sp>
        <p:nvSpPr>
          <p:cNvPr id="84" name="object 84"/>
          <p:cNvSpPr txBox="1"/>
          <p:nvPr/>
        </p:nvSpPr>
        <p:spPr>
          <a:xfrm>
            <a:off x="1263780" y="4003641"/>
            <a:ext cx="158750" cy="1461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spc="-10" dirty="0">
                <a:latin typeface="Arial"/>
                <a:cs typeface="Arial"/>
              </a:rPr>
              <a:t>63</a:t>
            </a:r>
            <a:endParaRPr sz="950">
              <a:latin typeface="Arial"/>
              <a:cs typeface="Arial"/>
            </a:endParaRPr>
          </a:p>
        </p:txBody>
      </p:sp>
      <p:sp>
        <p:nvSpPr>
          <p:cNvPr id="85" name="object 85"/>
          <p:cNvSpPr txBox="1"/>
          <p:nvPr/>
        </p:nvSpPr>
        <p:spPr>
          <a:xfrm>
            <a:off x="5264000" y="4299049"/>
            <a:ext cx="158750" cy="1461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spc="-10" dirty="0">
                <a:latin typeface="Arial"/>
                <a:cs typeface="Arial"/>
              </a:rPr>
              <a:t>47</a:t>
            </a:r>
            <a:endParaRPr sz="950">
              <a:latin typeface="Arial"/>
              <a:cs typeface="Arial"/>
            </a:endParaRPr>
          </a:p>
        </p:txBody>
      </p:sp>
      <p:sp>
        <p:nvSpPr>
          <p:cNvPr id="86" name="object 86"/>
          <p:cNvSpPr txBox="1"/>
          <p:nvPr/>
        </p:nvSpPr>
        <p:spPr>
          <a:xfrm>
            <a:off x="7254692" y="4413354"/>
            <a:ext cx="158750" cy="1461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spc="-10" dirty="0">
                <a:latin typeface="Arial"/>
                <a:cs typeface="Arial"/>
              </a:rPr>
              <a:t>41</a:t>
            </a:r>
            <a:endParaRPr sz="950">
              <a:latin typeface="Arial"/>
              <a:cs typeface="Arial"/>
            </a:endParaRPr>
          </a:p>
        </p:txBody>
      </p:sp>
      <p:sp>
        <p:nvSpPr>
          <p:cNvPr id="87" name="object 87"/>
          <p:cNvSpPr txBox="1"/>
          <p:nvPr/>
        </p:nvSpPr>
        <p:spPr>
          <a:xfrm>
            <a:off x="1501628" y="4041638"/>
            <a:ext cx="158750" cy="1461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spc="-10" dirty="0">
                <a:latin typeface="Arial"/>
                <a:cs typeface="Arial"/>
              </a:rPr>
              <a:t>61</a:t>
            </a:r>
            <a:endParaRPr sz="950">
              <a:latin typeface="Arial"/>
              <a:cs typeface="Arial"/>
            </a:endParaRPr>
          </a:p>
        </p:txBody>
      </p:sp>
      <p:sp>
        <p:nvSpPr>
          <p:cNvPr id="88" name="object 88"/>
          <p:cNvSpPr txBox="1"/>
          <p:nvPr/>
        </p:nvSpPr>
        <p:spPr>
          <a:xfrm>
            <a:off x="3263924" y="4098885"/>
            <a:ext cx="396875" cy="1461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dirty="0">
                <a:latin typeface="Arial"/>
                <a:cs typeface="Arial"/>
              </a:rPr>
              <a:t>58 </a:t>
            </a:r>
            <a:r>
              <a:rPr sz="950" spc="190" dirty="0">
                <a:latin typeface="Arial"/>
                <a:cs typeface="Arial"/>
              </a:rPr>
              <a:t> </a:t>
            </a:r>
            <a:r>
              <a:rPr sz="950" spc="-10" dirty="0">
                <a:latin typeface="Arial"/>
                <a:cs typeface="Arial"/>
              </a:rPr>
              <a:t>58</a:t>
            </a:r>
            <a:endParaRPr sz="950">
              <a:latin typeface="Arial"/>
              <a:cs typeface="Arial"/>
            </a:endParaRPr>
          </a:p>
        </p:txBody>
      </p:sp>
      <p:sp>
        <p:nvSpPr>
          <p:cNvPr id="89" name="object 89"/>
          <p:cNvSpPr txBox="1"/>
          <p:nvPr/>
        </p:nvSpPr>
        <p:spPr>
          <a:xfrm>
            <a:off x="5502229" y="4289550"/>
            <a:ext cx="158750" cy="1461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spc="-10" dirty="0">
                <a:latin typeface="Arial"/>
                <a:cs typeface="Arial"/>
              </a:rPr>
              <a:t>48</a:t>
            </a:r>
            <a:endParaRPr sz="950">
              <a:latin typeface="Arial"/>
              <a:cs typeface="Arial"/>
            </a:endParaRPr>
          </a:p>
        </p:txBody>
      </p:sp>
      <p:sp>
        <p:nvSpPr>
          <p:cNvPr id="90" name="object 90"/>
          <p:cNvSpPr txBox="1"/>
          <p:nvPr/>
        </p:nvSpPr>
        <p:spPr>
          <a:xfrm>
            <a:off x="7492921" y="4327546"/>
            <a:ext cx="158750" cy="1461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spc="-10" dirty="0">
                <a:latin typeface="Arial"/>
                <a:cs typeface="Arial"/>
              </a:rPr>
              <a:t>46</a:t>
            </a:r>
            <a:endParaRPr sz="950">
              <a:latin typeface="Arial"/>
              <a:cs typeface="Arial"/>
            </a:endParaRPr>
          </a:p>
        </p:txBody>
      </p:sp>
      <p:sp>
        <p:nvSpPr>
          <p:cNvPr id="91" name="object 91"/>
          <p:cNvSpPr txBox="1"/>
          <p:nvPr/>
        </p:nvSpPr>
        <p:spPr>
          <a:xfrm>
            <a:off x="1730279" y="4337045"/>
            <a:ext cx="158750" cy="1461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spc="-10" dirty="0">
                <a:latin typeface="Arial"/>
                <a:cs typeface="Arial"/>
              </a:rPr>
              <a:t>45</a:t>
            </a:r>
            <a:endParaRPr sz="950">
              <a:latin typeface="Arial"/>
              <a:cs typeface="Arial"/>
            </a:endParaRPr>
          </a:p>
        </p:txBody>
      </p:sp>
      <p:sp>
        <p:nvSpPr>
          <p:cNvPr id="92" name="object 92"/>
          <p:cNvSpPr txBox="1"/>
          <p:nvPr/>
        </p:nvSpPr>
        <p:spPr>
          <a:xfrm>
            <a:off x="3730357" y="4117883"/>
            <a:ext cx="158750" cy="1461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spc="-10" dirty="0">
                <a:latin typeface="Arial"/>
                <a:cs typeface="Arial"/>
              </a:rPr>
              <a:t>57</a:t>
            </a:r>
            <a:endParaRPr sz="950">
              <a:latin typeface="Arial"/>
              <a:cs typeface="Arial"/>
            </a:endParaRPr>
          </a:p>
        </p:txBody>
      </p:sp>
      <p:sp>
        <p:nvSpPr>
          <p:cNvPr id="93" name="object 93"/>
          <p:cNvSpPr txBox="1"/>
          <p:nvPr/>
        </p:nvSpPr>
        <p:spPr>
          <a:xfrm>
            <a:off x="5730563" y="4375041"/>
            <a:ext cx="158750" cy="1461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spc="-10" dirty="0">
                <a:latin typeface="Arial"/>
                <a:cs typeface="Arial"/>
              </a:rPr>
              <a:t>43</a:t>
            </a:r>
            <a:endParaRPr sz="950">
              <a:latin typeface="Arial"/>
              <a:cs typeface="Arial"/>
            </a:endParaRPr>
          </a:p>
        </p:txBody>
      </p:sp>
      <p:sp>
        <p:nvSpPr>
          <p:cNvPr id="94" name="object 94"/>
          <p:cNvSpPr txBox="1"/>
          <p:nvPr/>
        </p:nvSpPr>
        <p:spPr>
          <a:xfrm>
            <a:off x="7721254" y="4299049"/>
            <a:ext cx="158750" cy="1461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spc="-10" dirty="0">
                <a:latin typeface="Arial"/>
                <a:cs typeface="Arial"/>
              </a:rPr>
              <a:t>47</a:t>
            </a:r>
            <a:endParaRPr sz="950">
              <a:latin typeface="Arial"/>
              <a:cs typeface="Arial"/>
            </a:endParaRPr>
          </a:p>
        </p:txBody>
      </p:sp>
      <p:sp>
        <p:nvSpPr>
          <p:cNvPr id="95" name="object 95"/>
          <p:cNvSpPr txBox="1"/>
          <p:nvPr/>
        </p:nvSpPr>
        <p:spPr>
          <a:xfrm>
            <a:off x="1968381" y="4279734"/>
            <a:ext cx="158750" cy="1461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spc="-10" dirty="0">
                <a:latin typeface="Arial"/>
                <a:cs typeface="Arial"/>
              </a:rPr>
              <a:t>48</a:t>
            </a:r>
            <a:endParaRPr sz="950">
              <a:latin typeface="Arial"/>
              <a:cs typeface="Arial"/>
            </a:endParaRPr>
          </a:p>
        </p:txBody>
      </p:sp>
      <p:sp>
        <p:nvSpPr>
          <p:cNvPr id="96" name="object 96"/>
          <p:cNvSpPr txBox="1"/>
          <p:nvPr/>
        </p:nvSpPr>
        <p:spPr>
          <a:xfrm>
            <a:off x="3968586" y="4098885"/>
            <a:ext cx="158750" cy="1461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spc="-10" dirty="0">
                <a:latin typeface="Arial"/>
                <a:cs typeface="Arial"/>
              </a:rPr>
              <a:t>58</a:t>
            </a:r>
            <a:endParaRPr sz="950">
              <a:latin typeface="Arial"/>
              <a:cs typeface="Arial"/>
            </a:endParaRPr>
          </a:p>
        </p:txBody>
      </p:sp>
      <p:sp>
        <p:nvSpPr>
          <p:cNvPr id="97" name="object 97"/>
          <p:cNvSpPr txBox="1"/>
          <p:nvPr/>
        </p:nvSpPr>
        <p:spPr>
          <a:xfrm>
            <a:off x="7959356" y="4422852"/>
            <a:ext cx="158750" cy="1461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spc="-10" dirty="0">
                <a:latin typeface="Arial"/>
                <a:cs typeface="Arial"/>
              </a:rPr>
              <a:t>41</a:t>
            </a:r>
            <a:endParaRPr sz="950">
              <a:latin typeface="Arial"/>
              <a:cs typeface="Arial"/>
            </a:endParaRPr>
          </a:p>
        </p:txBody>
      </p:sp>
      <p:sp>
        <p:nvSpPr>
          <p:cNvPr id="98" name="object 98"/>
          <p:cNvSpPr txBox="1"/>
          <p:nvPr/>
        </p:nvSpPr>
        <p:spPr>
          <a:xfrm>
            <a:off x="2197095" y="4403854"/>
            <a:ext cx="158750" cy="1461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spc="-10" dirty="0">
                <a:latin typeface="Arial"/>
                <a:cs typeface="Arial"/>
              </a:rPr>
              <a:t>42</a:t>
            </a:r>
            <a:endParaRPr sz="950">
              <a:latin typeface="Arial"/>
              <a:cs typeface="Arial"/>
            </a:endParaRPr>
          </a:p>
        </p:txBody>
      </p:sp>
      <p:sp>
        <p:nvSpPr>
          <p:cNvPr id="99" name="object 99"/>
          <p:cNvSpPr txBox="1"/>
          <p:nvPr/>
        </p:nvSpPr>
        <p:spPr>
          <a:xfrm>
            <a:off x="5959279" y="4422852"/>
            <a:ext cx="387350" cy="1461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dirty="0">
                <a:latin typeface="Arial"/>
                <a:cs typeface="Arial"/>
              </a:rPr>
              <a:t>40 </a:t>
            </a:r>
            <a:r>
              <a:rPr sz="950" spc="120" dirty="0">
                <a:latin typeface="Arial"/>
                <a:cs typeface="Arial"/>
              </a:rPr>
              <a:t> </a:t>
            </a:r>
            <a:r>
              <a:rPr sz="950" spc="-10" dirty="0">
                <a:latin typeface="Arial"/>
                <a:cs typeface="Arial"/>
              </a:rPr>
              <a:t>41</a:t>
            </a:r>
            <a:endParaRPr sz="950">
              <a:latin typeface="Arial"/>
              <a:cs typeface="Arial"/>
            </a:endParaRPr>
          </a:p>
        </p:txBody>
      </p:sp>
      <p:sp>
        <p:nvSpPr>
          <p:cNvPr id="100" name="object 100"/>
          <p:cNvSpPr txBox="1"/>
          <p:nvPr/>
        </p:nvSpPr>
        <p:spPr>
          <a:xfrm>
            <a:off x="8187943" y="4299049"/>
            <a:ext cx="158750" cy="1461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spc="-10" dirty="0">
                <a:latin typeface="Arial"/>
                <a:cs typeface="Arial"/>
              </a:rPr>
              <a:t>47</a:t>
            </a:r>
            <a:endParaRPr sz="950">
              <a:latin typeface="Arial"/>
              <a:cs typeface="Arial"/>
            </a:endParaRPr>
          </a:p>
        </p:txBody>
      </p:sp>
      <p:sp>
        <p:nvSpPr>
          <p:cNvPr id="101" name="object 101"/>
          <p:cNvSpPr txBox="1"/>
          <p:nvPr/>
        </p:nvSpPr>
        <p:spPr>
          <a:xfrm>
            <a:off x="2425810" y="4394038"/>
            <a:ext cx="158750" cy="1461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spc="-10" dirty="0">
                <a:latin typeface="Arial"/>
                <a:cs typeface="Arial"/>
              </a:rPr>
              <a:t>42</a:t>
            </a:r>
            <a:endParaRPr sz="950">
              <a:latin typeface="Arial"/>
              <a:cs typeface="Arial"/>
            </a:endParaRPr>
          </a:p>
        </p:txBody>
      </p:sp>
      <p:sp>
        <p:nvSpPr>
          <p:cNvPr id="102" name="object 102"/>
          <p:cNvSpPr txBox="1"/>
          <p:nvPr/>
        </p:nvSpPr>
        <p:spPr>
          <a:xfrm>
            <a:off x="4197300" y="4117883"/>
            <a:ext cx="387350" cy="1461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dirty="0">
                <a:latin typeface="Arial"/>
                <a:cs typeface="Arial"/>
              </a:rPr>
              <a:t>57 </a:t>
            </a:r>
            <a:r>
              <a:rPr sz="950" spc="120" dirty="0">
                <a:latin typeface="Arial"/>
                <a:cs typeface="Arial"/>
              </a:rPr>
              <a:t> </a:t>
            </a:r>
            <a:r>
              <a:rPr sz="950" spc="-10" dirty="0">
                <a:latin typeface="Arial"/>
                <a:cs typeface="Arial"/>
              </a:rPr>
              <a:t>57</a:t>
            </a:r>
            <a:endParaRPr sz="950">
              <a:latin typeface="Arial"/>
              <a:cs typeface="Arial"/>
            </a:endParaRPr>
          </a:p>
        </p:txBody>
      </p:sp>
      <p:sp>
        <p:nvSpPr>
          <p:cNvPr id="103" name="object 103"/>
          <p:cNvSpPr txBox="1"/>
          <p:nvPr/>
        </p:nvSpPr>
        <p:spPr>
          <a:xfrm>
            <a:off x="6425966" y="4451350"/>
            <a:ext cx="158750" cy="1461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spc="-10" dirty="0">
                <a:latin typeface="Arial"/>
                <a:cs typeface="Arial"/>
              </a:rPr>
              <a:t>39</a:t>
            </a:r>
            <a:endParaRPr sz="950">
              <a:latin typeface="Arial"/>
              <a:cs typeface="Arial"/>
            </a:endParaRPr>
          </a:p>
        </p:txBody>
      </p:sp>
      <p:sp>
        <p:nvSpPr>
          <p:cNvPr id="104" name="object 104"/>
          <p:cNvSpPr txBox="1"/>
          <p:nvPr/>
        </p:nvSpPr>
        <p:spPr>
          <a:xfrm>
            <a:off x="8416657" y="4413354"/>
            <a:ext cx="158750" cy="1461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spc="-10" dirty="0">
                <a:latin typeface="Arial"/>
                <a:cs typeface="Arial"/>
              </a:rPr>
              <a:t>41</a:t>
            </a:r>
            <a:endParaRPr sz="950">
              <a:latin typeface="Arial"/>
              <a:cs typeface="Arial"/>
            </a:endParaRPr>
          </a:p>
        </p:txBody>
      </p:sp>
      <p:sp>
        <p:nvSpPr>
          <p:cNvPr id="105" name="object 105"/>
          <p:cNvSpPr txBox="1"/>
          <p:nvPr/>
        </p:nvSpPr>
        <p:spPr>
          <a:xfrm>
            <a:off x="2663658" y="4517843"/>
            <a:ext cx="158750" cy="1461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spc="-10" dirty="0">
                <a:latin typeface="Arial"/>
                <a:cs typeface="Arial"/>
              </a:rPr>
              <a:t>36</a:t>
            </a:r>
            <a:endParaRPr sz="950">
              <a:latin typeface="Arial"/>
              <a:cs typeface="Arial"/>
            </a:endParaRPr>
          </a:p>
        </p:txBody>
      </p:sp>
      <p:sp>
        <p:nvSpPr>
          <p:cNvPr id="106" name="object 106"/>
          <p:cNvSpPr txBox="1"/>
          <p:nvPr/>
        </p:nvSpPr>
        <p:spPr>
          <a:xfrm>
            <a:off x="4664116" y="4213241"/>
            <a:ext cx="158750" cy="1461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spc="-10" dirty="0">
                <a:latin typeface="Arial"/>
                <a:cs typeface="Arial"/>
              </a:rPr>
              <a:t>52</a:t>
            </a:r>
            <a:endParaRPr sz="950">
              <a:latin typeface="Arial"/>
              <a:cs typeface="Arial"/>
            </a:endParaRPr>
          </a:p>
        </p:txBody>
      </p:sp>
      <p:sp>
        <p:nvSpPr>
          <p:cNvPr id="107" name="object 107"/>
          <p:cNvSpPr txBox="1"/>
          <p:nvPr/>
        </p:nvSpPr>
        <p:spPr>
          <a:xfrm>
            <a:off x="6654681" y="4603651"/>
            <a:ext cx="158750" cy="1461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spc="-10" dirty="0">
                <a:latin typeface="Arial"/>
                <a:cs typeface="Arial"/>
              </a:rPr>
              <a:t>31</a:t>
            </a:r>
            <a:endParaRPr sz="950">
              <a:latin typeface="Arial"/>
              <a:cs typeface="Arial"/>
            </a:endParaRPr>
          </a:p>
        </p:txBody>
      </p:sp>
      <p:sp>
        <p:nvSpPr>
          <p:cNvPr id="108" name="object 108"/>
          <p:cNvSpPr txBox="1"/>
          <p:nvPr/>
        </p:nvSpPr>
        <p:spPr>
          <a:xfrm>
            <a:off x="8654759" y="4470348"/>
            <a:ext cx="158750" cy="1461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spc="-10" dirty="0">
                <a:latin typeface="Arial"/>
                <a:cs typeface="Arial"/>
              </a:rPr>
              <a:t>38</a:t>
            </a:r>
            <a:endParaRPr sz="950">
              <a:latin typeface="Arial"/>
              <a:cs typeface="Arial"/>
            </a:endParaRPr>
          </a:p>
        </p:txBody>
      </p:sp>
      <p:sp>
        <p:nvSpPr>
          <p:cNvPr id="109" name="object 109"/>
          <p:cNvSpPr txBox="1"/>
          <p:nvPr/>
        </p:nvSpPr>
        <p:spPr>
          <a:xfrm>
            <a:off x="758909" y="5175176"/>
            <a:ext cx="94616" cy="1461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spc="10" dirty="0">
                <a:latin typeface="Arial"/>
                <a:cs typeface="Arial"/>
              </a:rPr>
              <a:t>0</a:t>
            </a:r>
            <a:endParaRPr sz="950">
              <a:latin typeface="Arial"/>
              <a:cs typeface="Arial"/>
            </a:endParaRPr>
          </a:p>
        </p:txBody>
      </p:sp>
      <p:sp>
        <p:nvSpPr>
          <p:cNvPr id="110" name="object 110"/>
          <p:cNvSpPr txBox="1"/>
          <p:nvPr/>
        </p:nvSpPr>
        <p:spPr>
          <a:xfrm>
            <a:off x="691994" y="4441850"/>
            <a:ext cx="158750" cy="1461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spc="-10" dirty="0">
                <a:latin typeface="Arial"/>
                <a:cs typeface="Arial"/>
              </a:rPr>
              <a:t>20</a:t>
            </a:r>
            <a:endParaRPr sz="950">
              <a:latin typeface="Arial"/>
              <a:cs typeface="Arial"/>
            </a:endParaRPr>
          </a:p>
        </p:txBody>
      </p:sp>
      <p:sp>
        <p:nvSpPr>
          <p:cNvPr id="111" name="object 111"/>
          <p:cNvSpPr txBox="1"/>
          <p:nvPr/>
        </p:nvSpPr>
        <p:spPr>
          <a:xfrm>
            <a:off x="691994" y="3698659"/>
            <a:ext cx="158750" cy="1461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spc="-10" dirty="0">
                <a:latin typeface="Arial"/>
                <a:cs typeface="Arial"/>
              </a:rPr>
              <a:t>40</a:t>
            </a:r>
            <a:endParaRPr sz="950">
              <a:latin typeface="Arial"/>
              <a:cs typeface="Arial"/>
            </a:endParaRPr>
          </a:p>
        </p:txBody>
      </p:sp>
      <p:sp>
        <p:nvSpPr>
          <p:cNvPr id="112" name="object 112"/>
          <p:cNvSpPr txBox="1"/>
          <p:nvPr/>
        </p:nvSpPr>
        <p:spPr>
          <a:xfrm>
            <a:off x="691994" y="2222509"/>
            <a:ext cx="158750" cy="1461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spc="-10" dirty="0">
                <a:latin typeface="Arial"/>
                <a:cs typeface="Arial"/>
              </a:rPr>
              <a:t>80</a:t>
            </a:r>
            <a:endParaRPr sz="950">
              <a:latin typeface="Arial"/>
              <a:cs typeface="Arial"/>
            </a:endParaRPr>
          </a:p>
        </p:txBody>
      </p:sp>
      <p:sp>
        <p:nvSpPr>
          <p:cNvPr id="113" name="object 113"/>
          <p:cNvSpPr txBox="1"/>
          <p:nvPr/>
        </p:nvSpPr>
        <p:spPr>
          <a:xfrm>
            <a:off x="679500" y="1930908"/>
            <a:ext cx="1042035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dirty="0">
                <a:latin typeface="Arial"/>
                <a:cs typeface="Arial"/>
              </a:rPr>
              <a:t>%</a:t>
            </a:r>
            <a:r>
              <a:rPr sz="1200" spc="-6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respondents</a:t>
            </a:r>
            <a:endParaRPr sz="1200">
              <a:latin typeface="Arial"/>
              <a:cs typeface="Arial"/>
            </a:endParaRPr>
          </a:p>
        </p:txBody>
      </p:sp>
      <p:sp>
        <p:nvSpPr>
          <p:cNvPr id="114" name="object 114"/>
          <p:cNvSpPr txBox="1"/>
          <p:nvPr/>
        </p:nvSpPr>
        <p:spPr>
          <a:xfrm>
            <a:off x="3102993" y="5363338"/>
            <a:ext cx="1654175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5" dirty="0">
                <a:latin typeface="Arial"/>
                <a:cs typeface="Arial"/>
              </a:rPr>
              <a:t>Other- </a:t>
            </a:r>
            <a:r>
              <a:rPr sz="1000" spc="-10" dirty="0">
                <a:latin typeface="Arial"/>
                <a:cs typeface="Arial"/>
              </a:rPr>
              <a:t>relative </a:t>
            </a:r>
            <a:r>
              <a:rPr sz="1000" spc="-5" dirty="0">
                <a:latin typeface="Arial"/>
                <a:cs typeface="Arial"/>
              </a:rPr>
              <a:t>or close</a:t>
            </a:r>
            <a:r>
              <a:rPr sz="1000" spc="-2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friend</a:t>
            </a:r>
            <a:endParaRPr sz="1000">
              <a:latin typeface="Arial"/>
              <a:cs typeface="Arial"/>
            </a:endParaRPr>
          </a:p>
        </p:txBody>
      </p:sp>
      <p:sp>
        <p:nvSpPr>
          <p:cNvPr id="115" name="object 115"/>
          <p:cNvSpPr txBox="1"/>
          <p:nvPr/>
        </p:nvSpPr>
        <p:spPr>
          <a:xfrm>
            <a:off x="1610613" y="5363338"/>
            <a:ext cx="636270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5" dirty="0">
                <a:latin typeface="Arial"/>
                <a:cs typeface="Arial"/>
              </a:rPr>
              <a:t>Gra</a:t>
            </a:r>
            <a:r>
              <a:rPr sz="1000" spc="-10" dirty="0">
                <a:latin typeface="Arial"/>
                <a:cs typeface="Arial"/>
              </a:rPr>
              <a:t>n</a:t>
            </a:r>
            <a:r>
              <a:rPr sz="1000" spc="-5" dirty="0">
                <a:latin typeface="Arial"/>
                <a:cs typeface="Arial"/>
              </a:rPr>
              <a:t>dch</a:t>
            </a:r>
            <a:r>
              <a:rPr sz="1000" spc="-15" dirty="0">
                <a:latin typeface="Arial"/>
                <a:cs typeface="Arial"/>
              </a:rPr>
              <a:t>i</a:t>
            </a:r>
            <a:r>
              <a:rPr sz="1000" spc="-10" dirty="0">
                <a:latin typeface="Arial"/>
                <a:cs typeface="Arial"/>
              </a:rPr>
              <a:t>l</a:t>
            </a:r>
            <a:r>
              <a:rPr sz="1000" spc="-5" dirty="0">
                <a:latin typeface="Arial"/>
                <a:cs typeface="Arial"/>
              </a:rPr>
              <a:t>d</a:t>
            </a:r>
            <a:endParaRPr sz="1000">
              <a:latin typeface="Arial"/>
              <a:cs typeface="Arial"/>
            </a:endParaRPr>
          </a:p>
        </p:txBody>
      </p:sp>
      <p:sp>
        <p:nvSpPr>
          <p:cNvPr id="116" name="object 116"/>
          <p:cNvSpPr txBox="1"/>
          <p:nvPr/>
        </p:nvSpPr>
        <p:spPr>
          <a:xfrm>
            <a:off x="7695058" y="5363338"/>
            <a:ext cx="454025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10" dirty="0">
                <a:latin typeface="Arial"/>
                <a:cs typeface="Arial"/>
              </a:rPr>
              <a:t>S</a:t>
            </a:r>
            <a:r>
              <a:rPr sz="1000" spc="-5" dirty="0">
                <a:latin typeface="Arial"/>
                <a:cs typeface="Arial"/>
              </a:rPr>
              <a:t>p</a:t>
            </a:r>
            <a:r>
              <a:rPr sz="1000" spc="-10" dirty="0">
                <a:latin typeface="Arial"/>
                <a:cs typeface="Arial"/>
              </a:rPr>
              <a:t>o</a:t>
            </a:r>
            <a:r>
              <a:rPr sz="1000" spc="-5" dirty="0">
                <a:latin typeface="Arial"/>
                <a:cs typeface="Arial"/>
              </a:rPr>
              <a:t>use</a:t>
            </a:r>
            <a:endParaRPr sz="1000">
              <a:latin typeface="Arial"/>
              <a:cs typeface="Arial"/>
            </a:endParaRPr>
          </a:p>
        </p:txBody>
      </p:sp>
      <p:sp>
        <p:nvSpPr>
          <p:cNvPr id="117" name="object 117"/>
          <p:cNvSpPr txBox="1"/>
          <p:nvPr/>
        </p:nvSpPr>
        <p:spPr>
          <a:xfrm>
            <a:off x="5418835" y="5363338"/>
            <a:ext cx="1013460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5" dirty="0">
                <a:latin typeface="Arial"/>
                <a:cs typeface="Arial"/>
              </a:rPr>
              <a:t>Child/</a:t>
            </a:r>
            <a:r>
              <a:rPr sz="1000" spc="-1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child-in-law</a:t>
            </a:r>
            <a:endParaRPr sz="1000">
              <a:latin typeface="Arial"/>
              <a:cs typeface="Arial"/>
            </a:endParaRPr>
          </a:p>
        </p:txBody>
      </p:sp>
      <p:sp>
        <p:nvSpPr>
          <p:cNvPr id="118" name="object 118"/>
          <p:cNvSpPr/>
          <p:nvPr/>
        </p:nvSpPr>
        <p:spPr>
          <a:xfrm>
            <a:off x="3113023" y="6191250"/>
            <a:ext cx="179705" cy="133350"/>
          </a:xfrm>
          <a:custGeom>
            <a:avLst/>
            <a:gdLst/>
            <a:ahLst/>
            <a:cxnLst/>
            <a:rect l="l" t="t" r="r" b="b"/>
            <a:pathLst>
              <a:path w="179704" h="133350">
                <a:moveTo>
                  <a:pt x="0" y="133350"/>
                </a:moveTo>
                <a:lnTo>
                  <a:pt x="179387" y="133350"/>
                </a:lnTo>
                <a:lnTo>
                  <a:pt x="179387" y="0"/>
                </a:lnTo>
                <a:lnTo>
                  <a:pt x="0" y="0"/>
                </a:lnTo>
                <a:lnTo>
                  <a:pt x="0" y="133350"/>
                </a:lnTo>
                <a:close/>
              </a:path>
            </a:pathLst>
          </a:custGeom>
          <a:solidFill>
            <a:srgbClr val="D2DF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3113023" y="6191250"/>
            <a:ext cx="179705" cy="133350"/>
          </a:xfrm>
          <a:custGeom>
            <a:avLst/>
            <a:gdLst/>
            <a:ahLst/>
            <a:cxnLst/>
            <a:rect l="l" t="t" r="r" b="b"/>
            <a:pathLst>
              <a:path w="179704" h="133350">
                <a:moveTo>
                  <a:pt x="0" y="133350"/>
                </a:moveTo>
                <a:lnTo>
                  <a:pt x="179387" y="133350"/>
                </a:lnTo>
                <a:lnTo>
                  <a:pt x="179387" y="0"/>
                </a:lnTo>
                <a:lnTo>
                  <a:pt x="0" y="0"/>
                </a:lnTo>
                <a:lnTo>
                  <a:pt x="0" y="133350"/>
                </a:lnTo>
                <a:close/>
              </a:path>
            </a:pathLst>
          </a:custGeom>
          <a:ln w="9525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5908677" y="5784850"/>
            <a:ext cx="179705" cy="133350"/>
          </a:xfrm>
          <a:custGeom>
            <a:avLst/>
            <a:gdLst/>
            <a:ahLst/>
            <a:cxnLst/>
            <a:rect l="l" t="t" r="r" b="b"/>
            <a:pathLst>
              <a:path w="179704" h="133350">
                <a:moveTo>
                  <a:pt x="0" y="133350"/>
                </a:moveTo>
                <a:lnTo>
                  <a:pt x="179387" y="133350"/>
                </a:lnTo>
                <a:lnTo>
                  <a:pt x="179387" y="0"/>
                </a:lnTo>
                <a:lnTo>
                  <a:pt x="0" y="0"/>
                </a:lnTo>
                <a:lnTo>
                  <a:pt x="0" y="133350"/>
                </a:lnTo>
                <a:close/>
              </a:path>
            </a:pathLst>
          </a:custGeom>
          <a:solidFill>
            <a:srgbClr val="90805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5908677" y="5784850"/>
            <a:ext cx="179705" cy="133350"/>
          </a:xfrm>
          <a:custGeom>
            <a:avLst/>
            <a:gdLst/>
            <a:ahLst/>
            <a:cxnLst/>
            <a:rect l="l" t="t" r="r" b="b"/>
            <a:pathLst>
              <a:path w="179704" h="133350">
                <a:moveTo>
                  <a:pt x="0" y="133350"/>
                </a:moveTo>
                <a:lnTo>
                  <a:pt x="179387" y="133350"/>
                </a:lnTo>
                <a:lnTo>
                  <a:pt x="179387" y="0"/>
                </a:lnTo>
                <a:lnTo>
                  <a:pt x="0" y="0"/>
                </a:lnTo>
                <a:lnTo>
                  <a:pt x="0" y="133350"/>
                </a:lnTo>
                <a:close/>
              </a:path>
            </a:pathLst>
          </a:custGeom>
          <a:ln w="9525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5908677" y="5988050"/>
            <a:ext cx="179705" cy="133350"/>
          </a:xfrm>
          <a:custGeom>
            <a:avLst/>
            <a:gdLst/>
            <a:ahLst/>
            <a:cxnLst/>
            <a:rect l="l" t="t" r="r" b="b"/>
            <a:pathLst>
              <a:path w="179704" h="133350">
                <a:moveTo>
                  <a:pt x="0" y="133350"/>
                </a:moveTo>
                <a:lnTo>
                  <a:pt x="179387" y="133350"/>
                </a:lnTo>
                <a:lnTo>
                  <a:pt x="179387" y="0"/>
                </a:lnTo>
                <a:lnTo>
                  <a:pt x="0" y="0"/>
                </a:lnTo>
                <a:lnTo>
                  <a:pt x="0" y="133350"/>
                </a:lnTo>
                <a:close/>
              </a:path>
            </a:pathLst>
          </a:custGeom>
          <a:solidFill>
            <a:srgbClr val="BAAC8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5908677" y="5988050"/>
            <a:ext cx="179705" cy="133350"/>
          </a:xfrm>
          <a:custGeom>
            <a:avLst/>
            <a:gdLst/>
            <a:ahLst/>
            <a:cxnLst/>
            <a:rect l="l" t="t" r="r" b="b"/>
            <a:pathLst>
              <a:path w="179704" h="133350">
                <a:moveTo>
                  <a:pt x="0" y="133350"/>
                </a:moveTo>
                <a:lnTo>
                  <a:pt x="179387" y="133350"/>
                </a:lnTo>
                <a:lnTo>
                  <a:pt x="179387" y="0"/>
                </a:lnTo>
                <a:lnTo>
                  <a:pt x="0" y="0"/>
                </a:lnTo>
                <a:lnTo>
                  <a:pt x="0" y="133350"/>
                </a:lnTo>
                <a:close/>
              </a:path>
            </a:pathLst>
          </a:custGeom>
          <a:ln w="9525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3113023" y="5988050"/>
            <a:ext cx="179705" cy="133350"/>
          </a:xfrm>
          <a:custGeom>
            <a:avLst/>
            <a:gdLst/>
            <a:ahLst/>
            <a:cxnLst/>
            <a:rect l="l" t="t" r="r" b="b"/>
            <a:pathLst>
              <a:path w="179704" h="133350">
                <a:moveTo>
                  <a:pt x="0" y="133350"/>
                </a:moveTo>
                <a:lnTo>
                  <a:pt x="179387" y="133350"/>
                </a:lnTo>
                <a:lnTo>
                  <a:pt x="179387" y="0"/>
                </a:lnTo>
                <a:lnTo>
                  <a:pt x="0" y="0"/>
                </a:lnTo>
                <a:lnTo>
                  <a:pt x="0" y="133350"/>
                </a:lnTo>
                <a:close/>
              </a:path>
            </a:pathLst>
          </a:custGeom>
          <a:solidFill>
            <a:srgbClr val="ACC5D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3113023" y="5988050"/>
            <a:ext cx="179705" cy="133350"/>
          </a:xfrm>
          <a:custGeom>
            <a:avLst/>
            <a:gdLst/>
            <a:ahLst/>
            <a:cxnLst/>
            <a:rect l="l" t="t" r="r" b="b"/>
            <a:pathLst>
              <a:path w="179704" h="133350">
                <a:moveTo>
                  <a:pt x="0" y="133350"/>
                </a:moveTo>
                <a:lnTo>
                  <a:pt x="179387" y="133350"/>
                </a:lnTo>
                <a:lnTo>
                  <a:pt x="179387" y="0"/>
                </a:lnTo>
                <a:lnTo>
                  <a:pt x="0" y="0"/>
                </a:lnTo>
                <a:lnTo>
                  <a:pt x="0" y="133350"/>
                </a:lnTo>
                <a:close/>
              </a:path>
            </a:pathLst>
          </a:custGeom>
          <a:ln w="9525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990602" y="5784850"/>
            <a:ext cx="179705" cy="133350"/>
          </a:xfrm>
          <a:custGeom>
            <a:avLst/>
            <a:gdLst/>
            <a:ahLst/>
            <a:cxnLst/>
            <a:rect l="l" t="t" r="r" b="b"/>
            <a:pathLst>
              <a:path w="179705" h="133350">
                <a:moveTo>
                  <a:pt x="0" y="133350"/>
                </a:moveTo>
                <a:lnTo>
                  <a:pt x="179387" y="133350"/>
                </a:lnTo>
                <a:lnTo>
                  <a:pt x="179387" y="0"/>
                </a:lnTo>
                <a:lnTo>
                  <a:pt x="0" y="0"/>
                </a:lnTo>
                <a:lnTo>
                  <a:pt x="0" y="133350"/>
                </a:lnTo>
                <a:close/>
              </a:path>
            </a:pathLst>
          </a:custGeom>
          <a:solidFill>
            <a:srgbClr val="5BAC8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990602" y="5784850"/>
            <a:ext cx="179705" cy="133350"/>
          </a:xfrm>
          <a:custGeom>
            <a:avLst/>
            <a:gdLst/>
            <a:ahLst/>
            <a:cxnLst/>
            <a:rect l="l" t="t" r="r" b="b"/>
            <a:pathLst>
              <a:path w="179705" h="133350">
                <a:moveTo>
                  <a:pt x="0" y="133350"/>
                </a:moveTo>
                <a:lnTo>
                  <a:pt x="179387" y="133350"/>
                </a:lnTo>
                <a:lnTo>
                  <a:pt x="179387" y="0"/>
                </a:lnTo>
                <a:lnTo>
                  <a:pt x="0" y="0"/>
                </a:lnTo>
                <a:lnTo>
                  <a:pt x="0" y="133350"/>
                </a:lnTo>
                <a:close/>
              </a:path>
            </a:pathLst>
          </a:custGeom>
          <a:ln w="9525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990602" y="5988050"/>
            <a:ext cx="179705" cy="133350"/>
          </a:xfrm>
          <a:custGeom>
            <a:avLst/>
            <a:gdLst/>
            <a:ahLst/>
            <a:cxnLst/>
            <a:rect l="l" t="t" r="r" b="b"/>
            <a:pathLst>
              <a:path w="179705" h="133350">
                <a:moveTo>
                  <a:pt x="0" y="133350"/>
                </a:moveTo>
                <a:lnTo>
                  <a:pt x="179387" y="133350"/>
                </a:lnTo>
                <a:lnTo>
                  <a:pt x="179387" y="0"/>
                </a:lnTo>
                <a:lnTo>
                  <a:pt x="0" y="0"/>
                </a:lnTo>
                <a:lnTo>
                  <a:pt x="0" y="133350"/>
                </a:lnTo>
                <a:close/>
              </a:path>
            </a:pathLst>
          </a:custGeom>
          <a:solidFill>
            <a:srgbClr val="8EC5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990602" y="5988050"/>
            <a:ext cx="179705" cy="133350"/>
          </a:xfrm>
          <a:custGeom>
            <a:avLst/>
            <a:gdLst/>
            <a:ahLst/>
            <a:cxnLst/>
            <a:rect l="l" t="t" r="r" b="b"/>
            <a:pathLst>
              <a:path w="179705" h="133350">
                <a:moveTo>
                  <a:pt x="0" y="133350"/>
                </a:moveTo>
                <a:lnTo>
                  <a:pt x="179387" y="133350"/>
                </a:lnTo>
                <a:lnTo>
                  <a:pt x="179387" y="0"/>
                </a:lnTo>
                <a:lnTo>
                  <a:pt x="0" y="0"/>
                </a:lnTo>
                <a:lnTo>
                  <a:pt x="0" y="133350"/>
                </a:lnTo>
                <a:close/>
              </a:path>
            </a:pathLst>
          </a:custGeom>
          <a:ln w="9525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" name="object 130"/>
          <p:cNvSpPr/>
          <p:nvPr/>
        </p:nvSpPr>
        <p:spPr>
          <a:xfrm>
            <a:off x="990602" y="6191250"/>
            <a:ext cx="179705" cy="133350"/>
          </a:xfrm>
          <a:custGeom>
            <a:avLst/>
            <a:gdLst/>
            <a:ahLst/>
            <a:cxnLst/>
            <a:rect l="l" t="t" r="r" b="b"/>
            <a:pathLst>
              <a:path w="179705" h="133350">
                <a:moveTo>
                  <a:pt x="0" y="133350"/>
                </a:moveTo>
                <a:lnTo>
                  <a:pt x="179387" y="133350"/>
                </a:lnTo>
                <a:lnTo>
                  <a:pt x="179387" y="0"/>
                </a:lnTo>
                <a:lnTo>
                  <a:pt x="0" y="0"/>
                </a:lnTo>
                <a:lnTo>
                  <a:pt x="0" y="133350"/>
                </a:lnTo>
                <a:close/>
              </a:path>
            </a:pathLst>
          </a:custGeom>
          <a:solidFill>
            <a:srgbClr val="BBDE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" name="object 131"/>
          <p:cNvSpPr/>
          <p:nvPr/>
        </p:nvSpPr>
        <p:spPr>
          <a:xfrm>
            <a:off x="990602" y="6191250"/>
            <a:ext cx="179705" cy="133350"/>
          </a:xfrm>
          <a:custGeom>
            <a:avLst/>
            <a:gdLst/>
            <a:ahLst/>
            <a:cxnLst/>
            <a:rect l="l" t="t" r="r" b="b"/>
            <a:pathLst>
              <a:path w="179705" h="133350">
                <a:moveTo>
                  <a:pt x="0" y="133350"/>
                </a:moveTo>
                <a:lnTo>
                  <a:pt x="179387" y="133350"/>
                </a:lnTo>
                <a:lnTo>
                  <a:pt x="179387" y="0"/>
                </a:lnTo>
                <a:lnTo>
                  <a:pt x="0" y="0"/>
                </a:lnTo>
                <a:lnTo>
                  <a:pt x="0" y="133350"/>
                </a:lnTo>
                <a:close/>
              </a:path>
            </a:pathLst>
          </a:custGeom>
          <a:ln w="9525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" name="object 132"/>
          <p:cNvSpPr/>
          <p:nvPr/>
        </p:nvSpPr>
        <p:spPr>
          <a:xfrm>
            <a:off x="3113023" y="5784850"/>
            <a:ext cx="179705" cy="133350"/>
          </a:xfrm>
          <a:custGeom>
            <a:avLst/>
            <a:gdLst/>
            <a:ahLst/>
            <a:cxnLst/>
            <a:rect l="l" t="t" r="r" b="b"/>
            <a:pathLst>
              <a:path w="179704" h="133350">
                <a:moveTo>
                  <a:pt x="0" y="133350"/>
                </a:moveTo>
                <a:lnTo>
                  <a:pt x="179387" y="133350"/>
                </a:lnTo>
                <a:lnTo>
                  <a:pt x="179387" y="0"/>
                </a:lnTo>
                <a:lnTo>
                  <a:pt x="0" y="0"/>
                </a:lnTo>
                <a:lnTo>
                  <a:pt x="0" y="133350"/>
                </a:lnTo>
                <a:close/>
              </a:path>
            </a:pathLst>
          </a:custGeom>
          <a:solidFill>
            <a:srgbClr val="79A1B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" name="object 133"/>
          <p:cNvSpPr/>
          <p:nvPr/>
        </p:nvSpPr>
        <p:spPr>
          <a:xfrm>
            <a:off x="3113023" y="5784850"/>
            <a:ext cx="179705" cy="133350"/>
          </a:xfrm>
          <a:custGeom>
            <a:avLst/>
            <a:gdLst/>
            <a:ahLst/>
            <a:cxnLst/>
            <a:rect l="l" t="t" r="r" b="b"/>
            <a:pathLst>
              <a:path w="179704" h="133350">
                <a:moveTo>
                  <a:pt x="0" y="133350"/>
                </a:moveTo>
                <a:lnTo>
                  <a:pt x="179387" y="133350"/>
                </a:lnTo>
                <a:lnTo>
                  <a:pt x="179387" y="0"/>
                </a:lnTo>
                <a:lnTo>
                  <a:pt x="0" y="0"/>
                </a:lnTo>
                <a:lnTo>
                  <a:pt x="0" y="133350"/>
                </a:lnTo>
                <a:close/>
              </a:path>
            </a:pathLst>
          </a:custGeom>
          <a:ln w="9525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" name="object 134"/>
          <p:cNvSpPr txBox="1"/>
          <p:nvPr/>
        </p:nvSpPr>
        <p:spPr>
          <a:xfrm>
            <a:off x="6127241" y="5728516"/>
            <a:ext cx="2392045" cy="4184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33400"/>
              </a:lnSpc>
            </a:pPr>
            <a:r>
              <a:rPr sz="1000" spc="-5" dirty="0">
                <a:latin typeface="Arial"/>
                <a:cs typeface="Arial"/>
              </a:rPr>
              <a:t>Phone hotline </a:t>
            </a:r>
            <a:r>
              <a:rPr sz="1000" dirty="0">
                <a:latin typeface="Arial"/>
                <a:cs typeface="Arial"/>
              </a:rPr>
              <a:t>for </a:t>
            </a:r>
            <a:r>
              <a:rPr sz="1000" spc="-5" dirty="0">
                <a:latin typeface="Arial"/>
                <a:cs typeface="Arial"/>
              </a:rPr>
              <a:t>information and</a:t>
            </a:r>
            <a:r>
              <a:rPr sz="1000" spc="-6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planning  </a:t>
            </a:r>
            <a:r>
              <a:rPr sz="1000" spc="-5" dirty="0">
                <a:latin typeface="Arial"/>
                <a:cs typeface="Arial"/>
              </a:rPr>
              <a:t>Phone support</a:t>
            </a:r>
            <a:r>
              <a:rPr sz="1000" spc="-10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groups</a:t>
            </a:r>
            <a:endParaRPr sz="1000">
              <a:latin typeface="Arial"/>
              <a:cs typeface="Arial"/>
            </a:endParaRPr>
          </a:p>
        </p:txBody>
      </p:sp>
      <p:sp>
        <p:nvSpPr>
          <p:cNvPr id="135" name="object 135"/>
          <p:cNvSpPr txBox="1"/>
          <p:nvPr/>
        </p:nvSpPr>
        <p:spPr>
          <a:xfrm>
            <a:off x="1208330" y="5728516"/>
            <a:ext cx="1814195" cy="61452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378460">
              <a:lnSpc>
                <a:spcPct val="133400"/>
              </a:lnSpc>
            </a:pPr>
            <a:r>
              <a:rPr sz="1000" spc="-5" dirty="0">
                <a:latin typeface="Arial"/>
                <a:cs typeface="Arial"/>
              </a:rPr>
              <a:t>In person care</a:t>
            </a:r>
            <a:r>
              <a:rPr sz="1000" spc="-8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consultant  Online</a:t>
            </a:r>
            <a:r>
              <a:rPr sz="1000" spc="-9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classes/webinars</a:t>
            </a:r>
            <a:endParaRPr sz="1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400"/>
              </a:spcBef>
            </a:pPr>
            <a:r>
              <a:rPr sz="1000" spc="-5" dirty="0">
                <a:latin typeface="Arial"/>
                <a:cs typeface="Arial"/>
              </a:rPr>
              <a:t>Online </a:t>
            </a:r>
            <a:r>
              <a:rPr sz="1000" dirty="0">
                <a:latin typeface="Arial"/>
                <a:cs typeface="Arial"/>
              </a:rPr>
              <a:t>forums/ message</a:t>
            </a:r>
            <a:r>
              <a:rPr sz="1000" spc="-15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boards</a:t>
            </a:r>
            <a:endParaRPr sz="1000">
              <a:latin typeface="Arial"/>
              <a:cs typeface="Arial"/>
            </a:endParaRPr>
          </a:p>
        </p:txBody>
      </p:sp>
      <p:sp>
        <p:nvSpPr>
          <p:cNvPr id="136" name="object 136"/>
          <p:cNvSpPr txBox="1"/>
          <p:nvPr/>
        </p:nvSpPr>
        <p:spPr>
          <a:xfrm>
            <a:off x="3331209" y="5728516"/>
            <a:ext cx="2488565" cy="61452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1130300">
              <a:lnSpc>
                <a:spcPct val="133400"/>
              </a:lnSpc>
            </a:pPr>
            <a:r>
              <a:rPr sz="1000" spc="-5" dirty="0">
                <a:latin typeface="Arial"/>
                <a:cs typeface="Arial"/>
              </a:rPr>
              <a:t>In person support</a:t>
            </a:r>
            <a:r>
              <a:rPr sz="1000" spc="-9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group  In person</a:t>
            </a:r>
            <a:r>
              <a:rPr sz="1000" spc="-8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classes</a:t>
            </a:r>
            <a:endParaRPr sz="1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400"/>
              </a:spcBef>
            </a:pPr>
            <a:r>
              <a:rPr sz="1000" spc="-5" dirty="0">
                <a:latin typeface="Arial"/>
                <a:cs typeface="Arial"/>
              </a:rPr>
              <a:t>Phone hotline </a:t>
            </a:r>
            <a:r>
              <a:rPr sz="1000" dirty="0">
                <a:latin typeface="Arial"/>
                <a:cs typeface="Arial"/>
              </a:rPr>
              <a:t>for </a:t>
            </a:r>
            <a:r>
              <a:rPr sz="1000" spc="-5" dirty="0">
                <a:latin typeface="Arial"/>
                <a:cs typeface="Arial"/>
              </a:rPr>
              <a:t>crisis or emotional</a:t>
            </a:r>
            <a:r>
              <a:rPr sz="1000" spc="-5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support</a:t>
            </a:r>
            <a:endParaRPr sz="1000">
              <a:latin typeface="Arial"/>
              <a:cs typeface="Arial"/>
            </a:endParaRPr>
          </a:p>
        </p:txBody>
      </p:sp>
      <p:sp>
        <p:nvSpPr>
          <p:cNvPr id="138" name="object 138"/>
          <p:cNvSpPr/>
          <p:nvPr/>
        </p:nvSpPr>
        <p:spPr>
          <a:xfrm>
            <a:off x="528639" y="1454264"/>
            <a:ext cx="8498205" cy="369570"/>
          </a:xfrm>
          <a:custGeom>
            <a:avLst/>
            <a:gdLst/>
            <a:ahLst/>
            <a:cxnLst/>
            <a:rect l="l" t="t" r="r" b="b"/>
            <a:pathLst>
              <a:path w="8498205" h="369569">
                <a:moveTo>
                  <a:pt x="0" y="369328"/>
                </a:moveTo>
                <a:lnTo>
                  <a:pt x="8497951" y="369328"/>
                </a:lnTo>
                <a:lnTo>
                  <a:pt x="8497951" y="0"/>
                </a:lnTo>
                <a:lnTo>
                  <a:pt x="0" y="0"/>
                </a:lnTo>
                <a:lnTo>
                  <a:pt x="0" y="36932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9" name="object 139"/>
          <p:cNvSpPr txBox="1"/>
          <p:nvPr/>
        </p:nvSpPr>
        <p:spPr>
          <a:xfrm>
            <a:off x="641401" y="1545082"/>
            <a:ext cx="8270875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dirty="0">
                <a:latin typeface="Arial"/>
                <a:cs typeface="Arial"/>
              </a:rPr>
              <a:t>Question: </a:t>
            </a:r>
            <a:r>
              <a:rPr sz="1200" b="1" spc="-5" dirty="0">
                <a:latin typeface="Arial"/>
                <a:cs typeface="Arial"/>
              </a:rPr>
              <a:t>"How likely </a:t>
            </a:r>
            <a:r>
              <a:rPr sz="1200" b="1" spc="5" dirty="0">
                <a:latin typeface="Arial"/>
                <a:cs typeface="Arial"/>
              </a:rPr>
              <a:t>would </a:t>
            </a:r>
            <a:r>
              <a:rPr sz="1200" b="1" spc="-10" dirty="0">
                <a:latin typeface="Arial"/>
                <a:cs typeface="Arial"/>
              </a:rPr>
              <a:t>you </a:t>
            </a:r>
            <a:r>
              <a:rPr sz="1200" b="1" dirty="0">
                <a:latin typeface="Arial"/>
                <a:cs typeface="Arial"/>
              </a:rPr>
              <a:t>be to </a:t>
            </a:r>
            <a:r>
              <a:rPr sz="1200" b="1" spc="-5" dirty="0">
                <a:latin typeface="Arial"/>
                <a:cs typeface="Arial"/>
              </a:rPr>
              <a:t>use the </a:t>
            </a:r>
            <a:r>
              <a:rPr sz="1200" b="1" dirty="0">
                <a:latin typeface="Arial"/>
                <a:cs typeface="Arial"/>
              </a:rPr>
              <a:t>[following] if they </a:t>
            </a:r>
            <a:r>
              <a:rPr sz="1200" b="1" spc="5" dirty="0">
                <a:latin typeface="Arial"/>
                <a:cs typeface="Arial"/>
              </a:rPr>
              <a:t>were </a:t>
            </a:r>
            <a:r>
              <a:rPr sz="1200" b="1" spc="-5" dirty="0">
                <a:latin typeface="Arial"/>
                <a:cs typeface="Arial"/>
              </a:rPr>
              <a:t>convenient for you?"...by </a:t>
            </a:r>
            <a:r>
              <a:rPr sz="1200" b="1" dirty="0">
                <a:latin typeface="Arial"/>
                <a:cs typeface="Arial"/>
              </a:rPr>
              <a:t>PWD</a:t>
            </a:r>
            <a:r>
              <a:rPr sz="1200" b="1" spc="18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relationship</a:t>
            </a:r>
            <a:endParaRPr sz="1200">
              <a:latin typeface="Arial"/>
              <a:cs typeface="Arial"/>
            </a:endParaRPr>
          </a:p>
        </p:txBody>
      </p:sp>
      <p:sp>
        <p:nvSpPr>
          <p:cNvPr id="141" name="object 141"/>
          <p:cNvSpPr txBox="1"/>
          <p:nvPr/>
        </p:nvSpPr>
        <p:spPr>
          <a:xfrm>
            <a:off x="691994" y="2386838"/>
            <a:ext cx="7492365" cy="6617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endParaRPr sz="145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endParaRPr lang="en-US" sz="950" spc="-10" dirty="0" smtClean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endParaRPr lang="en-US" sz="950" spc="-1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950" spc="-10" dirty="0" smtClean="0">
                <a:latin typeface="Arial"/>
                <a:cs typeface="Arial"/>
              </a:rPr>
              <a:t>60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149" name="object 149"/>
          <p:cNvSpPr txBox="1">
            <a:spLocks noGrp="1"/>
          </p:cNvSpPr>
          <p:nvPr>
            <p:ph type="sldNum" sz="quarter" idx="7"/>
          </p:nvPr>
        </p:nvSpPr>
        <p:spPr>
          <a:xfrm>
            <a:off x="8935973" y="6683491"/>
            <a:ext cx="243204" cy="1282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010"/>
              </a:lnSpc>
            </a:pPr>
            <a:fld id="{81D60167-4931-47E6-BA6A-407CBD079E47}" type="slidenum">
              <a:rPr spc="-5" dirty="0"/>
              <a:t>18</a:t>
            </a:fld>
            <a:endParaRPr spc="-5" dirty="0"/>
          </a:p>
        </p:txBody>
      </p:sp>
      <p:sp>
        <p:nvSpPr>
          <p:cNvPr id="146" name="object 146"/>
          <p:cNvSpPr txBox="1"/>
          <p:nvPr/>
        </p:nvSpPr>
        <p:spPr>
          <a:xfrm>
            <a:off x="323901" y="175402"/>
            <a:ext cx="8382000" cy="7386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5250">
              <a:lnSpc>
                <a:spcPct val="100000"/>
              </a:lnSpc>
              <a:spcBef>
                <a:spcPts val="70"/>
              </a:spcBef>
            </a:pPr>
            <a:r>
              <a:rPr sz="2400" b="1" spc="-5" dirty="0" smtClean="0">
                <a:solidFill>
                  <a:srgbClr val="4A0D66"/>
                </a:solidFill>
                <a:latin typeface="Arial"/>
                <a:cs typeface="Arial"/>
              </a:rPr>
              <a:t>Rankings </a:t>
            </a:r>
            <a:r>
              <a:rPr sz="2400" b="1" spc="-5" dirty="0">
                <a:solidFill>
                  <a:srgbClr val="4A0D66"/>
                </a:solidFill>
                <a:latin typeface="Arial"/>
                <a:cs typeface="Arial"/>
              </a:rPr>
              <a:t>for resources </a:t>
            </a:r>
            <a:r>
              <a:rPr sz="2400" b="1" dirty="0">
                <a:solidFill>
                  <a:srgbClr val="4A0D66"/>
                </a:solidFill>
                <a:latin typeface="Arial"/>
                <a:cs typeface="Arial"/>
              </a:rPr>
              <a:t>likely to </a:t>
            </a:r>
            <a:r>
              <a:rPr sz="2400" b="1" spc="-5" dirty="0">
                <a:solidFill>
                  <a:srgbClr val="4A0D66"/>
                </a:solidFill>
                <a:latin typeface="Arial"/>
                <a:cs typeface="Arial"/>
              </a:rPr>
              <a:t>use </a:t>
            </a:r>
            <a:r>
              <a:rPr sz="2400" b="1" dirty="0">
                <a:solidFill>
                  <a:srgbClr val="4A0D66"/>
                </a:solidFill>
                <a:latin typeface="Arial"/>
                <a:cs typeface="Arial"/>
              </a:rPr>
              <a:t>in </a:t>
            </a:r>
            <a:r>
              <a:rPr sz="2400" b="1" spc="-5" dirty="0">
                <a:solidFill>
                  <a:srgbClr val="4A0D66"/>
                </a:solidFill>
                <a:latin typeface="Arial"/>
                <a:cs typeface="Arial"/>
              </a:rPr>
              <a:t>the </a:t>
            </a:r>
            <a:r>
              <a:rPr sz="2400" b="1" dirty="0">
                <a:solidFill>
                  <a:srgbClr val="4A0D66"/>
                </a:solidFill>
                <a:latin typeface="Arial"/>
                <a:cs typeface="Arial"/>
              </a:rPr>
              <a:t>future</a:t>
            </a:r>
            <a:r>
              <a:rPr sz="2400" b="1" spc="-25" dirty="0">
                <a:solidFill>
                  <a:srgbClr val="4A0D66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4A0D66"/>
                </a:solidFill>
                <a:latin typeface="Arial"/>
                <a:cs typeface="Arial"/>
              </a:rPr>
              <a:t>roughly</a:t>
            </a:r>
            <a:endParaRPr sz="2400" dirty="0">
              <a:solidFill>
                <a:srgbClr val="4A0D66"/>
              </a:solidFill>
              <a:latin typeface="Arial"/>
              <a:cs typeface="Arial"/>
            </a:endParaRPr>
          </a:p>
          <a:p>
            <a:pPr marL="95250">
              <a:lnSpc>
                <a:spcPct val="100000"/>
              </a:lnSpc>
            </a:pPr>
            <a:r>
              <a:rPr sz="2400" b="1" dirty="0">
                <a:solidFill>
                  <a:srgbClr val="4A0D66"/>
                </a:solidFill>
                <a:latin typeface="Arial"/>
                <a:cs typeface="Arial"/>
              </a:rPr>
              <a:t>similar </a:t>
            </a:r>
            <a:r>
              <a:rPr sz="2400" b="1" spc="-5" dirty="0">
                <a:solidFill>
                  <a:srgbClr val="4A0D66"/>
                </a:solidFill>
                <a:latin typeface="Arial"/>
                <a:cs typeface="Arial"/>
              </a:rPr>
              <a:t>across caregiver</a:t>
            </a:r>
            <a:r>
              <a:rPr sz="2400" b="1" spc="-25" dirty="0">
                <a:solidFill>
                  <a:srgbClr val="4A0D66"/>
                </a:solidFill>
                <a:latin typeface="Arial"/>
                <a:cs typeface="Arial"/>
              </a:rPr>
              <a:t> </a:t>
            </a:r>
            <a:r>
              <a:rPr sz="2400" b="1" spc="-10" dirty="0">
                <a:solidFill>
                  <a:srgbClr val="4A0D66"/>
                </a:solidFill>
                <a:latin typeface="Arial"/>
                <a:cs typeface="Arial"/>
              </a:rPr>
              <a:t>types</a:t>
            </a:r>
            <a:endParaRPr sz="2400" dirty="0">
              <a:solidFill>
                <a:srgbClr val="4A0D66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/>
          <p:nvPr/>
        </p:nvSpPr>
        <p:spPr>
          <a:xfrm>
            <a:off x="1205002" y="3272015"/>
            <a:ext cx="152400" cy="2066925"/>
          </a:xfrm>
          <a:custGeom>
            <a:avLst/>
            <a:gdLst/>
            <a:ahLst/>
            <a:cxnLst/>
            <a:rect l="l" t="t" r="r" b="b"/>
            <a:pathLst>
              <a:path w="152400" h="2066925">
                <a:moveTo>
                  <a:pt x="0" y="2066854"/>
                </a:moveTo>
                <a:lnTo>
                  <a:pt x="152227" y="2066854"/>
                </a:lnTo>
                <a:lnTo>
                  <a:pt x="152227" y="0"/>
                </a:lnTo>
                <a:lnTo>
                  <a:pt x="0" y="0"/>
                </a:lnTo>
                <a:lnTo>
                  <a:pt x="0" y="2066854"/>
                </a:lnTo>
                <a:close/>
              </a:path>
            </a:pathLst>
          </a:custGeom>
          <a:solidFill>
            <a:srgbClr val="5BAC8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205002" y="3272015"/>
            <a:ext cx="152400" cy="2066925"/>
          </a:xfrm>
          <a:custGeom>
            <a:avLst/>
            <a:gdLst/>
            <a:ahLst/>
            <a:cxnLst/>
            <a:rect l="l" t="t" r="r" b="b"/>
            <a:pathLst>
              <a:path w="152400" h="2066925">
                <a:moveTo>
                  <a:pt x="0" y="2066854"/>
                </a:moveTo>
                <a:lnTo>
                  <a:pt x="152227" y="2066854"/>
                </a:lnTo>
                <a:lnTo>
                  <a:pt x="152227" y="0"/>
                </a:lnTo>
                <a:lnTo>
                  <a:pt x="0" y="0"/>
                </a:lnTo>
                <a:lnTo>
                  <a:pt x="0" y="2066854"/>
                </a:lnTo>
                <a:close/>
              </a:path>
            </a:pathLst>
          </a:custGeom>
          <a:ln w="9514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519290" y="3062391"/>
            <a:ext cx="153035" cy="2276475"/>
          </a:xfrm>
          <a:custGeom>
            <a:avLst/>
            <a:gdLst/>
            <a:ahLst/>
            <a:cxnLst/>
            <a:rect l="l" t="t" r="r" b="b"/>
            <a:pathLst>
              <a:path w="153035" h="2276475">
                <a:moveTo>
                  <a:pt x="0" y="2276478"/>
                </a:moveTo>
                <a:lnTo>
                  <a:pt x="152544" y="2276478"/>
                </a:lnTo>
                <a:lnTo>
                  <a:pt x="152544" y="0"/>
                </a:lnTo>
                <a:lnTo>
                  <a:pt x="0" y="0"/>
                </a:lnTo>
                <a:lnTo>
                  <a:pt x="0" y="2276478"/>
                </a:lnTo>
                <a:close/>
              </a:path>
            </a:pathLst>
          </a:custGeom>
          <a:solidFill>
            <a:srgbClr val="5BAC8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519290" y="3062391"/>
            <a:ext cx="153035" cy="2276475"/>
          </a:xfrm>
          <a:custGeom>
            <a:avLst/>
            <a:gdLst/>
            <a:ahLst/>
            <a:cxnLst/>
            <a:rect l="l" t="t" r="r" b="b"/>
            <a:pathLst>
              <a:path w="153035" h="2276475">
                <a:moveTo>
                  <a:pt x="0" y="2276478"/>
                </a:moveTo>
                <a:lnTo>
                  <a:pt x="152544" y="2276478"/>
                </a:lnTo>
                <a:lnTo>
                  <a:pt x="152544" y="0"/>
                </a:lnTo>
                <a:lnTo>
                  <a:pt x="0" y="0"/>
                </a:lnTo>
                <a:lnTo>
                  <a:pt x="0" y="2276478"/>
                </a:lnTo>
                <a:close/>
              </a:path>
            </a:pathLst>
          </a:custGeom>
          <a:ln w="9514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833773" y="3119384"/>
            <a:ext cx="153035" cy="2219960"/>
          </a:xfrm>
          <a:custGeom>
            <a:avLst/>
            <a:gdLst/>
            <a:ahLst/>
            <a:cxnLst/>
            <a:rect l="l" t="t" r="r" b="b"/>
            <a:pathLst>
              <a:path w="153035" h="2219960">
                <a:moveTo>
                  <a:pt x="0" y="2219481"/>
                </a:moveTo>
                <a:lnTo>
                  <a:pt x="152544" y="2219481"/>
                </a:lnTo>
                <a:lnTo>
                  <a:pt x="152544" y="0"/>
                </a:lnTo>
                <a:lnTo>
                  <a:pt x="0" y="0"/>
                </a:lnTo>
                <a:lnTo>
                  <a:pt x="0" y="2219481"/>
                </a:lnTo>
                <a:close/>
              </a:path>
            </a:pathLst>
          </a:custGeom>
          <a:solidFill>
            <a:srgbClr val="5BAC8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833773" y="3119384"/>
            <a:ext cx="153035" cy="2219960"/>
          </a:xfrm>
          <a:custGeom>
            <a:avLst/>
            <a:gdLst/>
            <a:ahLst/>
            <a:cxnLst/>
            <a:rect l="l" t="t" r="r" b="b"/>
            <a:pathLst>
              <a:path w="153035" h="2219960">
                <a:moveTo>
                  <a:pt x="0" y="2219481"/>
                </a:moveTo>
                <a:lnTo>
                  <a:pt x="152544" y="2219481"/>
                </a:lnTo>
                <a:lnTo>
                  <a:pt x="152544" y="0"/>
                </a:lnTo>
                <a:lnTo>
                  <a:pt x="0" y="0"/>
                </a:lnTo>
                <a:lnTo>
                  <a:pt x="0" y="2219481"/>
                </a:lnTo>
                <a:close/>
              </a:path>
            </a:pathLst>
          </a:custGeom>
          <a:ln w="9514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148251" y="3329008"/>
            <a:ext cx="152400" cy="2010410"/>
          </a:xfrm>
          <a:custGeom>
            <a:avLst/>
            <a:gdLst/>
            <a:ahLst/>
            <a:cxnLst/>
            <a:rect l="l" t="t" r="r" b="b"/>
            <a:pathLst>
              <a:path w="152400" h="2010410">
                <a:moveTo>
                  <a:pt x="0" y="2009857"/>
                </a:moveTo>
                <a:lnTo>
                  <a:pt x="152227" y="2009857"/>
                </a:lnTo>
                <a:lnTo>
                  <a:pt x="152227" y="0"/>
                </a:lnTo>
                <a:lnTo>
                  <a:pt x="0" y="0"/>
                </a:lnTo>
                <a:lnTo>
                  <a:pt x="0" y="2009857"/>
                </a:lnTo>
                <a:close/>
              </a:path>
            </a:pathLst>
          </a:custGeom>
          <a:solidFill>
            <a:srgbClr val="5BAC8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148251" y="3329008"/>
            <a:ext cx="152400" cy="2010410"/>
          </a:xfrm>
          <a:custGeom>
            <a:avLst/>
            <a:gdLst/>
            <a:ahLst/>
            <a:cxnLst/>
            <a:rect l="l" t="t" r="r" b="b"/>
            <a:pathLst>
              <a:path w="152400" h="2010410">
                <a:moveTo>
                  <a:pt x="0" y="2009857"/>
                </a:moveTo>
                <a:lnTo>
                  <a:pt x="152227" y="2009857"/>
                </a:lnTo>
                <a:lnTo>
                  <a:pt x="152227" y="0"/>
                </a:lnTo>
                <a:lnTo>
                  <a:pt x="0" y="0"/>
                </a:lnTo>
                <a:lnTo>
                  <a:pt x="0" y="2009857"/>
                </a:lnTo>
                <a:close/>
              </a:path>
            </a:pathLst>
          </a:custGeom>
          <a:ln w="9514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453090" y="3272015"/>
            <a:ext cx="153035" cy="2066925"/>
          </a:xfrm>
          <a:custGeom>
            <a:avLst/>
            <a:gdLst/>
            <a:ahLst/>
            <a:cxnLst/>
            <a:rect l="l" t="t" r="r" b="b"/>
            <a:pathLst>
              <a:path w="153034" h="2066925">
                <a:moveTo>
                  <a:pt x="0" y="2066854"/>
                </a:moveTo>
                <a:lnTo>
                  <a:pt x="152544" y="2066854"/>
                </a:lnTo>
                <a:lnTo>
                  <a:pt x="152544" y="0"/>
                </a:lnTo>
                <a:lnTo>
                  <a:pt x="0" y="0"/>
                </a:lnTo>
                <a:lnTo>
                  <a:pt x="0" y="2066854"/>
                </a:lnTo>
                <a:close/>
              </a:path>
            </a:pathLst>
          </a:custGeom>
          <a:solidFill>
            <a:srgbClr val="5BAC8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453090" y="3272015"/>
            <a:ext cx="153035" cy="2066925"/>
          </a:xfrm>
          <a:custGeom>
            <a:avLst/>
            <a:gdLst/>
            <a:ahLst/>
            <a:cxnLst/>
            <a:rect l="l" t="t" r="r" b="b"/>
            <a:pathLst>
              <a:path w="153034" h="2066925">
                <a:moveTo>
                  <a:pt x="0" y="2066854"/>
                </a:moveTo>
                <a:lnTo>
                  <a:pt x="152544" y="2066854"/>
                </a:lnTo>
                <a:lnTo>
                  <a:pt x="152544" y="0"/>
                </a:lnTo>
                <a:lnTo>
                  <a:pt x="0" y="0"/>
                </a:lnTo>
                <a:lnTo>
                  <a:pt x="0" y="2066854"/>
                </a:lnTo>
                <a:close/>
              </a:path>
            </a:pathLst>
          </a:custGeom>
          <a:ln w="9514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7767572" y="3700509"/>
            <a:ext cx="152400" cy="1638935"/>
          </a:xfrm>
          <a:custGeom>
            <a:avLst/>
            <a:gdLst/>
            <a:ahLst/>
            <a:cxnLst/>
            <a:rect l="l" t="t" r="r" b="b"/>
            <a:pathLst>
              <a:path w="152400" h="1638935">
                <a:moveTo>
                  <a:pt x="0" y="1638360"/>
                </a:moveTo>
                <a:lnTo>
                  <a:pt x="152227" y="1638360"/>
                </a:lnTo>
                <a:lnTo>
                  <a:pt x="152227" y="0"/>
                </a:lnTo>
                <a:lnTo>
                  <a:pt x="0" y="0"/>
                </a:lnTo>
                <a:lnTo>
                  <a:pt x="0" y="1638360"/>
                </a:lnTo>
                <a:close/>
              </a:path>
            </a:pathLst>
          </a:custGeom>
          <a:solidFill>
            <a:srgbClr val="5BAC8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7767572" y="3700509"/>
            <a:ext cx="152400" cy="1638935"/>
          </a:xfrm>
          <a:custGeom>
            <a:avLst/>
            <a:gdLst/>
            <a:ahLst/>
            <a:cxnLst/>
            <a:rect l="l" t="t" r="r" b="b"/>
            <a:pathLst>
              <a:path w="152400" h="1638935">
                <a:moveTo>
                  <a:pt x="0" y="1638360"/>
                </a:moveTo>
                <a:lnTo>
                  <a:pt x="152227" y="1638360"/>
                </a:lnTo>
                <a:lnTo>
                  <a:pt x="152227" y="0"/>
                </a:lnTo>
                <a:lnTo>
                  <a:pt x="0" y="0"/>
                </a:lnTo>
                <a:lnTo>
                  <a:pt x="0" y="1638360"/>
                </a:lnTo>
                <a:close/>
              </a:path>
            </a:pathLst>
          </a:custGeom>
          <a:ln w="9514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357227" y="3672010"/>
            <a:ext cx="153035" cy="1666875"/>
          </a:xfrm>
          <a:custGeom>
            <a:avLst/>
            <a:gdLst/>
            <a:ahLst/>
            <a:cxnLst/>
            <a:rect l="l" t="t" r="r" b="b"/>
            <a:pathLst>
              <a:path w="153034" h="1666875">
                <a:moveTo>
                  <a:pt x="0" y="1666859"/>
                </a:moveTo>
                <a:lnTo>
                  <a:pt x="152544" y="1666859"/>
                </a:lnTo>
                <a:lnTo>
                  <a:pt x="152544" y="0"/>
                </a:lnTo>
                <a:lnTo>
                  <a:pt x="0" y="0"/>
                </a:lnTo>
                <a:lnTo>
                  <a:pt x="0" y="1666859"/>
                </a:lnTo>
                <a:close/>
              </a:path>
            </a:pathLst>
          </a:custGeom>
          <a:solidFill>
            <a:srgbClr val="8EC5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357227" y="3672010"/>
            <a:ext cx="153035" cy="1666875"/>
          </a:xfrm>
          <a:custGeom>
            <a:avLst/>
            <a:gdLst/>
            <a:ahLst/>
            <a:cxnLst/>
            <a:rect l="l" t="t" r="r" b="b"/>
            <a:pathLst>
              <a:path w="153034" h="1666875">
                <a:moveTo>
                  <a:pt x="0" y="1666859"/>
                </a:moveTo>
                <a:lnTo>
                  <a:pt x="152544" y="1666859"/>
                </a:lnTo>
                <a:lnTo>
                  <a:pt x="152544" y="0"/>
                </a:lnTo>
                <a:lnTo>
                  <a:pt x="0" y="0"/>
                </a:lnTo>
                <a:lnTo>
                  <a:pt x="0" y="1666859"/>
                </a:lnTo>
                <a:close/>
              </a:path>
            </a:pathLst>
          </a:custGeom>
          <a:ln w="9514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2671773" y="3548136"/>
            <a:ext cx="152400" cy="1791335"/>
          </a:xfrm>
          <a:custGeom>
            <a:avLst/>
            <a:gdLst/>
            <a:ahLst/>
            <a:cxnLst/>
            <a:rect l="l" t="t" r="r" b="b"/>
            <a:pathLst>
              <a:path w="152400" h="1791335">
                <a:moveTo>
                  <a:pt x="0" y="1790733"/>
                </a:moveTo>
                <a:lnTo>
                  <a:pt x="152227" y="1790733"/>
                </a:lnTo>
                <a:lnTo>
                  <a:pt x="152227" y="0"/>
                </a:lnTo>
                <a:lnTo>
                  <a:pt x="0" y="0"/>
                </a:lnTo>
                <a:lnTo>
                  <a:pt x="0" y="1790733"/>
                </a:lnTo>
                <a:close/>
              </a:path>
            </a:pathLst>
          </a:custGeom>
          <a:solidFill>
            <a:srgbClr val="8EC5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2671773" y="3548136"/>
            <a:ext cx="152400" cy="1791335"/>
          </a:xfrm>
          <a:custGeom>
            <a:avLst/>
            <a:gdLst/>
            <a:ahLst/>
            <a:cxnLst/>
            <a:rect l="l" t="t" r="r" b="b"/>
            <a:pathLst>
              <a:path w="152400" h="1791335">
                <a:moveTo>
                  <a:pt x="0" y="1790733"/>
                </a:moveTo>
                <a:lnTo>
                  <a:pt x="152227" y="1790733"/>
                </a:lnTo>
                <a:lnTo>
                  <a:pt x="152227" y="0"/>
                </a:lnTo>
                <a:lnTo>
                  <a:pt x="0" y="0"/>
                </a:lnTo>
                <a:lnTo>
                  <a:pt x="0" y="1790733"/>
                </a:lnTo>
                <a:close/>
              </a:path>
            </a:pathLst>
          </a:custGeom>
          <a:ln w="9514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3986378" y="3634012"/>
            <a:ext cx="152400" cy="1704975"/>
          </a:xfrm>
          <a:custGeom>
            <a:avLst/>
            <a:gdLst/>
            <a:ahLst/>
            <a:cxnLst/>
            <a:rect l="l" t="t" r="r" b="b"/>
            <a:pathLst>
              <a:path w="152400" h="1704975">
                <a:moveTo>
                  <a:pt x="0" y="1704857"/>
                </a:moveTo>
                <a:lnTo>
                  <a:pt x="152227" y="1704857"/>
                </a:lnTo>
                <a:lnTo>
                  <a:pt x="152227" y="0"/>
                </a:lnTo>
                <a:lnTo>
                  <a:pt x="0" y="0"/>
                </a:lnTo>
                <a:lnTo>
                  <a:pt x="0" y="1704857"/>
                </a:lnTo>
                <a:close/>
              </a:path>
            </a:pathLst>
          </a:custGeom>
          <a:solidFill>
            <a:srgbClr val="8EC5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3986378" y="3634012"/>
            <a:ext cx="152400" cy="1704975"/>
          </a:xfrm>
          <a:custGeom>
            <a:avLst/>
            <a:gdLst/>
            <a:ahLst/>
            <a:cxnLst/>
            <a:rect l="l" t="t" r="r" b="b"/>
            <a:pathLst>
              <a:path w="152400" h="1704975">
                <a:moveTo>
                  <a:pt x="0" y="1704857"/>
                </a:moveTo>
                <a:lnTo>
                  <a:pt x="152227" y="1704857"/>
                </a:lnTo>
                <a:lnTo>
                  <a:pt x="152227" y="0"/>
                </a:lnTo>
                <a:lnTo>
                  <a:pt x="0" y="0"/>
                </a:lnTo>
                <a:lnTo>
                  <a:pt x="0" y="1704857"/>
                </a:lnTo>
                <a:close/>
              </a:path>
            </a:pathLst>
          </a:custGeom>
          <a:ln w="9514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300480" y="3672010"/>
            <a:ext cx="153035" cy="1666875"/>
          </a:xfrm>
          <a:custGeom>
            <a:avLst/>
            <a:gdLst/>
            <a:ahLst/>
            <a:cxnLst/>
            <a:rect l="l" t="t" r="r" b="b"/>
            <a:pathLst>
              <a:path w="153035" h="1666875">
                <a:moveTo>
                  <a:pt x="0" y="1666859"/>
                </a:moveTo>
                <a:lnTo>
                  <a:pt x="152544" y="1666859"/>
                </a:lnTo>
                <a:lnTo>
                  <a:pt x="152544" y="0"/>
                </a:lnTo>
                <a:lnTo>
                  <a:pt x="0" y="0"/>
                </a:lnTo>
                <a:lnTo>
                  <a:pt x="0" y="1666859"/>
                </a:lnTo>
                <a:close/>
              </a:path>
            </a:pathLst>
          </a:custGeom>
          <a:solidFill>
            <a:srgbClr val="8EC5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5300480" y="3672010"/>
            <a:ext cx="153035" cy="1666875"/>
          </a:xfrm>
          <a:custGeom>
            <a:avLst/>
            <a:gdLst/>
            <a:ahLst/>
            <a:cxnLst/>
            <a:rect l="l" t="t" r="r" b="b"/>
            <a:pathLst>
              <a:path w="153035" h="1666875">
                <a:moveTo>
                  <a:pt x="0" y="1666859"/>
                </a:moveTo>
                <a:lnTo>
                  <a:pt x="152544" y="1666859"/>
                </a:lnTo>
                <a:lnTo>
                  <a:pt x="152544" y="0"/>
                </a:lnTo>
                <a:lnTo>
                  <a:pt x="0" y="0"/>
                </a:lnTo>
                <a:lnTo>
                  <a:pt x="0" y="1666859"/>
                </a:lnTo>
                <a:close/>
              </a:path>
            </a:pathLst>
          </a:custGeom>
          <a:ln w="9514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6605573" y="3881634"/>
            <a:ext cx="152400" cy="1457325"/>
          </a:xfrm>
          <a:custGeom>
            <a:avLst/>
            <a:gdLst/>
            <a:ahLst/>
            <a:cxnLst/>
            <a:rect l="l" t="t" r="r" b="b"/>
            <a:pathLst>
              <a:path w="152400" h="1457325">
                <a:moveTo>
                  <a:pt x="0" y="1457235"/>
                </a:moveTo>
                <a:lnTo>
                  <a:pt x="152227" y="1457235"/>
                </a:lnTo>
                <a:lnTo>
                  <a:pt x="152227" y="0"/>
                </a:lnTo>
                <a:lnTo>
                  <a:pt x="0" y="0"/>
                </a:lnTo>
                <a:lnTo>
                  <a:pt x="0" y="1457235"/>
                </a:lnTo>
                <a:close/>
              </a:path>
            </a:pathLst>
          </a:custGeom>
          <a:solidFill>
            <a:srgbClr val="8EC5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6605573" y="3881634"/>
            <a:ext cx="152400" cy="1457325"/>
          </a:xfrm>
          <a:custGeom>
            <a:avLst/>
            <a:gdLst/>
            <a:ahLst/>
            <a:cxnLst/>
            <a:rect l="l" t="t" r="r" b="b"/>
            <a:pathLst>
              <a:path w="152400" h="1457325">
                <a:moveTo>
                  <a:pt x="0" y="1457235"/>
                </a:moveTo>
                <a:lnTo>
                  <a:pt x="152227" y="1457235"/>
                </a:lnTo>
                <a:lnTo>
                  <a:pt x="152227" y="0"/>
                </a:lnTo>
                <a:lnTo>
                  <a:pt x="0" y="0"/>
                </a:lnTo>
                <a:lnTo>
                  <a:pt x="0" y="1457235"/>
                </a:lnTo>
                <a:close/>
              </a:path>
            </a:pathLst>
          </a:custGeom>
          <a:ln w="9514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7919797" y="4157756"/>
            <a:ext cx="153035" cy="1181735"/>
          </a:xfrm>
          <a:custGeom>
            <a:avLst/>
            <a:gdLst/>
            <a:ahLst/>
            <a:cxnLst/>
            <a:rect l="l" t="t" r="r" b="b"/>
            <a:pathLst>
              <a:path w="153034" h="1181735">
                <a:moveTo>
                  <a:pt x="0" y="1181114"/>
                </a:moveTo>
                <a:lnTo>
                  <a:pt x="152544" y="1181114"/>
                </a:lnTo>
                <a:lnTo>
                  <a:pt x="152544" y="0"/>
                </a:lnTo>
                <a:lnTo>
                  <a:pt x="0" y="0"/>
                </a:lnTo>
                <a:lnTo>
                  <a:pt x="0" y="1181114"/>
                </a:lnTo>
                <a:close/>
              </a:path>
            </a:pathLst>
          </a:custGeom>
          <a:solidFill>
            <a:srgbClr val="8EC5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7919797" y="4157756"/>
            <a:ext cx="153035" cy="1181735"/>
          </a:xfrm>
          <a:custGeom>
            <a:avLst/>
            <a:gdLst/>
            <a:ahLst/>
            <a:cxnLst/>
            <a:rect l="l" t="t" r="r" b="b"/>
            <a:pathLst>
              <a:path w="153034" h="1181735">
                <a:moveTo>
                  <a:pt x="0" y="1181114"/>
                </a:moveTo>
                <a:lnTo>
                  <a:pt x="152544" y="1181114"/>
                </a:lnTo>
                <a:lnTo>
                  <a:pt x="152544" y="0"/>
                </a:lnTo>
                <a:lnTo>
                  <a:pt x="0" y="0"/>
                </a:lnTo>
                <a:lnTo>
                  <a:pt x="0" y="1181114"/>
                </a:lnTo>
                <a:close/>
              </a:path>
            </a:pathLst>
          </a:custGeom>
          <a:ln w="9513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509771" y="3700509"/>
            <a:ext cx="152400" cy="1638935"/>
          </a:xfrm>
          <a:custGeom>
            <a:avLst/>
            <a:gdLst/>
            <a:ahLst/>
            <a:cxnLst/>
            <a:rect l="l" t="t" r="r" b="b"/>
            <a:pathLst>
              <a:path w="152400" h="1638935">
                <a:moveTo>
                  <a:pt x="0" y="1638360"/>
                </a:moveTo>
                <a:lnTo>
                  <a:pt x="152227" y="1638360"/>
                </a:lnTo>
                <a:lnTo>
                  <a:pt x="152227" y="0"/>
                </a:lnTo>
                <a:lnTo>
                  <a:pt x="0" y="0"/>
                </a:lnTo>
                <a:lnTo>
                  <a:pt x="0" y="1638360"/>
                </a:lnTo>
                <a:close/>
              </a:path>
            </a:pathLst>
          </a:custGeom>
          <a:solidFill>
            <a:srgbClr val="BBDE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509771" y="3700509"/>
            <a:ext cx="152400" cy="1638935"/>
          </a:xfrm>
          <a:custGeom>
            <a:avLst/>
            <a:gdLst/>
            <a:ahLst/>
            <a:cxnLst/>
            <a:rect l="l" t="t" r="r" b="b"/>
            <a:pathLst>
              <a:path w="152400" h="1638935">
                <a:moveTo>
                  <a:pt x="0" y="1638360"/>
                </a:moveTo>
                <a:lnTo>
                  <a:pt x="152227" y="1638360"/>
                </a:lnTo>
                <a:lnTo>
                  <a:pt x="152227" y="0"/>
                </a:lnTo>
                <a:lnTo>
                  <a:pt x="0" y="0"/>
                </a:lnTo>
                <a:lnTo>
                  <a:pt x="0" y="1638360"/>
                </a:lnTo>
                <a:close/>
              </a:path>
            </a:pathLst>
          </a:custGeom>
          <a:ln w="9514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2823998" y="3481382"/>
            <a:ext cx="153035" cy="1858010"/>
          </a:xfrm>
          <a:custGeom>
            <a:avLst/>
            <a:gdLst/>
            <a:ahLst/>
            <a:cxnLst/>
            <a:rect l="l" t="t" r="r" b="b"/>
            <a:pathLst>
              <a:path w="153035" h="1858010">
                <a:moveTo>
                  <a:pt x="0" y="1857484"/>
                </a:moveTo>
                <a:lnTo>
                  <a:pt x="152544" y="1857484"/>
                </a:lnTo>
                <a:lnTo>
                  <a:pt x="152544" y="0"/>
                </a:lnTo>
                <a:lnTo>
                  <a:pt x="0" y="0"/>
                </a:lnTo>
                <a:lnTo>
                  <a:pt x="0" y="1857484"/>
                </a:lnTo>
                <a:close/>
              </a:path>
            </a:pathLst>
          </a:custGeom>
          <a:solidFill>
            <a:srgbClr val="BBDE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2823998" y="3481382"/>
            <a:ext cx="153035" cy="1858010"/>
          </a:xfrm>
          <a:custGeom>
            <a:avLst/>
            <a:gdLst/>
            <a:ahLst/>
            <a:cxnLst/>
            <a:rect l="l" t="t" r="r" b="b"/>
            <a:pathLst>
              <a:path w="153035" h="1858010">
                <a:moveTo>
                  <a:pt x="0" y="1857484"/>
                </a:moveTo>
                <a:lnTo>
                  <a:pt x="152544" y="1857484"/>
                </a:lnTo>
                <a:lnTo>
                  <a:pt x="152544" y="0"/>
                </a:lnTo>
                <a:lnTo>
                  <a:pt x="0" y="0"/>
                </a:lnTo>
                <a:lnTo>
                  <a:pt x="0" y="1857484"/>
                </a:lnTo>
                <a:close/>
              </a:path>
            </a:pathLst>
          </a:custGeom>
          <a:ln w="9514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4138607" y="3605133"/>
            <a:ext cx="153035" cy="1734185"/>
          </a:xfrm>
          <a:custGeom>
            <a:avLst/>
            <a:gdLst/>
            <a:ahLst/>
            <a:cxnLst/>
            <a:rect l="l" t="t" r="r" b="b"/>
            <a:pathLst>
              <a:path w="153035" h="1734185">
                <a:moveTo>
                  <a:pt x="0" y="1733736"/>
                </a:moveTo>
                <a:lnTo>
                  <a:pt x="152544" y="1733736"/>
                </a:lnTo>
                <a:lnTo>
                  <a:pt x="152544" y="0"/>
                </a:lnTo>
                <a:lnTo>
                  <a:pt x="0" y="0"/>
                </a:lnTo>
                <a:lnTo>
                  <a:pt x="0" y="1733736"/>
                </a:lnTo>
                <a:close/>
              </a:path>
            </a:pathLst>
          </a:custGeom>
          <a:solidFill>
            <a:srgbClr val="BBDE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4138607" y="3605133"/>
            <a:ext cx="153035" cy="1734185"/>
          </a:xfrm>
          <a:custGeom>
            <a:avLst/>
            <a:gdLst/>
            <a:ahLst/>
            <a:cxnLst/>
            <a:rect l="l" t="t" r="r" b="b"/>
            <a:pathLst>
              <a:path w="153035" h="1734185">
                <a:moveTo>
                  <a:pt x="0" y="1733736"/>
                </a:moveTo>
                <a:lnTo>
                  <a:pt x="152544" y="1733736"/>
                </a:lnTo>
                <a:lnTo>
                  <a:pt x="152544" y="0"/>
                </a:lnTo>
                <a:lnTo>
                  <a:pt x="0" y="0"/>
                </a:lnTo>
                <a:lnTo>
                  <a:pt x="0" y="1733736"/>
                </a:lnTo>
                <a:close/>
              </a:path>
            </a:pathLst>
          </a:custGeom>
          <a:ln w="9514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5453086" y="3700509"/>
            <a:ext cx="152400" cy="1638935"/>
          </a:xfrm>
          <a:custGeom>
            <a:avLst/>
            <a:gdLst/>
            <a:ahLst/>
            <a:cxnLst/>
            <a:rect l="l" t="t" r="r" b="b"/>
            <a:pathLst>
              <a:path w="152400" h="1638935">
                <a:moveTo>
                  <a:pt x="0" y="1638360"/>
                </a:moveTo>
                <a:lnTo>
                  <a:pt x="152227" y="1638360"/>
                </a:lnTo>
                <a:lnTo>
                  <a:pt x="152227" y="0"/>
                </a:lnTo>
                <a:lnTo>
                  <a:pt x="0" y="0"/>
                </a:lnTo>
                <a:lnTo>
                  <a:pt x="0" y="1638360"/>
                </a:lnTo>
                <a:close/>
              </a:path>
            </a:pathLst>
          </a:custGeom>
          <a:solidFill>
            <a:srgbClr val="BBDE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5453086" y="3700509"/>
            <a:ext cx="152400" cy="1638935"/>
          </a:xfrm>
          <a:custGeom>
            <a:avLst/>
            <a:gdLst/>
            <a:ahLst/>
            <a:cxnLst/>
            <a:rect l="l" t="t" r="r" b="b"/>
            <a:pathLst>
              <a:path w="152400" h="1638935">
                <a:moveTo>
                  <a:pt x="0" y="1638360"/>
                </a:moveTo>
                <a:lnTo>
                  <a:pt x="152227" y="1638360"/>
                </a:lnTo>
                <a:lnTo>
                  <a:pt x="152227" y="0"/>
                </a:lnTo>
                <a:lnTo>
                  <a:pt x="0" y="0"/>
                </a:lnTo>
                <a:lnTo>
                  <a:pt x="0" y="1638360"/>
                </a:lnTo>
                <a:close/>
              </a:path>
            </a:pathLst>
          </a:custGeom>
          <a:ln w="9514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6757798" y="3910129"/>
            <a:ext cx="153035" cy="1428750"/>
          </a:xfrm>
          <a:custGeom>
            <a:avLst/>
            <a:gdLst/>
            <a:ahLst/>
            <a:cxnLst/>
            <a:rect l="l" t="t" r="r" b="b"/>
            <a:pathLst>
              <a:path w="153034" h="1428750">
                <a:moveTo>
                  <a:pt x="0" y="1428736"/>
                </a:moveTo>
                <a:lnTo>
                  <a:pt x="152544" y="1428736"/>
                </a:lnTo>
                <a:lnTo>
                  <a:pt x="152544" y="0"/>
                </a:lnTo>
                <a:lnTo>
                  <a:pt x="0" y="0"/>
                </a:lnTo>
                <a:lnTo>
                  <a:pt x="0" y="1428736"/>
                </a:lnTo>
                <a:close/>
              </a:path>
            </a:pathLst>
          </a:custGeom>
          <a:solidFill>
            <a:srgbClr val="BBDE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6757798" y="3910129"/>
            <a:ext cx="153035" cy="1428750"/>
          </a:xfrm>
          <a:custGeom>
            <a:avLst/>
            <a:gdLst/>
            <a:ahLst/>
            <a:cxnLst/>
            <a:rect l="l" t="t" r="r" b="b"/>
            <a:pathLst>
              <a:path w="153034" h="1428750">
                <a:moveTo>
                  <a:pt x="0" y="1428736"/>
                </a:moveTo>
                <a:lnTo>
                  <a:pt x="152544" y="1428736"/>
                </a:lnTo>
                <a:lnTo>
                  <a:pt x="152544" y="0"/>
                </a:lnTo>
                <a:lnTo>
                  <a:pt x="0" y="0"/>
                </a:lnTo>
                <a:lnTo>
                  <a:pt x="0" y="1428736"/>
                </a:lnTo>
                <a:close/>
              </a:path>
            </a:pathLst>
          </a:custGeom>
          <a:ln w="9514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8072407" y="4310065"/>
            <a:ext cx="152400" cy="1029335"/>
          </a:xfrm>
          <a:custGeom>
            <a:avLst/>
            <a:gdLst/>
            <a:ahLst/>
            <a:cxnLst/>
            <a:rect l="l" t="t" r="r" b="b"/>
            <a:pathLst>
              <a:path w="152400" h="1029335">
                <a:moveTo>
                  <a:pt x="0" y="1028804"/>
                </a:moveTo>
                <a:lnTo>
                  <a:pt x="152227" y="1028804"/>
                </a:lnTo>
                <a:lnTo>
                  <a:pt x="152227" y="0"/>
                </a:lnTo>
                <a:lnTo>
                  <a:pt x="0" y="0"/>
                </a:lnTo>
                <a:lnTo>
                  <a:pt x="0" y="1028804"/>
                </a:lnTo>
                <a:close/>
              </a:path>
            </a:pathLst>
          </a:custGeom>
          <a:solidFill>
            <a:srgbClr val="BBDE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8072407" y="4310065"/>
            <a:ext cx="152400" cy="1029335"/>
          </a:xfrm>
          <a:custGeom>
            <a:avLst/>
            <a:gdLst/>
            <a:ahLst/>
            <a:cxnLst/>
            <a:rect l="l" t="t" r="r" b="b"/>
            <a:pathLst>
              <a:path w="152400" h="1029335">
                <a:moveTo>
                  <a:pt x="0" y="1028804"/>
                </a:moveTo>
                <a:lnTo>
                  <a:pt x="152227" y="1028804"/>
                </a:lnTo>
                <a:lnTo>
                  <a:pt x="152227" y="0"/>
                </a:lnTo>
                <a:lnTo>
                  <a:pt x="0" y="0"/>
                </a:lnTo>
                <a:lnTo>
                  <a:pt x="0" y="1028804"/>
                </a:lnTo>
                <a:close/>
              </a:path>
            </a:pathLst>
          </a:custGeom>
          <a:ln w="9513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1661999" y="3967131"/>
            <a:ext cx="153035" cy="1372235"/>
          </a:xfrm>
          <a:custGeom>
            <a:avLst/>
            <a:gdLst/>
            <a:ahLst/>
            <a:cxnLst/>
            <a:rect l="l" t="t" r="r" b="b"/>
            <a:pathLst>
              <a:path w="153035" h="1372235">
                <a:moveTo>
                  <a:pt x="0" y="1371739"/>
                </a:moveTo>
                <a:lnTo>
                  <a:pt x="152544" y="1371739"/>
                </a:lnTo>
                <a:lnTo>
                  <a:pt x="152544" y="0"/>
                </a:lnTo>
                <a:lnTo>
                  <a:pt x="0" y="0"/>
                </a:lnTo>
                <a:lnTo>
                  <a:pt x="0" y="1371739"/>
                </a:lnTo>
                <a:close/>
              </a:path>
            </a:pathLst>
          </a:custGeom>
          <a:solidFill>
            <a:srgbClr val="79A1B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1661999" y="3967131"/>
            <a:ext cx="153035" cy="1372235"/>
          </a:xfrm>
          <a:custGeom>
            <a:avLst/>
            <a:gdLst/>
            <a:ahLst/>
            <a:cxnLst/>
            <a:rect l="l" t="t" r="r" b="b"/>
            <a:pathLst>
              <a:path w="153035" h="1372235">
                <a:moveTo>
                  <a:pt x="0" y="1371739"/>
                </a:moveTo>
                <a:lnTo>
                  <a:pt x="152544" y="1371739"/>
                </a:lnTo>
                <a:lnTo>
                  <a:pt x="152544" y="0"/>
                </a:lnTo>
                <a:lnTo>
                  <a:pt x="0" y="0"/>
                </a:lnTo>
                <a:lnTo>
                  <a:pt x="0" y="1371739"/>
                </a:lnTo>
                <a:close/>
              </a:path>
            </a:pathLst>
          </a:custGeom>
          <a:ln w="9514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2976608" y="3634012"/>
            <a:ext cx="152400" cy="1704975"/>
          </a:xfrm>
          <a:custGeom>
            <a:avLst/>
            <a:gdLst/>
            <a:ahLst/>
            <a:cxnLst/>
            <a:rect l="l" t="t" r="r" b="b"/>
            <a:pathLst>
              <a:path w="152400" h="1704975">
                <a:moveTo>
                  <a:pt x="0" y="1704857"/>
                </a:moveTo>
                <a:lnTo>
                  <a:pt x="152227" y="1704857"/>
                </a:lnTo>
                <a:lnTo>
                  <a:pt x="152227" y="0"/>
                </a:lnTo>
                <a:lnTo>
                  <a:pt x="0" y="0"/>
                </a:lnTo>
                <a:lnTo>
                  <a:pt x="0" y="1704857"/>
                </a:lnTo>
                <a:close/>
              </a:path>
            </a:pathLst>
          </a:custGeom>
          <a:solidFill>
            <a:srgbClr val="79A1B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2976608" y="3634012"/>
            <a:ext cx="152400" cy="1704975"/>
          </a:xfrm>
          <a:custGeom>
            <a:avLst/>
            <a:gdLst/>
            <a:ahLst/>
            <a:cxnLst/>
            <a:rect l="l" t="t" r="r" b="b"/>
            <a:pathLst>
              <a:path w="152400" h="1704975">
                <a:moveTo>
                  <a:pt x="0" y="1704857"/>
                </a:moveTo>
                <a:lnTo>
                  <a:pt x="152227" y="1704857"/>
                </a:lnTo>
                <a:lnTo>
                  <a:pt x="152227" y="0"/>
                </a:lnTo>
                <a:lnTo>
                  <a:pt x="0" y="0"/>
                </a:lnTo>
                <a:lnTo>
                  <a:pt x="0" y="1704857"/>
                </a:lnTo>
                <a:close/>
              </a:path>
            </a:pathLst>
          </a:custGeom>
          <a:ln w="9514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4291087" y="3729004"/>
            <a:ext cx="152400" cy="1610360"/>
          </a:xfrm>
          <a:custGeom>
            <a:avLst/>
            <a:gdLst/>
            <a:ahLst/>
            <a:cxnLst/>
            <a:rect l="l" t="t" r="r" b="b"/>
            <a:pathLst>
              <a:path w="152400" h="1610360">
                <a:moveTo>
                  <a:pt x="0" y="1609861"/>
                </a:moveTo>
                <a:lnTo>
                  <a:pt x="152227" y="1609861"/>
                </a:lnTo>
                <a:lnTo>
                  <a:pt x="152227" y="0"/>
                </a:lnTo>
                <a:lnTo>
                  <a:pt x="0" y="0"/>
                </a:lnTo>
                <a:lnTo>
                  <a:pt x="0" y="1609861"/>
                </a:lnTo>
                <a:close/>
              </a:path>
            </a:pathLst>
          </a:custGeom>
          <a:solidFill>
            <a:srgbClr val="79A1B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4291087" y="3729004"/>
            <a:ext cx="152400" cy="1610360"/>
          </a:xfrm>
          <a:custGeom>
            <a:avLst/>
            <a:gdLst/>
            <a:ahLst/>
            <a:cxnLst/>
            <a:rect l="l" t="t" r="r" b="b"/>
            <a:pathLst>
              <a:path w="152400" h="1610360">
                <a:moveTo>
                  <a:pt x="0" y="1609861"/>
                </a:moveTo>
                <a:lnTo>
                  <a:pt x="152227" y="1609861"/>
                </a:lnTo>
                <a:lnTo>
                  <a:pt x="152227" y="0"/>
                </a:lnTo>
                <a:lnTo>
                  <a:pt x="0" y="0"/>
                </a:lnTo>
                <a:lnTo>
                  <a:pt x="0" y="1609861"/>
                </a:lnTo>
                <a:close/>
              </a:path>
            </a:pathLst>
          </a:custGeom>
          <a:ln w="9514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5605314" y="3852756"/>
            <a:ext cx="153035" cy="1486535"/>
          </a:xfrm>
          <a:custGeom>
            <a:avLst/>
            <a:gdLst/>
            <a:ahLst/>
            <a:cxnLst/>
            <a:rect l="l" t="t" r="r" b="b"/>
            <a:pathLst>
              <a:path w="153035" h="1486535">
                <a:moveTo>
                  <a:pt x="0" y="1486113"/>
                </a:moveTo>
                <a:lnTo>
                  <a:pt x="152544" y="1486113"/>
                </a:lnTo>
                <a:lnTo>
                  <a:pt x="152544" y="0"/>
                </a:lnTo>
                <a:lnTo>
                  <a:pt x="0" y="0"/>
                </a:lnTo>
                <a:lnTo>
                  <a:pt x="0" y="1486113"/>
                </a:lnTo>
                <a:close/>
              </a:path>
            </a:pathLst>
          </a:custGeom>
          <a:solidFill>
            <a:srgbClr val="79A1B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5605314" y="3852756"/>
            <a:ext cx="153035" cy="1486535"/>
          </a:xfrm>
          <a:custGeom>
            <a:avLst/>
            <a:gdLst/>
            <a:ahLst/>
            <a:cxnLst/>
            <a:rect l="l" t="t" r="r" b="b"/>
            <a:pathLst>
              <a:path w="153035" h="1486535">
                <a:moveTo>
                  <a:pt x="0" y="1486113"/>
                </a:moveTo>
                <a:lnTo>
                  <a:pt x="152544" y="1486113"/>
                </a:lnTo>
                <a:lnTo>
                  <a:pt x="152544" y="0"/>
                </a:lnTo>
                <a:lnTo>
                  <a:pt x="0" y="0"/>
                </a:lnTo>
                <a:lnTo>
                  <a:pt x="0" y="1486113"/>
                </a:lnTo>
                <a:close/>
              </a:path>
            </a:pathLst>
          </a:custGeom>
          <a:ln w="9514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6910408" y="3938628"/>
            <a:ext cx="152400" cy="1400810"/>
          </a:xfrm>
          <a:custGeom>
            <a:avLst/>
            <a:gdLst/>
            <a:ahLst/>
            <a:cxnLst/>
            <a:rect l="l" t="t" r="r" b="b"/>
            <a:pathLst>
              <a:path w="152400" h="1400810">
                <a:moveTo>
                  <a:pt x="0" y="1400237"/>
                </a:moveTo>
                <a:lnTo>
                  <a:pt x="152227" y="1400237"/>
                </a:lnTo>
                <a:lnTo>
                  <a:pt x="152227" y="0"/>
                </a:lnTo>
                <a:lnTo>
                  <a:pt x="0" y="0"/>
                </a:lnTo>
                <a:lnTo>
                  <a:pt x="0" y="1400237"/>
                </a:lnTo>
                <a:close/>
              </a:path>
            </a:pathLst>
          </a:custGeom>
          <a:solidFill>
            <a:srgbClr val="79A1B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6910408" y="3938628"/>
            <a:ext cx="152400" cy="1400810"/>
          </a:xfrm>
          <a:custGeom>
            <a:avLst/>
            <a:gdLst/>
            <a:ahLst/>
            <a:cxnLst/>
            <a:rect l="l" t="t" r="r" b="b"/>
            <a:pathLst>
              <a:path w="152400" h="1400810">
                <a:moveTo>
                  <a:pt x="0" y="1400237"/>
                </a:moveTo>
                <a:lnTo>
                  <a:pt x="152227" y="1400237"/>
                </a:lnTo>
                <a:lnTo>
                  <a:pt x="152227" y="0"/>
                </a:lnTo>
                <a:lnTo>
                  <a:pt x="0" y="0"/>
                </a:lnTo>
                <a:lnTo>
                  <a:pt x="0" y="1400237"/>
                </a:lnTo>
                <a:close/>
              </a:path>
            </a:pathLst>
          </a:custGeom>
          <a:ln w="9514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8224632" y="4157756"/>
            <a:ext cx="153035" cy="1181735"/>
          </a:xfrm>
          <a:custGeom>
            <a:avLst/>
            <a:gdLst/>
            <a:ahLst/>
            <a:cxnLst/>
            <a:rect l="l" t="t" r="r" b="b"/>
            <a:pathLst>
              <a:path w="153034" h="1181735">
                <a:moveTo>
                  <a:pt x="0" y="1181114"/>
                </a:moveTo>
                <a:lnTo>
                  <a:pt x="152544" y="1181114"/>
                </a:lnTo>
                <a:lnTo>
                  <a:pt x="152544" y="0"/>
                </a:lnTo>
                <a:lnTo>
                  <a:pt x="0" y="0"/>
                </a:lnTo>
                <a:lnTo>
                  <a:pt x="0" y="1181114"/>
                </a:lnTo>
                <a:close/>
              </a:path>
            </a:pathLst>
          </a:custGeom>
          <a:solidFill>
            <a:srgbClr val="79A1B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8224632" y="4157756"/>
            <a:ext cx="153035" cy="1181735"/>
          </a:xfrm>
          <a:custGeom>
            <a:avLst/>
            <a:gdLst/>
            <a:ahLst/>
            <a:cxnLst/>
            <a:rect l="l" t="t" r="r" b="b"/>
            <a:pathLst>
              <a:path w="153034" h="1181735">
                <a:moveTo>
                  <a:pt x="0" y="1181114"/>
                </a:moveTo>
                <a:lnTo>
                  <a:pt x="152544" y="1181114"/>
                </a:lnTo>
                <a:lnTo>
                  <a:pt x="152544" y="0"/>
                </a:lnTo>
                <a:lnTo>
                  <a:pt x="0" y="0"/>
                </a:lnTo>
                <a:lnTo>
                  <a:pt x="0" y="1181114"/>
                </a:lnTo>
                <a:close/>
              </a:path>
            </a:pathLst>
          </a:custGeom>
          <a:ln w="9513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1814543" y="3910129"/>
            <a:ext cx="152400" cy="1428750"/>
          </a:xfrm>
          <a:custGeom>
            <a:avLst/>
            <a:gdLst/>
            <a:ahLst/>
            <a:cxnLst/>
            <a:rect l="l" t="t" r="r" b="b"/>
            <a:pathLst>
              <a:path w="152400" h="1428750">
                <a:moveTo>
                  <a:pt x="0" y="1428736"/>
                </a:moveTo>
                <a:lnTo>
                  <a:pt x="152227" y="1428736"/>
                </a:lnTo>
                <a:lnTo>
                  <a:pt x="152227" y="0"/>
                </a:lnTo>
                <a:lnTo>
                  <a:pt x="0" y="0"/>
                </a:lnTo>
                <a:lnTo>
                  <a:pt x="0" y="1428736"/>
                </a:lnTo>
                <a:close/>
              </a:path>
            </a:pathLst>
          </a:custGeom>
          <a:solidFill>
            <a:srgbClr val="ACC5D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1814543" y="3910129"/>
            <a:ext cx="152400" cy="1428750"/>
          </a:xfrm>
          <a:custGeom>
            <a:avLst/>
            <a:gdLst/>
            <a:ahLst/>
            <a:cxnLst/>
            <a:rect l="l" t="t" r="r" b="b"/>
            <a:pathLst>
              <a:path w="152400" h="1428750">
                <a:moveTo>
                  <a:pt x="0" y="1428736"/>
                </a:moveTo>
                <a:lnTo>
                  <a:pt x="152227" y="1428736"/>
                </a:lnTo>
                <a:lnTo>
                  <a:pt x="152227" y="0"/>
                </a:lnTo>
                <a:lnTo>
                  <a:pt x="0" y="0"/>
                </a:lnTo>
                <a:lnTo>
                  <a:pt x="0" y="1428736"/>
                </a:lnTo>
                <a:close/>
              </a:path>
            </a:pathLst>
          </a:custGeom>
          <a:ln w="9514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3128833" y="3700509"/>
            <a:ext cx="153035" cy="1638935"/>
          </a:xfrm>
          <a:custGeom>
            <a:avLst/>
            <a:gdLst/>
            <a:ahLst/>
            <a:cxnLst/>
            <a:rect l="l" t="t" r="r" b="b"/>
            <a:pathLst>
              <a:path w="153035" h="1638935">
                <a:moveTo>
                  <a:pt x="0" y="1638360"/>
                </a:moveTo>
                <a:lnTo>
                  <a:pt x="152544" y="1638360"/>
                </a:lnTo>
                <a:lnTo>
                  <a:pt x="152544" y="0"/>
                </a:lnTo>
                <a:lnTo>
                  <a:pt x="0" y="0"/>
                </a:lnTo>
                <a:lnTo>
                  <a:pt x="0" y="1638360"/>
                </a:lnTo>
                <a:close/>
              </a:path>
            </a:pathLst>
          </a:custGeom>
          <a:solidFill>
            <a:srgbClr val="ACC5D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3128833" y="3700509"/>
            <a:ext cx="153035" cy="1638935"/>
          </a:xfrm>
          <a:custGeom>
            <a:avLst/>
            <a:gdLst/>
            <a:ahLst/>
            <a:cxnLst/>
            <a:rect l="l" t="t" r="r" b="b"/>
            <a:pathLst>
              <a:path w="153035" h="1638935">
                <a:moveTo>
                  <a:pt x="0" y="1638360"/>
                </a:moveTo>
                <a:lnTo>
                  <a:pt x="152544" y="1638360"/>
                </a:lnTo>
                <a:lnTo>
                  <a:pt x="152544" y="0"/>
                </a:lnTo>
                <a:lnTo>
                  <a:pt x="0" y="0"/>
                </a:lnTo>
                <a:lnTo>
                  <a:pt x="0" y="1638360"/>
                </a:lnTo>
                <a:close/>
              </a:path>
            </a:pathLst>
          </a:custGeom>
          <a:ln w="9514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4443315" y="3786255"/>
            <a:ext cx="153035" cy="1553210"/>
          </a:xfrm>
          <a:custGeom>
            <a:avLst/>
            <a:gdLst/>
            <a:ahLst/>
            <a:cxnLst/>
            <a:rect l="l" t="t" r="r" b="b"/>
            <a:pathLst>
              <a:path w="153035" h="1553210">
                <a:moveTo>
                  <a:pt x="0" y="1552611"/>
                </a:moveTo>
                <a:lnTo>
                  <a:pt x="152544" y="1552611"/>
                </a:lnTo>
                <a:lnTo>
                  <a:pt x="152544" y="0"/>
                </a:lnTo>
                <a:lnTo>
                  <a:pt x="0" y="0"/>
                </a:lnTo>
                <a:lnTo>
                  <a:pt x="0" y="1552611"/>
                </a:lnTo>
                <a:close/>
              </a:path>
            </a:pathLst>
          </a:custGeom>
          <a:solidFill>
            <a:srgbClr val="ACC5D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4443315" y="3786255"/>
            <a:ext cx="153035" cy="1553210"/>
          </a:xfrm>
          <a:custGeom>
            <a:avLst/>
            <a:gdLst/>
            <a:ahLst/>
            <a:cxnLst/>
            <a:rect l="l" t="t" r="r" b="b"/>
            <a:pathLst>
              <a:path w="153035" h="1553210">
                <a:moveTo>
                  <a:pt x="0" y="1552611"/>
                </a:moveTo>
                <a:lnTo>
                  <a:pt x="152544" y="1552611"/>
                </a:lnTo>
                <a:lnTo>
                  <a:pt x="152544" y="0"/>
                </a:lnTo>
                <a:lnTo>
                  <a:pt x="0" y="0"/>
                </a:lnTo>
                <a:lnTo>
                  <a:pt x="0" y="1552611"/>
                </a:lnTo>
                <a:close/>
              </a:path>
            </a:pathLst>
          </a:custGeom>
          <a:ln w="9514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5757922" y="3910129"/>
            <a:ext cx="142875" cy="633730"/>
          </a:xfrm>
          <a:custGeom>
            <a:avLst/>
            <a:gdLst/>
            <a:ahLst/>
            <a:cxnLst/>
            <a:rect l="l" t="t" r="r" b="b"/>
            <a:pathLst>
              <a:path w="142875" h="633729">
                <a:moveTo>
                  <a:pt x="0" y="633295"/>
                </a:moveTo>
                <a:lnTo>
                  <a:pt x="142712" y="633295"/>
                </a:lnTo>
                <a:lnTo>
                  <a:pt x="142712" y="0"/>
                </a:lnTo>
                <a:lnTo>
                  <a:pt x="0" y="0"/>
                </a:lnTo>
                <a:lnTo>
                  <a:pt x="0" y="633295"/>
                </a:lnTo>
                <a:close/>
              </a:path>
            </a:pathLst>
          </a:custGeom>
          <a:solidFill>
            <a:srgbClr val="ACC5D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5757922" y="4695829"/>
            <a:ext cx="142875" cy="643255"/>
          </a:xfrm>
          <a:custGeom>
            <a:avLst/>
            <a:gdLst/>
            <a:ahLst/>
            <a:cxnLst/>
            <a:rect l="l" t="t" r="r" b="b"/>
            <a:pathLst>
              <a:path w="142875" h="643254">
                <a:moveTo>
                  <a:pt x="0" y="643041"/>
                </a:moveTo>
                <a:lnTo>
                  <a:pt x="142712" y="643041"/>
                </a:lnTo>
                <a:lnTo>
                  <a:pt x="142712" y="0"/>
                </a:lnTo>
                <a:lnTo>
                  <a:pt x="0" y="0"/>
                </a:lnTo>
                <a:lnTo>
                  <a:pt x="0" y="643041"/>
                </a:lnTo>
                <a:close/>
              </a:path>
            </a:pathLst>
          </a:custGeom>
          <a:solidFill>
            <a:srgbClr val="ACC5D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5757922" y="3910129"/>
            <a:ext cx="142875" cy="1428750"/>
          </a:xfrm>
          <a:custGeom>
            <a:avLst/>
            <a:gdLst/>
            <a:ahLst/>
            <a:cxnLst/>
            <a:rect l="l" t="t" r="r" b="b"/>
            <a:pathLst>
              <a:path w="142875" h="1428750">
                <a:moveTo>
                  <a:pt x="0" y="1428736"/>
                </a:moveTo>
                <a:lnTo>
                  <a:pt x="142712" y="1428736"/>
                </a:lnTo>
                <a:lnTo>
                  <a:pt x="142712" y="0"/>
                </a:lnTo>
                <a:lnTo>
                  <a:pt x="0" y="0"/>
                </a:lnTo>
                <a:lnTo>
                  <a:pt x="0" y="1428736"/>
                </a:lnTo>
                <a:close/>
              </a:path>
            </a:pathLst>
          </a:custGeom>
          <a:ln w="9514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7062633" y="3910129"/>
            <a:ext cx="153035" cy="1428750"/>
          </a:xfrm>
          <a:custGeom>
            <a:avLst/>
            <a:gdLst/>
            <a:ahLst/>
            <a:cxnLst/>
            <a:rect l="l" t="t" r="r" b="b"/>
            <a:pathLst>
              <a:path w="153034" h="1428750">
                <a:moveTo>
                  <a:pt x="0" y="1428736"/>
                </a:moveTo>
                <a:lnTo>
                  <a:pt x="152544" y="1428736"/>
                </a:lnTo>
                <a:lnTo>
                  <a:pt x="152544" y="0"/>
                </a:lnTo>
                <a:lnTo>
                  <a:pt x="0" y="0"/>
                </a:lnTo>
                <a:lnTo>
                  <a:pt x="0" y="1428736"/>
                </a:lnTo>
                <a:close/>
              </a:path>
            </a:pathLst>
          </a:custGeom>
          <a:solidFill>
            <a:srgbClr val="ACC5D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7062633" y="3910129"/>
            <a:ext cx="153035" cy="1428750"/>
          </a:xfrm>
          <a:custGeom>
            <a:avLst/>
            <a:gdLst/>
            <a:ahLst/>
            <a:cxnLst/>
            <a:rect l="l" t="t" r="r" b="b"/>
            <a:pathLst>
              <a:path w="153034" h="1428750">
                <a:moveTo>
                  <a:pt x="0" y="1428736"/>
                </a:moveTo>
                <a:lnTo>
                  <a:pt x="152544" y="1428736"/>
                </a:lnTo>
                <a:lnTo>
                  <a:pt x="152544" y="0"/>
                </a:lnTo>
                <a:lnTo>
                  <a:pt x="0" y="0"/>
                </a:lnTo>
                <a:lnTo>
                  <a:pt x="0" y="1428736"/>
                </a:lnTo>
                <a:close/>
              </a:path>
            </a:pathLst>
          </a:custGeom>
          <a:ln w="9514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8377113" y="4090938"/>
            <a:ext cx="153035" cy="1248410"/>
          </a:xfrm>
          <a:custGeom>
            <a:avLst/>
            <a:gdLst/>
            <a:ahLst/>
            <a:cxnLst/>
            <a:rect l="l" t="t" r="r" b="b"/>
            <a:pathLst>
              <a:path w="153034" h="1248410">
                <a:moveTo>
                  <a:pt x="0" y="1247927"/>
                </a:moveTo>
                <a:lnTo>
                  <a:pt x="152544" y="1247927"/>
                </a:lnTo>
                <a:lnTo>
                  <a:pt x="152544" y="0"/>
                </a:lnTo>
                <a:lnTo>
                  <a:pt x="0" y="0"/>
                </a:lnTo>
                <a:lnTo>
                  <a:pt x="0" y="1247927"/>
                </a:lnTo>
                <a:close/>
              </a:path>
            </a:pathLst>
          </a:custGeom>
          <a:solidFill>
            <a:srgbClr val="ACC5D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8377113" y="4090938"/>
            <a:ext cx="153035" cy="1248410"/>
          </a:xfrm>
          <a:custGeom>
            <a:avLst/>
            <a:gdLst/>
            <a:ahLst/>
            <a:cxnLst/>
            <a:rect l="l" t="t" r="r" b="b"/>
            <a:pathLst>
              <a:path w="153034" h="1248410">
                <a:moveTo>
                  <a:pt x="0" y="1247927"/>
                </a:moveTo>
                <a:lnTo>
                  <a:pt x="152544" y="1247927"/>
                </a:lnTo>
                <a:lnTo>
                  <a:pt x="152544" y="0"/>
                </a:lnTo>
                <a:lnTo>
                  <a:pt x="0" y="0"/>
                </a:lnTo>
                <a:lnTo>
                  <a:pt x="0" y="1247927"/>
                </a:lnTo>
                <a:close/>
              </a:path>
            </a:pathLst>
          </a:custGeom>
          <a:ln w="9513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1966772" y="3852756"/>
            <a:ext cx="153035" cy="1486535"/>
          </a:xfrm>
          <a:custGeom>
            <a:avLst/>
            <a:gdLst/>
            <a:ahLst/>
            <a:cxnLst/>
            <a:rect l="l" t="t" r="r" b="b"/>
            <a:pathLst>
              <a:path w="153035" h="1486535">
                <a:moveTo>
                  <a:pt x="0" y="1486113"/>
                </a:moveTo>
                <a:lnTo>
                  <a:pt x="152544" y="1486113"/>
                </a:lnTo>
                <a:lnTo>
                  <a:pt x="152544" y="0"/>
                </a:lnTo>
                <a:lnTo>
                  <a:pt x="0" y="0"/>
                </a:lnTo>
                <a:lnTo>
                  <a:pt x="0" y="1486113"/>
                </a:lnTo>
                <a:close/>
              </a:path>
            </a:pathLst>
          </a:custGeom>
          <a:solidFill>
            <a:srgbClr val="D2DF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1966772" y="3852756"/>
            <a:ext cx="153035" cy="1486535"/>
          </a:xfrm>
          <a:custGeom>
            <a:avLst/>
            <a:gdLst/>
            <a:ahLst/>
            <a:cxnLst/>
            <a:rect l="l" t="t" r="r" b="b"/>
            <a:pathLst>
              <a:path w="153035" h="1486535">
                <a:moveTo>
                  <a:pt x="0" y="1486113"/>
                </a:moveTo>
                <a:lnTo>
                  <a:pt x="152544" y="1486113"/>
                </a:lnTo>
                <a:lnTo>
                  <a:pt x="152544" y="0"/>
                </a:lnTo>
                <a:lnTo>
                  <a:pt x="0" y="0"/>
                </a:lnTo>
                <a:lnTo>
                  <a:pt x="0" y="1486113"/>
                </a:lnTo>
                <a:close/>
              </a:path>
            </a:pathLst>
          </a:custGeom>
          <a:ln w="9514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3281314" y="3672010"/>
            <a:ext cx="153035" cy="1666875"/>
          </a:xfrm>
          <a:custGeom>
            <a:avLst/>
            <a:gdLst/>
            <a:ahLst/>
            <a:cxnLst/>
            <a:rect l="l" t="t" r="r" b="b"/>
            <a:pathLst>
              <a:path w="153035" h="1666875">
                <a:moveTo>
                  <a:pt x="0" y="1666859"/>
                </a:moveTo>
                <a:lnTo>
                  <a:pt x="152544" y="1666859"/>
                </a:lnTo>
                <a:lnTo>
                  <a:pt x="152544" y="0"/>
                </a:lnTo>
                <a:lnTo>
                  <a:pt x="0" y="0"/>
                </a:lnTo>
                <a:lnTo>
                  <a:pt x="0" y="1666859"/>
                </a:lnTo>
                <a:close/>
              </a:path>
            </a:pathLst>
          </a:custGeom>
          <a:solidFill>
            <a:srgbClr val="D2DF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3281314" y="3672010"/>
            <a:ext cx="153035" cy="1666875"/>
          </a:xfrm>
          <a:custGeom>
            <a:avLst/>
            <a:gdLst/>
            <a:ahLst/>
            <a:cxnLst/>
            <a:rect l="l" t="t" r="r" b="b"/>
            <a:pathLst>
              <a:path w="153035" h="1666875">
                <a:moveTo>
                  <a:pt x="0" y="1666859"/>
                </a:moveTo>
                <a:lnTo>
                  <a:pt x="152544" y="1666859"/>
                </a:lnTo>
                <a:lnTo>
                  <a:pt x="152544" y="0"/>
                </a:lnTo>
                <a:lnTo>
                  <a:pt x="0" y="0"/>
                </a:lnTo>
                <a:lnTo>
                  <a:pt x="0" y="1666859"/>
                </a:lnTo>
                <a:close/>
              </a:path>
            </a:pathLst>
          </a:custGeom>
          <a:ln w="9514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4595923" y="3786255"/>
            <a:ext cx="152400" cy="1553210"/>
          </a:xfrm>
          <a:custGeom>
            <a:avLst/>
            <a:gdLst/>
            <a:ahLst/>
            <a:cxnLst/>
            <a:rect l="l" t="t" r="r" b="b"/>
            <a:pathLst>
              <a:path w="152400" h="1553210">
                <a:moveTo>
                  <a:pt x="0" y="1552611"/>
                </a:moveTo>
                <a:lnTo>
                  <a:pt x="152227" y="1552611"/>
                </a:lnTo>
                <a:lnTo>
                  <a:pt x="152227" y="0"/>
                </a:lnTo>
                <a:lnTo>
                  <a:pt x="0" y="0"/>
                </a:lnTo>
                <a:lnTo>
                  <a:pt x="0" y="1552611"/>
                </a:lnTo>
                <a:close/>
              </a:path>
            </a:pathLst>
          </a:custGeom>
          <a:solidFill>
            <a:srgbClr val="D2DF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4595923" y="3786255"/>
            <a:ext cx="152400" cy="1553210"/>
          </a:xfrm>
          <a:custGeom>
            <a:avLst/>
            <a:gdLst/>
            <a:ahLst/>
            <a:cxnLst/>
            <a:rect l="l" t="t" r="r" b="b"/>
            <a:pathLst>
              <a:path w="152400" h="1553210">
                <a:moveTo>
                  <a:pt x="0" y="1552611"/>
                </a:moveTo>
                <a:lnTo>
                  <a:pt x="152227" y="1552611"/>
                </a:lnTo>
                <a:lnTo>
                  <a:pt x="152227" y="0"/>
                </a:lnTo>
                <a:lnTo>
                  <a:pt x="0" y="0"/>
                </a:lnTo>
                <a:lnTo>
                  <a:pt x="0" y="1552611"/>
                </a:lnTo>
                <a:close/>
              </a:path>
            </a:pathLst>
          </a:custGeom>
          <a:ln w="9514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5900635" y="3910129"/>
            <a:ext cx="153035" cy="1428750"/>
          </a:xfrm>
          <a:custGeom>
            <a:avLst/>
            <a:gdLst/>
            <a:ahLst/>
            <a:cxnLst/>
            <a:rect l="l" t="t" r="r" b="b"/>
            <a:pathLst>
              <a:path w="153035" h="1428750">
                <a:moveTo>
                  <a:pt x="0" y="1428736"/>
                </a:moveTo>
                <a:lnTo>
                  <a:pt x="152544" y="1428736"/>
                </a:lnTo>
                <a:lnTo>
                  <a:pt x="152544" y="0"/>
                </a:lnTo>
                <a:lnTo>
                  <a:pt x="0" y="0"/>
                </a:lnTo>
                <a:lnTo>
                  <a:pt x="0" y="1428736"/>
                </a:lnTo>
                <a:close/>
              </a:path>
            </a:pathLst>
          </a:custGeom>
          <a:solidFill>
            <a:srgbClr val="D2DF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5900635" y="3910129"/>
            <a:ext cx="153035" cy="1428750"/>
          </a:xfrm>
          <a:custGeom>
            <a:avLst/>
            <a:gdLst/>
            <a:ahLst/>
            <a:cxnLst/>
            <a:rect l="l" t="t" r="r" b="b"/>
            <a:pathLst>
              <a:path w="153035" h="1428750">
                <a:moveTo>
                  <a:pt x="0" y="1428736"/>
                </a:moveTo>
                <a:lnTo>
                  <a:pt x="152544" y="1428736"/>
                </a:lnTo>
                <a:lnTo>
                  <a:pt x="152544" y="0"/>
                </a:lnTo>
                <a:lnTo>
                  <a:pt x="0" y="0"/>
                </a:lnTo>
                <a:lnTo>
                  <a:pt x="0" y="1428736"/>
                </a:lnTo>
                <a:close/>
              </a:path>
            </a:pathLst>
          </a:custGeom>
          <a:ln w="9514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7215113" y="4062380"/>
            <a:ext cx="152400" cy="1276985"/>
          </a:xfrm>
          <a:custGeom>
            <a:avLst/>
            <a:gdLst/>
            <a:ahLst/>
            <a:cxnLst/>
            <a:rect l="l" t="t" r="r" b="b"/>
            <a:pathLst>
              <a:path w="152400" h="1276985">
                <a:moveTo>
                  <a:pt x="0" y="1276489"/>
                </a:moveTo>
                <a:lnTo>
                  <a:pt x="152227" y="1276489"/>
                </a:lnTo>
                <a:lnTo>
                  <a:pt x="152227" y="0"/>
                </a:lnTo>
                <a:lnTo>
                  <a:pt x="0" y="0"/>
                </a:lnTo>
                <a:lnTo>
                  <a:pt x="0" y="1276489"/>
                </a:lnTo>
                <a:close/>
              </a:path>
            </a:pathLst>
          </a:custGeom>
          <a:solidFill>
            <a:srgbClr val="D2DF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7215113" y="4062380"/>
            <a:ext cx="152400" cy="1276985"/>
          </a:xfrm>
          <a:custGeom>
            <a:avLst/>
            <a:gdLst/>
            <a:ahLst/>
            <a:cxnLst/>
            <a:rect l="l" t="t" r="r" b="b"/>
            <a:pathLst>
              <a:path w="152400" h="1276985">
                <a:moveTo>
                  <a:pt x="0" y="1276489"/>
                </a:moveTo>
                <a:lnTo>
                  <a:pt x="152227" y="1276489"/>
                </a:lnTo>
                <a:lnTo>
                  <a:pt x="152227" y="0"/>
                </a:lnTo>
                <a:lnTo>
                  <a:pt x="0" y="0"/>
                </a:lnTo>
                <a:lnTo>
                  <a:pt x="0" y="1276489"/>
                </a:lnTo>
                <a:close/>
              </a:path>
            </a:pathLst>
          </a:custGeom>
          <a:ln w="9513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8529723" y="4033877"/>
            <a:ext cx="152400" cy="1305560"/>
          </a:xfrm>
          <a:custGeom>
            <a:avLst/>
            <a:gdLst/>
            <a:ahLst/>
            <a:cxnLst/>
            <a:rect l="l" t="t" r="r" b="b"/>
            <a:pathLst>
              <a:path w="152400" h="1305560">
                <a:moveTo>
                  <a:pt x="0" y="1304988"/>
                </a:moveTo>
                <a:lnTo>
                  <a:pt x="152227" y="1304988"/>
                </a:lnTo>
                <a:lnTo>
                  <a:pt x="152227" y="0"/>
                </a:lnTo>
                <a:lnTo>
                  <a:pt x="0" y="0"/>
                </a:lnTo>
                <a:lnTo>
                  <a:pt x="0" y="1304988"/>
                </a:lnTo>
                <a:close/>
              </a:path>
            </a:pathLst>
          </a:custGeom>
          <a:solidFill>
            <a:srgbClr val="D2DF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8529723" y="4033877"/>
            <a:ext cx="152400" cy="1305560"/>
          </a:xfrm>
          <a:custGeom>
            <a:avLst/>
            <a:gdLst/>
            <a:ahLst/>
            <a:cxnLst/>
            <a:rect l="l" t="t" r="r" b="b"/>
            <a:pathLst>
              <a:path w="152400" h="1305560">
                <a:moveTo>
                  <a:pt x="0" y="1304988"/>
                </a:moveTo>
                <a:lnTo>
                  <a:pt x="152227" y="1304988"/>
                </a:lnTo>
                <a:lnTo>
                  <a:pt x="152227" y="0"/>
                </a:lnTo>
                <a:lnTo>
                  <a:pt x="0" y="0"/>
                </a:lnTo>
                <a:lnTo>
                  <a:pt x="0" y="1304988"/>
                </a:lnTo>
                <a:close/>
              </a:path>
            </a:pathLst>
          </a:custGeom>
          <a:ln w="9513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2119314" y="3814757"/>
            <a:ext cx="152400" cy="1524635"/>
          </a:xfrm>
          <a:custGeom>
            <a:avLst/>
            <a:gdLst/>
            <a:ahLst/>
            <a:cxnLst/>
            <a:rect l="l" t="t" r="r" b="b"/>
            <a:pathLst>
              <a:path w="152400" h="1524635">
                <a:moveTo>
                  <a:pt x="0" y="1524112"/>
                </a:moveTo>
                <a:lnTo>
                  <a:pt x="152227" y="1524112"/>
                </a:lnTo>
                <a:lnTo>
                  <a:pt x="152227" y="0"/>
                </a:lnTo>
                <a:lnTo>
                  <a:pt x="0" y="0"/>
                </a:lnTo>
                <a:lnTo>
                  <a:pt x="0" y="1524112"/>
                </a:lnTo>
                <a:close/>
              </a:path>
            </a:pathLst>
          </a:custGeom>
          <a:solidFill>
            <a:srgbClr val="90805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2119314" y="3814757"/>
            <a:ext cx="152400" cy="1524635"/>
          </a:xfrm>
          <a:custGeom>
            <a:avLst/>
            <a:gdLst/>
            <a:ahLst/>
            <a:cxnLst/>
            <a:rect l="l" t="t" r="r" b="b"/>
            <a:pathLst>
              <a:path w="152400" h="1524635">
                <a:moveTo>
                  <a:pt x="0" y="1524112"/>
                </a:moveTo>
                <a:lnTo>
                  <a:pt x="152227" y="1524112"/>
                </a:lnTo>
                <a:lnTo>
                  <a:pt x="152227" y="0"/>
                </a:lnTo>
                <a:lnTo>
                  <a:pt x="0" y="0"/>
                </a:lnTo>
                <a:lnTo>
                  <a:pt x="0" y="1524112"/>
                </a:lnTo>
                <a:close/>
              </a:path>
            </a:pathLst>
          </a:custGeom>
          <a:ln w="9514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3433923" y="3757756"/>
            <a:ext cx="152400" cy="1581150"/>
          </a:xfrm>
          <a:custGeom>
            <a:avLst/>
            <a:gdLst/>
            <a:ahLst/>
            <a:cxnLst/>
            <a:rect l="l" t="t" r="r" b="b"/>
            <a:pathLst>
              <a:path w="152400" h="1581150">
                <a:moveTo>
                  <a:pt x="0" y="1581109"/>
                </a:moveTo>
                <a:lnTo>
                  <a:pt x="152227" y="1581109"/>
                </a:lnTo>
                <a:lnTo>
                  <a:pt x="152227" y="0"/>
                </a:lnTo>
                <a:lnTo>
                  <a:pt x="0" y="0"/>
                </a:lnTo>
                <a:lnTo>
                  <a:pt x="0" y="1581109"/>
                </a:lnTo>
                <a:close/>
              </a:path>
            </a:pathLst>
          </a:custGeom>
          <a:solidFill>
            <a:srgbClr val="90805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3433923" y="3757756"/>
            <a:ext cx="152400" cy="1581150"/>
          </a:xfrm>
          <a:custGeom>
            <a:avLst/>
            <a:gdLst/>
            <a:ahLst/>
            <a:cxnLst/>
            <a:rect l="l" t="t" r="r" b="b"/>
            <a:pathLst>
              <a:path w="152400" h="1581150">
                <a:moveTo>
                  <a:pt x="0" y="1581109"/>
                </a:moveTo>
                <a:lnTo>
                  <a:pt x="152227" y="1581109"/>
                </a:lnTo>
                <a:lnTo>
                  <a:pt x="152227" y="0"/>
                </a:lnTo>
                <a:lnTo>
                  <a:pt x="0" y="0"/>
                </a:lnTo>
                <a:lnTo>
                  <a:pt x="0" y="1581109"/>
                </a:lnTo>
                <a:close/>
              </a:path>
            </a:pathLst>
          </a:custGeom>
          <a:ln w="9514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4748150" y="3814757"/>
            <a:ext cx="153035" cy="1524635"/>
          </a:xfrm>
          <a:custGeom>
            <a:avLst/>
            <a:gdLst/>
            <a:ahLst/>
            <a:cxnLst/>
            <a:rect l="l" t="t" r="r" b="b"/>
            <a:pathLst>
              <a:path w="153035" h="1524635">
                <a:moveTo>
                  <a:pt x="0" y="1524112"/>
                </a:moveTo>
                <a:lnTo>
                  <a:pt x="152544" y="1524112"/>
                </a:lnTo>
                <a:lnTo>
                  <a:pt x="152544" y="0"/>
                </a:lnTo>
                <a:lnTo>
                  <a:pt x="0" y="0"/>
                </a:lnTo>
                <a:lnTo>
                  <a:pt x="0" y="1524112"/>
                </a:lnTo>
                <a:close/>
              </a:path>
            </a:pathLst>
          </a:custGeom>
          <a:solidFill>
            <a:srgbClr val="90805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4748150" y="3814757"/>
            <a:ext cx="153035" cy="1524635"/>
          </a:xfrm>
          <a:custGeom>
            <a:avLst/>
            <a:gdLst/>
            <a:ahLst/>
            <a:cxnLst/>
            <a:rect l="l" t="t" r="r" b="b"/>
            <a:pathLst>
              <a:path w="153035" h="1524635">
                <a:moveTo>
                  <a:pt x="0" y="1524112"/>
                </a:moveTo>
                <a:lnTo>
                  <a:pt x="152544" y="1524112"/>
                </a:lnTo>
                <a:lnTo>
                  <a:pt x="152544" y="0"/>
                </a:lnTo>
                <a:lnTo>
                  <a:pt x="0" y="0"/>
                </a:lnTo>
                <a:lnTo>
                  <a:pt x="0" y="1524112"/>
                </a:lnTo>
                <a:close/>
              </a:path>
            </a:pathLst>
          </a:custGeom>
          <a:ln w="9514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6053114" y="3938628"/>
            <a:ext cx="152400" cy="1400810"/>
          </a:xfrm>
          <a:custGeom>
            <a:avLst/>
            <a:gdLst/>
            <a:ahLst/>
            <a:cxnLst/>
            <a:rect l="l" t="t" r="r" b="b"/>
            <a:pathLst>
              <a:path w="152400" h="1400810">
                <a:moveTo>
                  <a:pt x="0" y="1400237"/>
                </a:moveTo>
                <a:lnTo>
                  <a:pt x="152227" y="1400237"/>
                </a:lnTo>
                <a:lnTo>
                  <a:pt x="152227" y="0"/>
                </a:lnTo>
                <a:lnTo>
                  <a:pt x="0" y="0"/>
                </a:lnTo>
                <a:lnTo>
                  <a:pt x="0" y="1400237"/>
                </a:lnTo>
                <a:close/>
              </a:path>
            </a:pathLst>
          </a:custGeom>
          <a:solidFill>
            <a:srgbClr val="90805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6053114" y="3938628"/>
            <a:ext cx="152400" cy="1400810"/>
          </a:xfrm>
          <a:custGeom>
            <a:avLst/>
            <a:gdLst/>
            <a:ahLst/>
            <a:cxnLst/>
            <a:rect l="l" t="t" r="r" b="b"/>
            <a:pathLst>
              <a:path w="152400" h="1400810">
                <a:moveTo>
                  <a:pt x="0" y="1400237"/>
                </a:moveTo>
                <a:lnTo>
                  <a:pt x="152227" y="1400237"/>
                </a:lnTo>
                <a:lnTo>
                  <a:pt x="152227" y="0"/>
                </a:lnTo>
                <a:lnTo>
                  <a:pt x="0" y="0"/>
                </a:lnTo>
                <a:lnTo>
                  <a:pt x="0" y="1400237"/>
                </a:lnTo>
                <a:close/>
              </a:path>
            </a:pathLst>
          </a:custGeom>
          <a:ln w="9514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7367342" y="4062380"/>
            <a:ext cx="153035" cy="1276985"/>
          </a:xfrm>
          <a:custGeom>
            <a:avLst/>
            <a:gdLst/>
            <a:ahLst/>
            <a:cxnLst/>
            <a:rect l="l" t="t" r="r" b="b"/>
            <a:pathLst>
              <a:path w="153034" h="1276985">
                <a:moveTo>
                  <a:pt x="0" y="1276489"/>
                </a:moveTo>
                <a:lnTo>
                  <a:pt x="152544" y="1276489"/>
                </a:lnTo>
                <a:lnTo>
                  <a:pt x="152544" y="0"/>
                </a:lnTo>
                <a:lnTo>
                  <a:pt x="0" y="0"/>
                </a:lnTo>
                <a:lnTo>
                  <a:pt x="0" y="1276489"/>
                </a:lnTo>
                <a:close/>
              </a:path>
            </a:pathLst>
          </a:custGeom>
          <a:solidFill>
            <a:srgbClr val="90805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7367342" y="4062380"/>
            <a:ext cx="153035" cy="1276985"/>
          </a:xfrm>
          <a:custGeom>
            <a:avLst/>
            <a:gdLst/>
            <a:ahLst/>
            <a:cxnLst/>
            <a:rect l="l" t="t" r="r" b="b"/>
            <a:pathLst>
              <a:path w="153034" h="1276985">
                <a:moveTo>
                  <a:pt x="0" y="1276489"/>
                </a:moveTo>
                <a:lnTo>
                  <a:pt x="152544" y="1276489"/>
                </a:lnTo>
                <a:lnTo>
                  <a:pt x="152544" y="0"/>
                </a:lnTo>
                <a:lnTo>
                  <a:pt x="0" y="0"/>
                </a:lnTo>
                <a:lnTo>
                  <a:pt x="0" y="1276489"/>
                </a:lnTo>
                <a:close/>
              </a:path>
            </a:pathLst>
          </a:custGeom>
          <a:ln w="9513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8681947" y="4338881"/>
            <a:ext cx="153035" cy="1000125"/>
          </a:xfrm>
          <a:custGeom>
            <a:avLst/>
            <a:gdLst/>
            <a:ahLst/>
            <a:cxnLst/>
            <a:rect l="l" t="t" r="r" b="b"/>
            <a:pathLst>
              <a:path w="153034" h="1000125">
                <a:moveTo>
                  <a:pt x="0" y="999988"/>
                </a:moveTo>
                <a:lnTo>
                  <a:pt x="152544" y="999988"/>
                </a:lnTo>
                <a:lnTo>
                  <a:pt x="152544" y="0"/>
                </a:lnTo>
                <a:lnTo>
                  <a:pt x="0" y="0"/>
                </a:lnTo>
                <a:lnTo>
                  <a:pt x="0" y="999988"/>
                </a:lnTo>
                <a:close/>
              </a:path>
            </a:pathLst>
          </a:custGeom>
          <a:solidFill>
            <a:srgbClr val="90805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8681947" y="4338881"/>
            <a:ext cx="153035" cy="1000125"/>
          </a:xfrm>
          <a:custGeom>
            <a:avLst/>
            <a:gdLst/>
            <a:ahLst/>
            <a:cxnLst/>
            <a:rect l="l" t="t" r="r" b="b"/>
            <a:pathLst>
              <a:path w="153034" h="1000125">
                <a:moveTo>
                  <a:pt x="0" y="999988"/>
                </a:moveTo>
                <a:lnTo>
                  <a:pt x="152544" y="999988"/>
                </a:lnTo>
                <a:lnTo>
                  <a:pt x="152544" y="0"/>
                </a:lnTo>
                <a:lnTo>
                  <a:pt x="0" y="0"/>
                </a:lnTo>
                <a:lnTo>
                  <a:pt x="0" y="999988"/>
                </a:lnTo>
                <a:close/>
              </a:path>
            </a:pathLst>
          </a:custGeom>
          <a:ln w="9513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2271543" y="4033877"/>
            <a:ext cx="153035" cy="1305560"/>
          </a:xfrm>
          <a:custGeom>
            <a:avLst/>
            <a:gdLst/>
            <a:ahLst/>
            <a:cxnLst/>
            <a:rect l="l" t="t" r="r" b="b"/>
            <a:pathLst>
              <a:path w="153035" h="1305560">
                <a:moveTo>
                  <a:pt x="0" y="1304988"/>
                </a:moveTo>
                <a:lnTo>
                  <a:pt x="152544" y="1304988"/>
                </a:lnTo>
                <a:lnTo>
                  <a:pt x="152544" y="0"/>
                </a:lnTo>
                <a:lnTo>
                  <a:pt x="0" y="0"/>
                </a:lnTo>
                <a:lnTo>
                  <a:pt x="0" y="1304988"/>
                </a:lnTo>
                <a:close/>
              </a:path>
            </a:pathLst>
          </a:custGeom>
          <a:solidFill>
            <a:srgbClr val="BAAC8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2271543" y="4033877"/>
            <a:ext cx="153035" cy="1305560"/>
          </a:xfrm>
          <a:custGeom>
            <a:avLst/>
            <a:gdLst/>
            <a:ahLst/>
            <a:cxnLst/>
            <a:rect l="l" t="t" r="r" b="b"/>
            <a:pathLst>
              <a:path w="153035" h="1305560">
                <a:moveTo>
                  <a:pt x="0" y="1304988"/>
                </a:moveTo>
                <a:lnTo>
                  <a:pt x="152544" y="1304988"/>
                </a:lnTo>
                <a:lnTo>
                  <a:pt x="152544" y="0"/>
                </a:lnTo>
                <a:lnTo>
                  <a:pt x="0" y="0"/>
                </a:lnTo>
                <a:lnTo>
                  <a:pt x="0" y="1304988"/>
                </a:lnTo>
                <a:close/>
              </a:path>
            </a:pathLst>
          </a:custGeom>
          <a:ln w="9513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3586148" y="3910129"/>
            <a:ext cx="153035" cy="1428750"/>
          </a:xfrm>
          <a:custGeom>
            <a:avLst/>
            <a:gdLst/>
            <a:ahLst/>
            <a:cxnLst/>
            <a:rect l="l" t="t" r="r" b="b"/>
            <a:pathLst>
              <a:path w="153035" h="1428750">
                <a:moveTo>
                  <a:pt x="0" y="1428736"/>
                </a:moveTo>
                <a:lnTo>
                  <a:pt x="152544" y="1428736"/>
                </a:lnTo>
                <a:lnTo>
                  <a:pt x="152544" y="0"/>
                </a:lnTo>
                <a:lnTo>
                  <a:pt x="0" y="0"/>
                </a:lnTo>
                <a:lnTo>
                  <a:pt x="0" y="1428736"/>
                </a:lnTo>
                <a:close/>
              </a:path>
            </a:pathLst>
          </a:custGeom>
          <a:solidFill>
            <a:srgbClr val="BAAC8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3586148" y="3910129"/>
            <a:ext cx="153035" cy="1428750"/>
          </a:xfrm>
          <a:custGeom>
            <a:avLst/>
            <a:gdLst/>
            <a:ahLst/>
            <a:cxnLst/>
            <a:rect l="l" t="t" r="r" b="b"/>
            <a:pathLst>
              <a:path w="153035" h="1428750">
                <a:moveTo>
                  <a:pt x="0" y="1428736"/>
                </a:moveTo>
                <a:lnTo>
                  <a:pt x="152544" y="1428736"/>
                </a:lnTo>
                <a:lnTo>
                  <a:pt x="152544" y="0"/>
                </a:lnTo>
                <a:lnTo>
                  <a:pt x="0" y="0"/>
                </a:lnTo>
                <a:lnTo>
                  <a:pt x="0" y="1428736"/>
                </a:lnTo>
                <a:close/>
              </a:path>
            </a:pathLst>
          </a:custGeom>
          <a:ln w="9514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4900630" y="4033877"/>
            <a:ext cx="152400" cy="1305560"/>
          </a:xfrm>
          <a:custGeom>
            <a:avLst/>
            <a:gdLst/>
            <a:ahLst/>
            <a:cxnLst/>
            <a:rect l="l" t="t" r="r" b="b"/>
            <a:pathLst>
              <a:path w="152400" h="1305560">
                <a:moveTo>
                  <a:pt x="0" y="1304988"/>
                </a:moveTo>
                <a:lnTo>
                  <a:pt x="152227" y="1304988"/>
                </a:lnTo>
                <a:lnTo>
                  <a:pt x="152227" y="0"/>
                </a:lnTo>
                <a:lnTo>
                  <a:pt x="0" y="0"/>
                </a:lnTo>
                <a:lnTo>
                  <a:pt x="0" y="1304988"/>
                </a:lnTo>
                <a:close/>
              </a:path>
            </a:pathLst>
          </a:custGeom>
          <a:solidFill>
            <a:srgbClr val="BAAC8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4900630" y="4033877"/>
            <a:ext cx="152400" cy="1305560"/>
          </a:xfrm>
          <a:custGeom>
            <a:avLst/>
            <a:gdLst/>
            <a:ahLst/>
            <a:cxnLst/>
            <a:rect l="l" t="t" r="r" b="b"/>
            <a:pathLst>
              <a:path w="152400" h="1305560">
                <a:moveTo>
                  <a:pt x="0" y="1304988"/>
                </a:moveTo>
                <a:lnTo>
                  <a:pt x="152227" y="1304988"/>
                </a:lnTo>
                <a:lnTo>
                  <a:pt x="152227" y="0"/>
                </a:lnTo>
                <a:lnTo>
                  <a:pt x="0" y="0"/>
                </a:lnTo>
                <a:lnTo>
                  <a:pt x="0" y="1304988"/>
                </a:lnTo>
                <a:close/>
              </a:path>
            </a:pathLst>
          </a:custGeom>
          <a:ln w="9513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6205343" y="4119753"/>
            <a:ext cx="153035" cy="1219200"/>
          </a:xfrm>
          <a:custGeom>
            <a:avLst/>
            <a:gdLst/>
            <a:ahLst/>
            <a:cxnLst/>
            <a:rect l="l" t="t" r="r" b="b"/>
            <a:pathLst>
              <a:path w="153035" h="1219200">
                <a:moveTo>
                  <a:pt x="0" y="1219112"/>
                </a:moveTo>
                <a:lnTo>
                  <a:pt x="152544" y="1219112"/>
                </a:lnTo>
                <a:lnTo>
                  <a:pt x="152544" y="0"/>
                </a:lnTo>
                <a:lnTo>
                  <a:pt x="0" y="0"/>
                </a:lnTo>
                <a:lnTo>
                  <a:pt x="0" y="1219112"/>
                </a:lnTo>
                <a:close/>
              </a:path>
            </a:pathLst>
          </a:custGeom>
          <a:solidFill>
            <a:srgbClr val="BAAC8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6205343" y="4119753"/>
            <a:ext cx="153035" cy="1219200"/>
          </a:xfrm>
          <a:custGeom>
            <a:avLst/>
            <a:gdLst/>
            <a:ahLst/>
            <a:cxnLst/>
            <a:rect l="l" t="t" r="r" b="b"/>
            <a:pathLst>
              <a:path w="153035" h="1219200">
                <a:moveTo>
                  <a:pt x="0" y="1219112"/>
                </a:moveTo>
                <a:lnTo>
                  <a:pt x="152544" y="1219112"/>
                </a:lnTo>
                <a:lnTo>
                  <a:pt x="152544" y="0"/>
                </a:lnTo>
                <a:lnTo>
                  <a:pt x="0" y="0"/>
                </a:lnTo>
                <a:lnTo>
                  <a:pt x="0" y="1219112"/>
                </a:lnTo>
                <a:close/>
              </a:path>
            </a:pathLst>
          </a:custGeom>
          <a:ln w="9513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7519949" y="4243569"/>
            <a:ext cx="153035" cy="1095375"/>
          </a:xfrm>
          <a:custGeom>
            <a:avLst/>
            <a:gdLst/>
            <a:ahLst/>
            <a:cxnLst/>
            <a:rect l="l" t="t" r="r" b="b"/>
            <a:pathLst>
              <a:path w="153034" h="1095375">
                <a:moveTo>
                  <a:pt x="0" y="1095301"/>
                </a:moveTo>
                <a:lnTo>
                  <a:pt x="152544" y="1095301"/>
                </a:lnTo>
                <a:lnTo>
                  <a:pt x="152544" y="0"/>
                </a:lnTo>
                <a:lnTo>
                  <a:pt x="0" y="0"/>
                </a:lnTo>
                <a:lnTo>
                  <a:pt x="0" y="1095301"/>
                </a:lnTo>
                <a:close/>
              </a:path>
            </a:pathLst>
          </a:custGeom>
          <a:solidFill>
            <a:srgbClr val="BAAC8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7519949" y="4243569"/>
            <a:ext cx="153035" cy="1095375"/>
          </a:xfrm>
          <a:custGeom>
            <a:avLst/>
            <a:gdLst/>
            <a:ahLst/>
            <a:cxnLst/>
            <a:rect l="l" t="t" r="r" b="b"/>
            <a:pathLst>
              <a:path w="153034" h="1095375">
                <a:moveTo>
                  <a:pt x="0" y="1095301"/>
                </a:moveTo>
                <a:lnTo>
                  <a:pt x="152544" y="1095301"/>
                </a:lnTo>
                <a:lnTo>
                  <a:pt x="152544" y="0"/>
                </a:lnTo>
                <a:lnTo>
                  <a:pt x="0" y="0"/>
                </a:lnTo>
                <a:lnTo>
                  <a:pt x="0" y="1095301"/>
                </a:lnTo>
                <a:close/>
              </a:path>
            </a:pathLst>
          </a:custGeom>
          <a:ln w="9513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8834430" y="4491191"/>
            <a:ext cx="152400" cy="847725"/>
          </a:xfrm>
          <a:custGeom>
            <a:avLst/>
            <a:gdLst/>
            <a:ahLst/>
            <a:cxnLst/>
            <a:rect l="l" t="t" r="r" b="b"/>
            <a:pathLst>
              <a:path w="152400" h="847725">
                <a:moveTo>
                  <a:pt x="0" y="847679"/>
                </a:moveTo>
                <a:lnTo>
                  <a:pt x="152227" y="847679"/>
                </a:lnTo>
                <a:lnTo>
                  <a:pt x="152227" y="0"/>
                </a:lnTo>
                <a:lnTo>
                  <a:pt x="0" y="0"/>
                </a:lnTo>
                <a:lnTo>
                  <a:pt x="0" y="847679"/>
                </a:lnTo>
                <a:close/>
              </a:path>
            </a:pathLst>
          </a:custGeom>
          <a:solidFill>
            <a:srgbClr val="BAAC8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8834430" y="4491191"/>
            <a:ext cx="152400" cy="847725"/>
          </a:xfrm>
          <a:custGeom>
            <a:avLst/>
            <a:gdLst/>
            <a:ahLst/>
            <a:cxnLst/>
            <a:rect l="l" t="t" r="r" b="b"/>
            <a:pathLst>
              <a:path w="152400" h="847725">
                <a:moveTo>
                  <a:pt x="0" y="847679"/>
                </a:moveTo>
                <a:lnTo>
                  <a:pt x="152227" y="847679"/>
                </a:lnTo>
                <a:lnTo>
                  <a:pt x="152227" y="0"/>
                </a:lnTo>
                <a:lnTo>
                  <a:pt x="0" y="0"/>
                </a:lnTo>
                <a:lnTo>
                  <a:pt x="0" y="847679"/>
                </a:lnTo>
                <a:close/>
              </a:path>
            </a:pathLst>
          </a:custGeom>
          <a:ln w="9513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1157429" y="2300270"/>
            <a:ext cx="0" cy="3029585"/>
          </a:xfrm>
          <a:custGeom>
            <a:avLst/>
            <a:gdLst/>
            <a:ahLst/>
            <a:cxnLst/>
            <a:rect l="l" t="t" r="r" b="b"/>
            <a:pathLst>
              <a:path h="3029585">
                <a:moveTo>
                  <a:pt x="0" y="0"/>
                </a:moveTo>
                <a:lnTo>
                  <a:pt x="0" y="3029098"/>
                </a:lnTo>
              </a:path>
            </a:pathLst>
          </a:custGeom>
          <a:ln w="9514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1119056" y="5338866"/>
            <a:ext cx="28575" cy="0"/>
          </a:xfrm>
          <a:custGeom>
            <a:avLst/>
            <a:gdLst/>
            <a:ahLst/>
            <a:cxnLst/>
            <a:rect l="l" t="t" r="r" b="b"/>
            <a:pathLst>
              <a:path w="28575">
                <a:moveTo>
                  <a:pt x="0" y="0"/>
                </a:moveTo>
                <a:lnTo>
                  <a:pt x="28542" y="0"/>
                </a:lnTo>
              </a:path>
            </a:pathLst>
          </a:custGeom>
          <a:ln w="9499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1119056" y="4729309"/>
            <a:ext cx="28575" cy="0"/>
          </a:xfrm>
          <a:custGeom>
            <a:avLst/>
            <a:gdLst/>
            <a:ahLst/>
            <a:cxnLst/>
            <a:rect l="l" t="t" r="r" b="b"/>
            <a:pathLst>
              <a:path w="28575">
                <a:moveTo>
                  <a:pt x="0" y="0"/>
                </a:moveTo>
                <a:lnTo>
                  <a:pt x="28542" y="0"/>
                </a:lnTo>
              </a:path>
            </a:pathLst>
          </a:custGeom>
          <a:ln w="9499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1119056" y="4119753"/>
            <a:ext cx="28575" cy="0"/>
          </a:xfrm>
          <a:custGeom>
            <a:avLst/>
            <a:gdLst/>
            <a:ahLst/>
            <a:cxnLst/>
            <a:rect l="l" t="t" r="r" b="b"/>
            <a:pathLst>
              <a:path w="28575">
                <a:moveTo>
                  <a:pt x="0" y="0"/>
                </a:moveTo>
                <a:lnTo>
                  <a:pt x="28542" y="0"/>
                </a:lnTo>
              </a:path>
            </a:pathLst>
          </a:custGeom>
          <a:ln w="9499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1119056" y="3519633"/>
            <a:ext cx="28575" cy="0"/>
          </a:xfrm>
          <a:custGeom>
            <a:avLst/>
            <a:gdLst/>
            <a:ahLst/>
            <a:cxnLst/>
            <a:rect l="l" t="t" r="r" b="b"/>
            <a:pathLst>
              <a:path w="28575">
                <a:moveTo>
                  <a:pt x="0" y="0"/>
                </a:moveTo>
                <a:lnTo>
                  <a:pt x="28542" y="0"/>
                </a:lnTo>
              </a:path>
            </a:pathLst>
          </a:custGeom>
          <a:ln w="9499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1119056" y="2909760"/>
            <a:ext cx="28575" cy="0"/>
          </a:xfrm>
          <a:custGeom>
            <a:avLst/>
            <a:gdLst/>
            <a:ahLst/>
            <a:cxnLst/>
            <a:rect l="l" t="t" r="r" b="b"/>
            <a:pathLst>
              <a:path w="28575">
                <a:moveTo>
                  <a:pt x="0" y="0"/>
                </a:moveTo>
                <a:lnTo>
                  <a:pt x="28542" y="0"/>
                </a:lnTo>
              </a:path>
            </a:pathLst>
          </a:custGeom>
          <a:ln w="9499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1119056" y="2300267"/>
            <a:ext cx="28575" cy="0"/>
          </a:xfrm>
          <a:custGeom>
            <a:avLst/>
            <a:gdLst/>
            <a:ahLst/>
            <a:cxnLst/>
            <a:rect l="l" t="t" r="r" b="b"/>
            <a:pathLst>
              <a:path w="28575">
                <a:moveTo>
                  <a:pt x="0" y="0"/>
                </a:moveTo>
                <a:lnTo>
                  <a:pt x="28542" y="0"/>
                </a:lnTo>
              </a:path>
            </a:pathLst>
          </a:custGeom>
          <a:ln w="9499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1157429" y="5338866"/>
            <a:ext cx="7867650" cy="0"/>
          </a:xfrm>
          <a:custGeom>
            <a:avLst/>
            <a:gdLst/>
            <a:ahLst/>
            <a:cxnLst/>
            <a:rect l="l" t="t" r="r" b="b"/>
            <a:pathLst>
              <a:path w="7867650">
                <a:moveTo>
                  <a:pt x="0" y="0"/>
                </a:moveTo>
                <a:lnTo>
                  <a:pt x="7867282" y="0"/>
                </a:lnTo>
              </a:path>
            </a:pathLst>
          </a:custGeom>
          <a:ln w="9499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1157429" y="5348369"/>
            <a:ext cx="0" cy="28575"/>
          </a:xfrm>
          <a:custGeom>
            <a:avLst/>
            <a:gdLst/>
            <a:ahLst/>
            <a:cxnLst/>
            <a:rect l="l" t="t" r="r" b="b"/>
            <a:pathLst>
              <a:path h="28575">
                <a:moveTo>
                  <a:pt x="0" y="28498"/>
                </a:moveTo>
                <a:lnTo>
                  <a:pt x="0" y="0"/>
                </a:lnTo>
              </a:path>
            </a:pathLst>
          </a:custGeom>
          <a:ln w="9514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2471719" y="5348369"/>
            <a:ext cx="0" cy="28575"/>
          </a:xfrm>
          <a:custGeom>
            <a:avLst/>
            <a:gdLst/>
            <a:ahLst/>
            <a:cxnLst/>
            <a:rect l="l" t="t" r="r" b="b"/>
            <a:pathLst>
              <a:path h="28575">
                <a:moveTo>
                  <a:pt x="0" y="28498"/>
                </a:moveTo>
                <a:lnTo>
                  <a:pt x="0" y="0"/>
                </a:lnTo>
              </a:path>
            </a:pathLst>
          </a:custGeom>
          <a:ln w="9514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3786200" y="5348369"/>
            <a:ext cx="0" cy="28575"/>
          </a:xfrm>
          <a:custGeom>
            <a:avLst/>
            <a:gdLst/>
            <a:ahLst/>
            <a:cxnLst/>
            <a:rect l="l" t="t" r="r" b="b"/>
            <a:pathLst>
              <a:path h="28575">
                <a:moveTo>
                  <a:pt x="0" y="28498"/>
                </a:moveTo>
                <a:lnTo>
                  <a:pt x="0" y="0"/>
                </a:lnTo>
              </a:path>
            </a:pathLst>
          </a:custGeom>
          <a:ln w="9514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5100426" y="5348369"/>
            <a:ext cx="0" cy="28575"/>
          </a:xfrm>
          <a:custGeom>
            <a:avLst/>
            <a:gdLst/>
            <a:ahLst/>
            <a:cxnLst/>
            <a:rect l="l" t="t" r="r" b="b"/>
            <a:pathLst>
              <a:path h="28575">
                <a:moveTo>
                  <a:pt x="0" y="28498"/>
                </a:moveTo>
                <a:lnTo>
                  <a:pt x="0" y="0"/>
                </a:lnTo>
              </a:path>
            </a:pathLst>
          </a:custGeom>
          <a:ln w="9514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6405519" y="5348369"/>
            <a:ext cx="0" cy="28575"/>
          </a:xfrm>
          <a:custGeom>
            <a:avLst/>
            <a:gdLst/>
            <a:ahLst/>
            <a:cxnLst/>
            <a:rect l="l" t="t" r="r" b="b"/>
            <a:pathLst>
              <a:path h="28575">
                <a:moveTo>
                  <a:pt x="0" y="28498"/>
                </a:moveTo>
                <a:lnTo>
                  <a:pt x="0" y="0"/>
                </a:lnTo>
              </a:path>
            </a:pathLst>
          </a:custGeom>
          <a:ln w="9514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7720000" y="5348369"/>
            <a:ext cx="0" cy="28575"/>
          </a:xfrm>
          <a:custGeom>
            <a:avLst/>
            <a:gdLst/>
            <a:ahLst/>
            <a:cxnLst/>
            <a:rect l="l" t="t" r="r" b="b"/>
            <a:pathLst>
              <a:path h="28575">
                <a:moveTo>
                  <a:pt x="0" y="28498"/>
                </a:moveTo>
                <a:lnTo>
                  <a:pt x="0" y="0"/>
                </a:lnTo>
              </a:path>
            </a:pathLst>
          </a:custGeom>
          <a:ln w="9514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9034226" y="5348369"/>
            <a:ext cx="0" cy="28575"/>
          </a:xfrm>
          <a:custGeom>
            <a:avLst/>
            <a:gdLst/>
            <a:ahLst/>
            <a:cxnLst/>
            <a:rect l="l" t="t" r="r" b="b"/>
            <a:pathLst>
              <a:path h="28575">
                <a:moveTo>
                  <a:pt x="0" y="28498"/>
                </a:moveTo>
                <a:lnTo>
                  <a:pt x="0" y="0"/>
                </a:lnTo>
              </a:path>
            </a:pathLst>
          </a:custGeom>
          <a:ln w="9514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" name="object 116"/>
          <p:cNvSpPr txBox="1"/>
          <p:nvPr/>
        </p:nvSpPr>
        <p:spPr>
          <a:xfrm>
            <a:off x="1197058" y="4222978"/>
            <a:ext cx="158750" cy="1461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spc="-10" dirty="0">
                <a:latin typeface="Arial"/>
                <a:cs typeface="Arial"/>
              </a:rPr>
              <a:t>68</a:t>
            </a:r>
            <a:endParaRPr sz="950">
              <a:latin typeface="Arial"/>
              <a:cs typeface="Arial"/>
            </a:endParaRPr>
          </a:p>
        </p:txBody>
      </p:sp>
      <p:sp>
        <p:nvSpPr>
          <p:cNvPr id="117" name="object 117"/>
          <p:cNvSpPr txBox="1"/>
          <p:nvPr/>
        </p:nvSpPr>
        <p:spPr>
          <a:xfrm>
            <a:off x="2511284" y="4118165"/>
            <a:ext cx="158750" cy="1461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spc="-10" dirty="0">
                <a:latin typeface="Arial"/>
                <a:cs typeface="Arial"/>
              </a:rPr>
              <a:t>75</a:t>
            </a:r>
            <a:endParaRPr sz="950">
              <a:latin typeface="Arial"/>
              <a:cs typeface="Arial"/>
            </a:endParaRPr>
          </a:p>
        </p:txBody>
      </p:sp>
      <p:sp>
        <p:nvSpPr>
          <p:cNvPr id="118" name="object 118"/>
          <p:cNvSpPr txBox="1"/>
          <p:nvPr/>
        </p:nvSpPr>
        <p:spPr>
          <a:xfrm>
            <a:off x="3825764" y="4146664"/>
            <a:ext cx="158750" cy="1461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spc="-10" dirty="0">
                <a:latin typeface="Arial"/>
                <a:cs typeface="Arial"/>
              </a:rPr>
              <a:t>73</a:t>
            </a:r>
            <a:endParaRPr sz="950">
              <a:latin typeface="Arial"/>
              <a:cs typeface="Arial"/>
            </a:endParaRPr>
          </a:p>
        </p:txBody>
      </p:sp>
      <p:sp>
        <p:nvSpPr>
          <p:cNvPr id="119" name="object 119"/>
          <p:cNvSpPr txBox="1"/>
          <p:nvPr/>
        </p:nvSpPr>
        <p:spPr>
          <a:xfrm>
            <a:off x="5140371" y="4251476"/>
            <a:ext cx="158750" cy="1461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spc="-10" dirty="0">
                <a:latin typeface="Arial"/>
                <a:cs typeface="Arial"/>
              </a:rPr>
              <a:t>66</a:t>
            </a:r>
            <a:endParaRPr sz="950">
              <a:latin typeface="Arial"/>
              <a:cs typeface="Arial"/>
            </a:endParaRPr>
          </a:p>
        </p:txBody>
      </p:sp>
      <p:sp>
        <p:nvSpPr>
          <p:cNvPr id="120" name="object 120"/>
          <p:cNvSpPr txBox="1"/>
          <p:nvPr/>
        </p:nvSpPr>
        <p:spPr>
          <a:xfrm>
            <a:off x="6445084" y="4222978"/>
            <a:ext cx="158750" cy="1461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spc="-10" dirty="0">
                <a:latin typeface="Arial"/>
                <a:cs typeface="Arial"/>
              </a:rPr>
              <a:t>68</a:t>
            </a:r>
            <a:endParaRPr sz="950">
              <a:latin typeface="Arial"/>
              <a:cs typeface="Arial"/>
            </a:endParaRPr>
          </a:p>
        </p:txBody>
      </p:sp>
      <p:sp>
        <p:nvSpPr>
          <p:cNvPr id="121" name="object 121"/>
          <p:cNvSpPr txBox="1"/>
          <p:nvPr/>
        </p:nvSpPr>
        <p:spPr>
          <a:xfrm>
            <a:off x="7759691" y="4441784"/>
            <a:ext cx="158750" cy="1461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spc="-10" dirty="0">
                <a:latin typeface="Arial"/>
                <a:cs typeface="Arial"/>
              </a:rPr>
              <a:t>54</a:t>
            </a:r>
            <a:endParaRPr sz="950">
              <a:latin typeface="Arial"/>
              <a:cs typeface="Arial"/>
            </a:endParaRPr>
          </a:p>
        </p:txBody>
      </p:sp>
      <p:sp>
        <p:nvSpPr>
          <p:cNvPr id="122" name="object 122"/>
          <p:cNvSpPr txBox="1"/>
          <p:nvPr/>
        </p:nvSpPr>
        <p:spPr>
          <a:xfrm>
            <a:off x="1349286" y="4422786"/>
            <a:ext cx="311150" cy="1461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dirty="0">
                <a:latin typeface="Arial"/>
                <a:cs typeface="Arial"/>
              </a:rPr>
              <a:t>55</a:t>
            </a:r>
            <a:r>
              <a:rPr sz="950" spc="-215" dirty="0">
                <a:latin typeface="Arial"/>
                <a:cs typeface="Arial"/>
              </a:rPr>
              <a:t> </a:t>
            </a:r>
            <a:r>
              <a:rPr sz="1425" spc="-15" baseline="-8771" dirty="0">
                <a:latin typeface="Arial"/>
                <a:cs typeface="Arial"/>
              </a:rPr>
              <a:t>54</a:t>
            </a:r>
            <a:endParaRPr sz="1425" baseline="-8771">
              <a:latin typeface="Arial"/>
              <a:cs typeface="Arial"/>
            </a:endParaRPr>
          </a:p>
        </p:txBody>
      </p:sp>
      <p:sp>
        <p:nvSpPr>
          <p:cNvPr id="123" name="object 123"/>
          <p:cNvSpPr txBox="1"/>
          <p:nvPr/>
        </p:nvSpPr>
        <p:spPr>
          <a:xfrm>
            <a:off x="3978374" y="4403786"/>
            <a:ext cx="311150" cy="1461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dirty="0">
                <a:latin typeface="Arial"/>
                <a:cs typeface="Arial"/>
              </a:rPr>
              <a:t>56</a:t>
            </a:r>
            <a:r>
              <a:rPr sz="950" spc="-220" dirty="0">
                <a:latin typeface="Arial"/>
                <a:cs typeface="Arial"/>
              </a:rPr>
              <a:t> </a:t>
            </a:r>
            <a:r>
              <a:rPr sz="1425" spc="-15" baseline="2923" dirty="0">
                <a:latin typeface="Arial"/>
                <a:cs typeface="Arial"/>
              </a:rPr>
              <a:t>57</a:t>
            </a:r>
            <a:endParaRPr sz="1425" baseline="2923">
              <a:latin typeface="Arial"/>
              <a:cs typeface="Arial"/>
            </a:endParaRPr>
          </a:p>
        </p:txBody>
      </p:sp>
      <p:sp>
        <p:nvSpPr>
          <p:cNvPr id="124" name="object 124"/>
          <p:cNvSpPr txBox="1"/>
          <p:nvPr/>
        </p:nvSpPr>
        <p:spPr>
          <a:xfrm>
            <a:off x="5292601" y="4422786"/>
            <a:ext cx="311150" cy="1461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dirty="0">
                <a:latin typeface="Arial"/>
                <a:cs typeface="Arial"/>
              </a:rPr>
              <a:t>55</a:t>
            </a:r>
            <a:r>
              <a:rPr sz="950" spc="-220" dirty="0">
                <a:latin typeface="Arial"/>
                <a:cs typeface="Arial"/>
              </a:rPr>
              <a:t> </a:t>
            </a:r>
            <a:r>
              <a:rPr sz="1425" spc="-15" baseline="-8771" dirty="0">
                <a:latin typeface="Arial"/>
                <a:cs typeface="Arial"/>
              </a:rPr>
              <a:t>54</a:t>
            </a:r>
            <a:endParaRPr sz="1425" baseline="-8771">
              <a:latin typeface="Arial"/>
              <a:cs typeface="Arial"/>
            </a:endParaRPr>
          </a:p>
        </p:txBody>
      </p:sp>
      <p:sp>
        <p:nvSpPr>
          <p:cNvPr id="125" name="object 125"/>
          <p:cNvSpPr txBox="1"/>
          <p:nvPr/>
        </p:nvSpPr>
        <p:spPr>
          <a:xfrm>
            <a:off x="7911918" y="4670408"/>
            <a:ext cx="463550" cy="1461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dirty="0">
                <a:latin typeface="Arial"/>
                <a:cs typeface="Arial"/>
              </a:rPr>
              <a:t>39</a:t>
            </a:r>
            <a:r>
              <a:rPr sz="950" spc="-175" dirty="0">
                <a:latin typeface="Arial"/>
                <a:cs typeface="Arial"/>
              </a:rPr>
              <a:t> </a:t>
            </a:r>
            <a:r>
              <a:rPr sz="1425" baseline="-35087" dirty="0">
                <a:latin typeface="Arial"/>
                <a:cs typeface="Arial"/>
              </a:rPr>
              <a:t>34</a:t>
            </a:r>
            <a:r>
              <a:rPr sz="1425" spc="-262" baseline="-35087" dirty="0">
                <a:latin typeface="Arial"/>
                <a:cs typeface="Arial"/>
              </a:rPr>
              <a:t> </a:t>
            </a:r>
            <a:r>
              <a:rPr sz="950" spc="-10" dirty="0">
                <a:latin typeface="Arial"/>
                <a:cs typeface="Arial"/>
              </a:rPr>
              <a:t>39</a:t>
            </a:r>
            <a:endParaRPr sz="950">
              <a:latin typeface="Arial"/>
              <a:cs typeface="Arial"/>
            </a:endParaRPr>
          </a:p>
        </p:txBody>
      </p:sp>
      <p:sp>
        <p:nvSpPr>
          <p:cNvPr id="126" name="object 126"/>
          <p:cNvSpPr txBox="1"/>
          <p:nvPr/>
        </p:nvSpPr>
        <p:spPr>
          <a:xfrm>
            <a:off x="1654057" y="4518098"/>
            <a:ext cx="463550" cy="1461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25" baseline="-26315" dirty="0">
                <a:latin typeface="Arial"/>
                <a:cs typeface="Arial"/>
              </a:rPr>
              <a:t>45</a:t>
            </a:r>
            <a:r>
              <a:rPr sz="1425" spc="-254" baseline="-26315" dirty="0">
                <a:latin typeface="Arial"/>
                <a:cs typeface="Arial"/>
              </a:rPr>
              <a:t> </a:t>
            </a:r>
            <a:r>
              <a:rPr sz="1425" baseline="-11695" dirty="0">
                <a:latin typeface="Arial"/>
                <a:cs typeface="Arial"/>
              </a:rPr>
              <a:t>47</a:t>
            </a:r>
            <a:r>
              <a:rPr sz="1425" spc="-262" baseline="-11695" dirty="0">
                <a:latin typeface="Arial"/>
                <a:cs typeface="Arial"/>
              </a:rPr>
              <a:t> </a:t>
            </a:r>
            <a:r>
              <a:rPr sz="950" spc="-10" dirty="0">
                <a:latin typeface="Arial"/>
                <a:cs typeface="Arial"/>
              </a:rPr>
              <a:t>49</a:t>
            </a:r>
            <a:endParaRPr sz="950">
              <a:latin typeface="Arial"/>
              <a:cs typeface="Arial"/>
            </a:endParaRPr>
          </a:p>
        </p:txBody>
      </p:sp>
      <p:sp>
        <p:nvSpPr>
          <p:cNvPr id="127" name="object 127"/>
          <p:cNvSpPr txBox="1"/>
          <p:nvPr/>
        </p:nvSpPr>
        <p:spPr>
          <a:xfrm>
            <a:off x="2663892" y="4327790"/>
            <a:ext cx="768350" cy="1461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25" baseline="-17543" dirty="0">
                <a:latin typeface="Arial"/>
                <a:cs typeface="Arial"/>
              </a:rPr>
              <a:t>59</a:t>
            </a:r>
            <a:r>
              <a:rPr sz="1425" spc="-225" baseline="-17543" dirty="0">
                <a:latin typeface="Arial"/>
                <a:cs typeface="Arial"/>
              </a:rPr>
              <a:t> </a:t>
            </a:r>
            <a:r>
              <a:rPr sz="950" dirty="0">
                <a:latin typeface="Arial"/>
                <a:cs typeface="Arial"/>
              </a:rPr>
              <a:t>61</a:t>
            </a:r>
            <a:r>
              <a:rPr sz="950" spc="-150" dirty="0">
                <a:latin typeface="Arial"/>
                <a:cs typeface="Arial"/>
              </a:rPr>
              <a:t> </a:t>
            </a:r>
            <a:r>
              <a:rPr sz="1425" baseline="-35087" dirty="0">
                <a:latin typeface="Arial"/>
                <a:cs typeface="Arial"/>
              </a:rPr>
              <a:t>56</a:t>
            </a:r>
            <a:r>
              <a:rPr sz="1425" spc="-217" baseline="-35087" dirty="0">
                <a:latin typeface="Arial"/>
                <a:cs typeface="Arial"/>
              </a:rPr>
              <a:t> </a:t>
            </a:r>
            <a:r>
              <a:rPr sz="1425" baseline="-52631" dirty="0">
                <a:latin typeface="Arial"/>
                <a:cs typeface="Arial"/>
              </a:rPr>
              <a:t>54</a:t>
            </a:r>
            <a:r>
              <a:rPr sz="1425" spc="-225" baseline="-52631" dirty="0">
                <a:latin typeface="Arial"/>
                <a:cs typeface="Arial"/>
              </a:rPr>
              <a:t> </a:t>
            </a:r>
            <a:r>
              <a:rPr sz="1425" spc="-15" baseline="-43859" dirty="0">
                <a:latin typeface="Arial"/>
                <a:cs typeface="Arial"/>
              </a:rPr>
              <a:t>55</a:t>
            </a:r>
            <a:endParaRPr sz="1425" baseline="-43859">
              <a:latin typeface="Arial"/>
              <a:cs typeface="Arial"/>
            </a:endParaRPr>
          </a:p>
        </p:txBody>
      </p:sp>
      <p:sp>
        <p:nvSpPr>
          <p:cNvPr id="128" name="object 128"/>
          <p:cNvSpPr txBox="1"/>
          <p:nvPr/>
        </p:nvSpPr>
        <p:spPr>
          <a:xfrm>
            <a:off x="8369108" y="4603910"/>
            <a:ext cx="311785" cy="1461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25" baseline="-11695" dirty="0">
                <a:latin typeface="Arial"/>
                <a:cs typeface="Arial"/>
              </a:rPr>
              <a:t>41</a:t>
            </a:r>
            <a:r>
              <a:rPr sz="1425" spc="-322" baseline="-11695" dirty="0">
                <a:latin typeface="Arial"/>
                <a:cs typeface="Arial"/>
              </a:rPr>
              <a:t> </a:t>
            </a:r>
            <a:r>
              <a:rPr sz="950" spc="-10" dirty="0">
                <a:latin typeface="Arial"/>
                <a:cs typeface="Arial"/>
              </a:rPr>
              <a:t>43</a:t>
            </a:r>
            <a:endParaRPr sz="950">
              <a:latin typeface="Arial"/>
              <a:cs typeface="Arial"/>
            </a:endParaRPr>
          </a:p>
        </p:txBody>
      </p:sp>
      <p:sp>
        <p:nvSpPr>
          <p:cNvPr id="129" name="object 129"/>
          <p:cNvSpPr txBox="1"/>
          <p:nvPr/>
        </p:nvSpPr>
        <p:spPr>
          <a:xfrm>
            <a:off x="2111307" y="4499099"/>
            <a:ext cx="158750" cy="1461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spc="-10" dirty="0">
                <a:latin typeface="Arial"/>
                <a:cs typeface="Arial"/>
              </a:rPr>
              <a:t>50</a:t>
            </a:r>
            <a:endParaRPr sz="950">
              <a:latin typeface="Arial"/>
              <a:cs typeface="Arial"/>
            </a:endParaRPr>
          </a:p>
        </p:txBody>
      </p:sp>
      <p:sp>
        <p:nvSpPr>
          <p:cNvPr id="130" name="object 130"/>
          <p:cNvSpPr txBox="1"/>
          <p:nvPr/>
        </p:nvSpPr>
        <p:spPr>
          <a:xfrm>
            <a:off x="3425915" y="4470600"/>
            <a:ext cx="158750" cy="1461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spc="-10" dirty="0">
                <a:latin typeface="Arial"/>
                <a:cs typeface="Arial"/>
              </a:rPr>
              <a:t>52</a:t>
            </a:r>
            <a:endParaRPr sz="950">
              <a:latin typeface="Arial"/>
              <a:cs typeface="Arial"/>
            </a:endParaRPr>
          </a:p>
        </p:txBody>
      </p:sp>
      <p:sp>
        <p:nvSpPr>
          <p:cNvPr id="131" name="object 131"/>
          <p:cNvSpPr txBox="1"/>
          <p:nvPr/>
        </p:nvSpPr>
        <p:spPr>
          <a:xfrm>
            <a:off x="4283209" y="4480100"/>
            <a:ext cx="615950" cy="1461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25" baseline="11695" dirty="0">
                <a:latin typeface="Arial"/>
                <a:cs typeface="Arial"/>
              </a:rPr>
              <a:t>53</a:t>
            </a:r>
            <a:r>
              <a:rPr sz="1425" spc="-240" baseline="11695" dirty="0">
                <a:latin typeface="Arial"/>
                <a:cs typeface="Arial"/>
              </a:rPr>
              <a:t> </a:t>
            </a:r>
            <a:r>
              <a:rPr sz="950" dirty="0">
                <a:latin typeface="Arial"/>
                <a:cs typeface="Arial"/>
              </a:rPr>
              <a:t>51</a:t>
            </a:r>
            <a:r>
              <a:rPr sz="950" spc="-160" dirty="0">
                <a:latin typeface="Arial"/>
                <a:cs typeface="Arial"/>
              </a:rPr>
              <a:t> </a:t>
            </a:r>
            <a:r>
              <a:rPr sz="950" dirty="0">
                <a:latin typeface="Arial"/>
                <a:cs typeface="Arial"/>
              </a:rPr>
              <a:t>51</a:t>
            </a:r>
            <a:r>
              <a:rPr sz="950" spc="-160" dirty="0">
                <a:latin typeface="Arial"/>
                <a:cs typeface="Arial"/>
              </a:rPr>
              <a:t> </a:t>
            </a:r>
            <a:r>
              <a:rPr sz="1425" spc="-15" baseline="-8771" dirty="0">
                <a:latin typeface="Arial"/>
                <a:cs typeface="Arial"/>
              </a:rPr>
              <a:t>50</a:t>
            </a:r>
            <a:endParaRPr sz="1425" baseline="-8771">
              <a:latin typeface="Arial"/>
              <a:cs typeface="Arial"/>
            </a:endParaRPr>
          </a:p>
        </p:txBody>
      </p:sp>
      <p:sp>
        <p:nvSpPr>
          <p:cNvPr id="132" name="object 132"/>
          <p:cNvSpPr txBox="1"/>
          <p:nvPr/>
        </p:nvSpPr>
        <p:spPr>
          <a:xfrm>
            <a:off x="6597565" y="4556095"/>
            <a:ext cx="920750" cy="1461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25" baseline="11695" dirty="0">
                <a:latin typeface="Arial"/>
                <a:cs typeface="Arial"/>
              </a:rPr>
              <a:t>48</a:t>
            </a:r>
            <a:r>
              <a:rPr sz="1425" spc="-217" baseline="11695" dirty="0">
                <a:latin typeface="Arial"/>
                <a:cs typeface="Arial"/>
              </a:rPr>
              <a:t> </a:t>
            </a:r>
            <a:r>
              <a:rPr sz="1425" baseline="2923" dirty="0">
                <a:latin typeface="Arial"/>
                <a:cs typeface="Arial"/>
              </a:rPr>
              <a:t>47</a:t>
            </a:r>
            <a:r>
              <a:rPr sz="1425" spc="-209" baseline="2923" dirty="0">
                <a:latin typeface="Arial"/>
                <a:cs typeface="Arial"/>
              </a:rPr>
              <a:t> </a:t>
            </a:r>
            <a:r>
              <a:rPr sz="950" dirty="0">
                <a:latin typeface="Arial"/>
                <a:cs typeface="Arial"/>
              </a:rPr>
              <a:t>46</a:t>
            </a:r>
            <a:r>
              <a:rPr sz="950" spc="-145" dirty="0">
                <a:latin typeface="Arial"/>
                <a:cs typeface="Arial"/>
              </a:rPr>
              <a:t> </a:t>
            </a:r>
            <a:r>
              <a:rPr sz="1425" baseline="2923" dirty="0">
                <a:latin typeface="Arial"/>
                <a:cs typeface="Arial"/>
              </a:rPr>
              <a:t>47</a:t>
            </a:r>
            <a:r>
              <a:rPr sz="1425" spc="-209" baseline="2923" dirty="0">
                <a:latin typeface="Arial"/>
                <a:cs typeface="Arial"/>
              </a:rPr>
              <a:t> </a:t>
            </a:r>
            <a:r>
              <a:rPr sz="1425" baseline="-32163" dirty="0">
                <a:latin typeface="Arial"/>
                <a:cs typeface="Arial"/>
              </a:rPr>
              <a:t>42</a:t>
            </a:r>
            <a:r>
              <a:rPr sz="1425" spc="-217" baseline="-32163" dirty="0">
                <a:latin typeface="Arial"/>
                <a:cs typeface="Arial"/>
              </a:rPr>
              <a:t> </a:t>
            </a:r>
            <a:r>
              <a:rPr sz="1425" spc="-15" baseline="-32163" dirty="0">
                <a:latin typeface="Arial"/>
                <a:cs typeface="Arial"/>
              </a:rPr>
              <a:t>42</a:t>
            </a:r>
            <a:endParaRPr sz="1425" baseline="-32163">
              <a:latin typeface="Arial"/>
              <a:cs typeface="Arial"/>
            </a:endParaRPr>
          </a:p>
        </p:txBody>
      </p:sp>
      <p:sp>
        <p:nvSpPr>
          <p:cNvPr id="133" name="object 133"/>
          <p:cNvSpPr txBox="1"/>
          <p:nvPr/>
        </p:nvSpPr>
        <p:spPr>
          <a:xfrm>
            <a:off x="8673941" y="4756221"/>
            <a:ext cx="158750" cy="1461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spc="-10" dirty="0">
                <a:latin typeface="Arial"/>
                <a:cs typeface="Arial"/>
              </a:rPr>
              <a:t>33</a:t>
            </a:r>
            <a:endParaRPr sz="950">
              <a:latin typeface="Arial"/>
              <a:cs typeface="Arial"/>
            </a:endParaRPr>
          </a:p>
        </p:txBody>
      </p:sp>
      <p:sp>
        <p:nvSpPr>
          <p:cNvPr id="134" name="object 134"/>
          <p:cNvSpPr txBox="1"/>
          <p:nvPr/>
        </p:nvSpPr>
        <p:spPr>
          <a:xfrm>
            <a:off x="2263535" y="4603911"/>
            <a:ext cx="158750" cy="1461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spc="-10" dirty="0">
                <a:latin typeface="Arial"/>
                <a:cs typeface="Arial"/>
              </a:rPr>
              <a:t>43</a:t>
            </a:r>
            <a:endParaRPr sz="950">
              <a:latin typeface="Arial"/>
              <a:cs typeface="Arial"/>
            </a:endParaRPr>
          </a:p>
        </p:txBody>
      </p:sp>
      <p:sp>
        <p:nvSpPr>
          <p:cNvPr id="135" name="object 135"/>
          <p:cNvSpPr txBox="1"/>
          <p:nvPr/>
        </p:nvSpPr>
        <p:spPr>
          <a:xfrm>
            <a:off x="3578143" y="4546597"/>
            <a:ext cx="158750" cy="1461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spc="-10" dirty="0">
                <a:latin typeface="Arial"/>
                <a:cs typeface="Arial"/>
              </a:rPr>
              <a:t>47</a:t>
            </a:r>
            <a:endParaRPr sz="950">
              <a:latin typeface="Arial"/>
              <a:cs typeface="Arial"/>
            </a:endParaRPr>
          </a:p>
        </p:txBody>
      </p:sp>
      <p:sp>
        <p:nvSpPr>
          <p:cNvPr id="136" name="object 136"/>
          <p:cNvSpPr txBox="1"/>
          <p:nvPr/>
        </p:nvSpPr>
        <p:spPr>
          <a:xfrm>
            <a:off x="4892749" y="4603911"/>
            <a:ext cx="158750" cy="1461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spc="-10" dirty="0">
                <a:latin typeface="Arial"/>
                <a:cs typeface="Arial"/>
              </a:rPr>
              <a:t>43</a:t>
            </a:r>
            <a:endParaRPr sz="950">
              <a:latin typeface="Arial"/>
              <a:cs typeface="Arial"/>
            </a:endParaRPr>
          </a:p>
        </p:txBody>
      </p:sp>
      <p:sp>
        <p:nvSpPr>
          <p:cNvPr id="137" name="object 137"/>
          <p:cNvSpPr txBox="1"/>
          <p:nvPr/>
        </p:nvSpPr>
        <p:spPr>
          <a:xfrm>
            <a:off x="6197462" y="4651409"/>
            <a:ext cx="158750" cy="1461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spc="-10" dirty="0">
                <a:latin typeface="Arial"/>
                <a:cs typeface="Arial"/>
              </a:rPr>
              <a:t>40</a:t>
            </a:r>
            <a:endParaRPr sz="950">
              <a:latin typeface="Arial"/>
              <a:cs typeface="Arial"/>
            </a:endParaRPr>
          </a:p>
        </p:txBody>
      </p:sp>
      <p:sp>
        <p:nvSpPr>
          <p:cNvPr id="138" name="object 138"/>
          <p:cNvSpPr txBox="1"/>
          <p:nvPr/>
        </p:nvSpPr>
        <p:spPr>
          <a:xfrm>
            <a:off x="7511942" y="4708722"/>
            <a:ext cx="158750" cy="1461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spc="-10" dirty="0">
                <a:latin typeface="Arial"/>
                <a:cs typeface="Arial"/>
              </a:rPr>
              <a:t>36</a:t>
            </a:r>
            <a:endParaRPr sz="950">
              <a:latin typeface="Arial"/>
              <a:cs typeface="Arial"/>
            </a:endParaRPr>
          </a:p>
        </p:txBody>
      </p:sp>
      <p:sp>
        <p:nvSpPr>
          <p:cNvPr id="139" name="object 139"/>
          <p:cNvSpPr txBox="1"/>
          <p:nvPr/>
        </p:nvSpPr>
        <p:spPr>
          <a:xfrm>
            <a:off x="8826422" y="4832534"/>
            <a:ext cx="158750" cy="1461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spc="-10" dirty="0">
                <a:latin typeface="Arial"/>
                <a:cs typeface="Arial"/>
              </a:rPr>
              <a:t>28</a:t>
            </a:r>
            <a:endParaRPr sz="950">
              <a:latin typeface="Arial"/>
              <a:cs typeface="Arial"/>
            </a:endParaRPr>
          </a:p>
        </p:txBody>
      </p:sp>
      <p:sp>
        <p:nvSpPr>
          <p:cNvPr id="140" name="object 140"/>
          <p:cNvSpPr txBox="1"/>
          <p:nvPr/>
        </p:nvSpPr>
        <p:spPr>
          <a:xfrm>
            <a:off x="977914" y="5260965"/>
            <a:ext cx="94616" cy="1461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spc="10" dirty="0">
                <a:latin typeface="Arial"/>
                <a:cs typeface="Arial"/>
              </a:rPr>
              <a:t>0</a:t>
            </a:r>
            <a:endParaRPr sz="950">
              <a:latin typeface="Arial"/>
              <a:cs typeface="Arial"/>
            </a:endParaRPr>
          </a:p>
        </p:txBody>
      </p:sp>
      <p:sp>
        <p:nvSpPr>
          <p:cNvPr id="141" name="object 141"/>
          <p:cNvSpPr txBox="1"/>
          <p:nvPr/>
        </p:nvSpPr>
        <p:spPr>
          <a:xfrm>
            <a:off x="911315" y="4651409"/>
            <a:ext cx="158750" cy="1461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spc="-10" dirty="0">
                <a:latin typeface="Arial"/>
                <a:cs typeface="Arial"/>
              </a:rPr>
              <a:t>20</a:t>
            </a:r>
            <a:endParaRPr sz="950">
              <a:latin typeface="Arial"/>
              <a:cs typeface="Arial"/>
            </a:endParaRPr>
          </a:p>
        </p:txBody>
      </p:sp>
      <p:sp>
        <p:nvSpPr>
          <p:cNvPr id="142" name="object 142"/>
          <p:cNvSpPr txBox="1"/>
          <p:nvPr/>
        </p:nvSpPr>
        <p:spPr>
          <a:xfrm>
            <a:off x="911315" y="4041789"/>
            <a:ext cx="158750" cy="1461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spc="-10" dirty="0">
                <a:latin typeface="Arial"/>
                <a:cs typeface="Arial"/>
              </a:rPr>
              <a:t>40</a:t>
            </a:r>
            <a:endParaRPr sz="950">
              <a:latin typeface="Arial"/>
              <a:cs typeface="Arial"/>
            </a:endParaRPr>
          </a:p>
        </p:txBody>
      </p:sp>
      <p:sp>
        <p:nvSpPr>
          <p:cNvPr id="143" name="object 143"/>
          <p:cNvSpPr txBox="1"/>
          <p:nvPr/>
        </p:nvSpPr>
        <p:spPr>
          <a:xfrm>
            <a:off x="911315" y="3441795"/>
            <a:ext cx="158750" cy="1461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spc="-10" dirty="0">
                <a:latin typeface="Arial"/>
                <a:cs typeface="Arial"/>
              </a:rPr>
              <a:t>60</a:t>
            </a:r>
            <a:endParaRPr sz="950">
              <a:latin typeface="Arial"/>
              <a:cs typeface="Arial"/>
            </a:endParaRPr>
          </a:p>
        </p:txBody>
      </p:sp>
      <p:sp>
        <p:nvSpPr>
          <p:cNvPr id="144" name="object 144"/>
          <p:cNvSpPr txBox="1"/>
          <p:nvPr/>
        </p:nvSpPr>
        <p:spPr>
          <a:xfrm>
            <a:off x="911315" y="2832176"/>
            <a:ext cx="158750" cy="1461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spc="-10" dirty="0">
                <a:latin typeface="Arial"/>
                <a:cs typeface="Arial"/>
              </a:rPr>
              <a:t>80</a:t>
            </a:r>
            <a:endParaRPr sz="950">
              <a:latin typeface="Arial"/>
              <a:cs typeface="Arial"/>
            </a:endParaRPr>
          </a:p>
        </p:txBody>
      </p:sp>
      <p:sp>
        <p:nvSpPr>
          <p:cNvPr id="145" name="object 145"/>
          <p:cNvSpPr txBox="1"/>
          <p:nvPr/>
        </p:nvSpPr>
        <p:spPr>
          <a:xfrm>
            <a:off x="7959343" y="5449316"/>
            <a:ext cx="828675" cy="3162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1000" spc="-5" dirty="0">
                <a:latin typeface="Arial"/>
                <a:cs typeface="Arial"/>
              </a:rPr>
              <a:t>Diagnosed</a:t>
            </a:r>
            <a:endParaRPr sz="10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sz="1000" spc="-10" dirty="0">
                <a:latin typeface="Arial"/>
                <a:cs typeface="Arial"/>
              </a:rPr>
              <a:t>&gt;10 years</a:t>
            </a:r>
            <a:r>
              <a:rPr sz="1000" spc="-5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ago</a:t>
            </a:r>
            <a:endParaRPr sz="1000">
              <a:latin typeface="Arial"/>
              <a:cs typeface="Arial"/>
            </a:endParaRPr>
          </a:p>
        </p:txBody>
      </p:sp>
      <p:sp>
        <p:nvSpPr>
          <p:cNvPr id="146" name="object 146"/>
          <p:cNvSpPr txBox="1"/>
          <p:nvPr/>
        </p:nvSpPr>
        <p:spPr>
          <a:xfrm>
            <a:off x="6672454" y="5449319"/>
            <a:ext cx="774701" cy="3077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5" dirty="0">
                <a:latin typeface="Arial"/>
                <a:cs typeface="Arial"/>
              </a:rPr>
              <a:t>Diagnosed</a:t>
            </a:r>
            <a:r>
              <a:rPr sz="1000" spc="-1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5-</a:t>
            </a:r>
            <a:endParaRPr sz="1000">
              <a:latin typeface="Arial"/>
              <a:cs typeface="Arial"/>
            </a:endParaRPr>
          </a:p>
          <a:p>
            <a:pPr marL="22860">
              <a:lnSpc>
                <a:spcPct val="100000"/>
              </a:lnSpc>
            </a:pPr>
            <a:r>
              <a:rPr sz="1000" spc="-5" dirty="0">
                <a:latin typeface="Arial"/>
                <a:cs typeface="Arial"/>
              </a:rPr>
              <a:t>10 </a:t>
            </a:r>
            <a:r>
              <a:rPr sz="1000" spc="-10" dirty="0">
                <a:latin typeface="Arial"/>
                <a:cs typeface="Arial"/>
              </a:rPr>
              <a:t>years</a:t>
            </a:r>
            <a:r>
              <a:rPr sz="1000" spc="-8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ago</a:t>
            </a:r>
            <a:endParaRPr sz="1000">
              <a:latin typeface="Arial"/>
              <a:cs typeface="Arial"/>
            </a:endParaRPr>
          </a:p>
        </p:txBody>
      </p:sp>
      <p:sp>
        <p:nvSpPr>
          <p:cNvPr id="147" name="object 147"/>
          <p:cNvSpPr txBox="1"/>
          <p:nvPr/>
        </p:nvSpPr>
        <p:spPr>
          <a:xfrm>
            <a:off x="5362446" y="5449319"/>
            <a:ext cx="774701" cy="3077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5" dirty="0">
                <a:latin typeface="Arial"/>
                <a:cs typeface="Arial"/>
              </a:rPr>
              <a:t>Diagnosed</a:t>
            </a:r>
            <a:r>
              <a:rPr sz="1000" spc="-1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2-</a:t>
            </a:r>
            <a:endParaRPr sz="1000">
              <a:latin typeface="Arial"/>
              <a:cs typeface="Arial"/>
            </a:endParaRPr>
          </a:p>
          <a:p>
            <a:pPr marL="57785">
              <a:lnSpc>
                <a:spcPct val="100000"/>
              </a:lnSpc>
            </a:pPr>
            <a:r>
              <a:rPr sz="1000" spc="-5" dirty="0">
                <a:latin typeface="Arial"/>
                <a:cs typeface="Arial"/>
              </a:rPr>
              <a:t>5 </a:t>
            </a:r>
            <a:r>
              <a:rPr sz="1000" spc="-10" dirty="0">
                <a:latin typeface="Arial"/>
                <a:cs typeface="Arial"/>
              </a:rPr>
              <a:t>years</a:t>
            </a:r>
            <a:r>
              <a:rPr sz="1000" spc="-8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ago</a:t>
            </a:r>
            <a:endParaRPr sz="1000">
              <a:latin typeface="Arial"/>
              <a:cs typeface="Arial"/>
            </a:endParaRPr>
          </a:p>
        </p:txBody>
      </p:sp>
      <p:sp>
        <p:nvSpPr>
          <p:cNvPr id="148" name="object 148"/>
          <p:cNvSpPr/>
          <p:nvPr/>
        </p:nvSpPr>
        <p:spPr>
          <a:xfrm>
            <a:off x="5729225" y="4543425"/>
            <a:ext cx="190500" cy="152400"/>
          </a:xfrm>
          <a:custGeom>
            <a:avLst/>
            <a:gdLst/>
            <a:ahLst/>
            <a:cxnLst/>
            <a:rect l="l" t="t" r="r" b="b"/>
            <a:pathLst>
              <a:path w="190500" h="152400">
                <a:moveTo>
                  <a:pt x="0" y="152400"/>
                </a:moveTo>
                <a:lnTo>
                  <a:pt x="190500" y="152400"/>
                </a:lnTo>
                <a:lnTo>
                  <a:pt x="190500" y="0"/>
                </a:lnTo>
                <a:lnTo>
                  <a:pt x="0" y="0"/>
                </a:lnTo>
                <a:lnTo>
                  <a:pt x="0" y="152400"/>
                </a:lnTo>
                <a:close/>
              </a:path>
            </a:pathLst>
          </a:custGeom>
          <a:solidFill>
            <a:srgbClr val="ACC5D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9" name="object 149"/>
          <p:cNvSpPr txBox="1"/>
          <p:nvPr/>
        </p:nvSpPr>
        <p:spPr>
          <a:xfrm>
            <a:off x="5597306" y="4549746"/>
            <a:ext cx="607060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25" baseline="17543" dirty="0">
                <a:latin typeface="Arial"/>
                <a:cs typeface="Arial"/>
              </a:rPr>
              <a:t>49</a:t>
            </a:r>
            <a:r>
              <a:rPr sz="1425" spc="-330" baseline="17543" dirty="0">
                <a:latin typeface="Arial"/>
                <a:cs typeface="Arial"/>
              </a:rPr>
              <a:t> </a:t>
            </a:r>
            <a:r>
              <a:rPr sz="1500" spc="22" baseline="2777" dirty="0">
                <a:latin typeface="Arial"/>
                <a:cs typeface="Arial"/>
              </a:rPr>
              <a:t>47</a:t>
            </a:r>
            <a:r>
              <a:rPr sz="1425" spc="22" baseline="2923" dirty="0">
                <a:latin typeface="Arial"/>
                <a:cs typeface="Arial"/>
              </a:rPr>
              <a:t>47</a:t>
            </a:r>
            <a:r>
              <a:rPr sz="1425" spc="-270" baseline="2923" dirty="0">
                <a:latin typeface="Arial"/>
                <a:cs typeface="Arial"/>
              </a:rPr>
              <a:t> </a:t>
            </a:r>
            <a:r>
              <a:rPr sz="950" spc="-10" dirty="0">
                <a:latin typeface="Arial"/>
                <a:cs typeface="Arial"/>
              </a:rPr>
              <a:t>46</a:t>
            </a:r>
            <a:endParaRPr sz="950">
              <a:latin typeface="Arial"/>
              <a:cs typeface="Arial"/>
            </a:endParaRPr>
          </a:p>
        </p:txBody>
      </p:sp>
      <p:sp>
        <p:nvSpPr>
          <p:cNvPr id="150" name="object 150"/>
          <p:cNvSpPr txBox="1"/>
          <p:nvPr/>
        </p:nvSpPr>
        <p:spPr>
          <a:xfrm>
            <a:off x="4052442" y="5449319"/>
            <a:ext cx="775335" cy="3077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5" dirty="0">
                <a:latin typeface="Arial"/>
                <a:cs typeface="Arial"/>
              </a:rPr>
              <a:t>Diagnosed</a:t>
            </a:r>
            <a:r>
              <a:rPr sz="1000" spc="-1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1-</a:t>
            </a:r>
            <a:endParaRPr sz="1000">
              <a:latin typeface="Arial"/>
              <a:cs typeface="Arial"/>
            </a:endParaRPr>
          </a:p>
          <a:p>
            <a:pPr marL="58419">
              <a:lnSpc>
                <a:spcPct val="100000"/>
              </a:lnSpc>
            </a:pPr>
            <a:r>
              <a:rPr sz="1000" spc="-5" dirty="0">
                <a:latin typeface="Arial"/>
                <a:cs typeface="Arial"/>
              </a:rPr>
              <a:t>2 </a:t>
            </a:r>
            <a:r>
              <a:rPr sz="1000" spc="-10" dirty="0">
                <a:latin typeface="Arial"/>
                <a:cs typeface="Arial"/>
              </a:rPr>
              <a:t>years</a:t>
            </a:r>
            <a:r>
              <a:rPr sz="1000" spc="-8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ago</a:t>
            </a:r>
            <a:endParaRPr sz="1000">
              <a:latin typeface="Arial"/>
              <a:cs typeface="Arial"/>
            </a:endParaRPr>
          </a:p>
        </p:txBody>
      </p:sp>
      <p:sp>
        <p:nvSpPr>
          <p:cNvPr id="151" name="object 151"/>
          <p:cNvSpPr txBox="1"/>
          <p:nvPr/>
        </p:nvSpPr>
        <p:spPr>
          <a:xfrm>
            <a:off x="2586992" y="5449319"/>
            <a:ext cx="1077595" cy="3077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172085">
              <a:lnSpc>
                <a:spcPct val="100000"/>
              </a:lnSpc>
            </a:pPr>
            <a:r>
              <a:rPr sz="1000" spc="-5" dirty="0">
                <a:latin typeface="Arial"/>
                <a:cs typeface="Arial"/>
              </a:rPr>
              <a:t>Diagnosed 6  </a:t>
            </a:r>
            <a:r>
              <a:rPr sz="1000" dirty="0">
                <a:latin typeface="Arial"/>
                <a:cs typeface="Arial"/>
              </a:rPr>
              <a:t>months-1 </a:t>
            </a:r>
            <a:r>
              <a:rPr sz="1000" spc="-15" dirty="0">
                <a:latin typeface="Arial"/>
                <a:cs typeface="Arial"/>
              </a:rPr>
              <a:t>year</a:t>
            </a:r>
            <a:r>
              <a:rPr sz="1000" spc="-1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ago</a:t>
            </a:r>
            <a:endParaRPr sz="1000">
              <a:latin typeface="Arial"/>
              <a:cs typeface="Arial"/>
            </a:endParaRPr>
          </a:p>
        </p:txBody>
      </p:sp>
      <p:sp>
        <p:nvSpPr>
          <p:cNvPr id="152" name="object 152"/>
          <p:cNvSpPr txBox="1"/>
          <p:nvPr/>
        </p:nvSpPr>
        <p:spPr>
          <a:xfrm>
            <a:off x="1407415" y="5449319"/>
            <a:ext cx="805815" cy="3077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73660" marR="5080" indent="-60960">
              <a:lnSpc>
                <a:spcPct val="100000"/>
              </a:lnSpc>
            </a:pPr>
            <a:r>
              <a:rPr sz="1000" spc="-5" dirty="0">
                <a:latin typeface="Arial"/>
                <a:cs typeface="Arial"/>
              </a:rPr>
              <a:t>Diagnosed</a:t>
            </a:r>
            <a:r>
              <a:rPr sz="1000" spc="-9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&lt;6  </a:t>
            </a:r>
            <a:r>
              <a:rPr sz="1000" dirty="0">
                <a:latin typeface="Arial"/>
                <a:cs typeface="Arial"/>
              </a:rPr>
              <a:t>months</a:t>
            </a:r>
            <a:r>
              <a:rPr sz="1000" spc="-14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ago</a:t>
            </a:r>
            <a:endParaRPr sz="1000">
              <a:latin typeface="Arial"/>
              <a:cs typeface="Arial"/>
            </a:endParaRPr>
          </a:p>
        </p:txBody>
      </p:sp>
      <p:sp>
        <p:nvSpPr>
          <p:cNvPr id="153" name="object 153"/>
          <p:cNvSpPr/>
          <p:nvPr/>
        </p:nvSpPr>
        <p:spPr>
          <a:xfrm>
            <a:off x="3757551" y="6405562"/>
            <a:ext cx="160655" cy="120650"/>
          </a:xfrm>
          <a:custGeom>
            <a:avLst/>
            <a:gdLst/>
            <a:ahLst/>
            <a:cxnLst/>
            <a:rect l="l" t="t" r="r" b="b"/>
            <a:pathLst>
              <a:path w="160654" h="120650">
                <a:moveTo>
                  <a:pt x="0" y="120650"/>
                </a:moveTo>
                <a:lnTo>
                  <a:pt x="160337" y="120650"/>
                </a:lnTo>
                <a:lnTo>
                  <a:pt x="160337" y="0"/>
                </a:lnTo>
                <a:lnTo>
                  <a:pt x="0" y="0"/>
                </a:lnTo>
                <a:lnTo>
                  <a:pt x="0" y="120650"/>
                </a:lnTo>
                <a:close/>
              </a:path>
            </a:pathLst>
          </a:custGeom>
          <a:solidFill>
            <a:srgbClr val="D2DF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4" name="object 154"/>
          <p:cNvSpPr/>
          <p:nvPr/>
        </p:nvSpPr>
        <p:spPr>
          <a:xfrm>
            <a:off x="3757551" y="6405562"/>
            <a:ext cx="160655" cy="120650"/>
          </a:xfrm>
          <a:custGeom>
            <a:avLst/>
            <a:gdLst/>
            <a:ahLst/>
            <a:cxnLst/>
            <a:rect l="l" t="t" r="r" b="b"/>
            <a:pathLst>
              <a:path w="160654" h="120650">
                <a:moveTo>
                  <a:pt x="0" y="120650"/>
                </a:moveTo>
                <a:lnTo>
                  <a:pt x="160337" y="120650"/>
                </a:lnTo>
                <a:lnTo>
                  <a:pt x="160337" y="0"/>
                </a:lnTo>
                <a:lnTo>
                  <a:pt x="0" y="0"/>
                </a:lnTo>
                <a:lnTo>
                  <a:pt x="0" y="120650"/>
                </a:lnTo>
                <a:close/>
              </a:path>
            </a:pathLst>
          </a:custGeom>
          <a:ln w="9525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5" name="object 155"/>
          <p:cNvSpPr/>
          <p:nvPr/>
        </p:nvSpPr>
        <p:spPr>
          <a:xfrm>
            <a:off x="6299202" y="6218237"/>
            <a:ext cx="160655" cy="120650"/>
          </a:xfrm>
          <a:custGeom>
            <a:avLst/>
            <a:gdLst/>
            <a:ahLst/>
            <a:cxnLst/>
            <a:rect l="l" t="t" r="r" b="b"/>
            <a:pathLst>
              <a:path w="160654" h="120650">
                <a:moveTo>
                  <a:pt x="0" y="120650"/>
                </a:moveTo>
                <a:lnTo>
                  <a:pt x="160337" y="120650"/>
                </a:lnTo>
                <a:lnTo>
                  <a:pt x="160337" y="0"/>
                </a:lnTo>
                <a:lnTo>
                  <a:pt x="0" y="0"/>
                </a:lnTo>
                <a:lnTo>
                  <a:pt x="0" y="120650"/>
                </a:lnTo>
                <a:close/>
              </a:path>
            </a:pathLst>
          </a:custGeom>
          <a:solidFill>
            <a:srgbClr val="BAAC8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6" name="object 156"/>
          <p:cNvSpPr/>
          <p:nvPr/>
        </p:nvSpPr>
        <p:spPr>
          <a:xfrm>
            <a:off x="6299202" y="6218237"/>
            <a:ext cx="160655" cy="120650"/>
          </a:xfrm>
          <a:custGeom>
            <a:avLst/>
            <a:gdLst/>
            <a:ahLst/>
            <a:cxnLst/>
            <a:rect l="l" t="t" r="r" b="b"/>
            <a:pathLst>
              <a:path w="160654" h="120650">
                <a:moveTo>
                  <a:pt x="0" y="120650"/>
                </a:moveTo>
                <a:lnTo>
                  <a:pt x="160337" y="120650"/>
                </a:lnTo>
                <a:lnTo>
                  <a:pt x="160337" y="0"/>
                </a:lnTo>
                <a:lnTo>
                  <a:pt x="0" y="0"/>
                </a:lnTo>
                <a:lnTo>
                  <a:pt x="0" y="120650"/>
                </a:lnTo>
                <a:close/>
              </a:path>
            </a:pathLst>
          </a:custGeom>
          <a:ln w="9525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7" name="object 157"/>
          <p:cNvSpPr/>
          <p:nvPr/>
        </p:nvSpPr>
        <p:spPr>
          <a:xfrm>
            <a:off x="6299202" y="6030912"/>
            <a:ext cx="160655" cy="120650"/>
          </a:xfrm>
          <a:custGeom>
            <a:avLst/>
            <a:gdLst/>
            <a:ahLst/>
            <a:cxnLst/>
            <a:rect l="l" t="t" r="r" b="b"/>
            <a:pathLst>
              <a:path w="160654" h="120650">
                <a:moveTo>
                  <a:pt x="0" y="120650"/>
                </a:moveTo>
                <a:lnTo>
                  <a:pt x="160337" y="120650"/>
                </a:lnTo>
                <a:lnTo>
                  <a:pt x="160337" y="0"/>
                </a:lnTo>
                <a:lnTo>
                  <a:pt x="0" y="0"/>
                </a:lnTo>
                <a:lnTo>
                  <a:pt x="0" y="120650"/>
                </a:lnTo>
                <a:close/>
              </a:path>
            </a:pathLst>
          </a:custGeom>
          <a:solidFill>
            <a:srgbClr val="90805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8" name="object 158"/>
          <p:cNvSpPr/>
          <p:nvPr/>
        </p:nvSpPr>
        <p:spPr>
          <a:xfrm>
            <a:off x="6299202" y="6030912"/>
            <a:ext cx="160655" cy="120650"/>
          </a:xfrm>
          <a:custGeom>
            <a:avLst/>
            <a:gdLst/>
            <a:ahLst/>
            <a:cxnLst/>
            <a:rect l="l" t="t" r="r" b="b"/>
            <a:pathLst>
              <a:path w="160654" h="120650">
                <a:moveTo>
                  <a:pt x="0" y="120650"/>
                </a:moveTo>
                <a:lnTo>
                  <a:pt x="160337" y="120650"/>
                </a:lnTo>
                <a:lnTo>
                  <a:pt x="160337" y="0"/>
                </a:lnTo>
                <a:lnTo>
                  <a:pt x="0" y="0"/>
                </a:lnTo>
                <a:lnTo>
                  <a:pt x="0" y="120650"/>
                </a:lnTo>
                <a:close/>
              </a:path>
            </a:pathLst>
          </a:custGeom>
          <a:ln w="9525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9" name="object 159"/>
          <p:cNvSpPr/>
          <p:nvPr/>
        </p:nvSpPr>
        <p:spPr>
          <a:xfrm>
            <a:off x="3757551" y="6218237"/>
            <a:ext cx="160655" cy="120650"/>
          </a:xfrm>
          <a:custGeom>
            <a:avLst/>
            <a:gdLst/>
            <a:ahLst/>
            <a:cxnLst/>
            <a:rect l="l" t="t" r="r" b="b"/>
            <a:pathLst>
              <a:path w="160654" h="120650">
                <a:moveTo>
                  <a:pt x="0" y="120650"/>
                </a:moveTo>
                <a:lnTo>
                  <a:pt x="160337" y="120650"/>
                </a:lnTo>
                <a:lnTo>
                  <a:pt x="160337" y="0"/>
                </a:lnTo>
                <a:lnTo>
                  <a:pt x="0" y="0"/>
                </a:lnTo>
                <a:lnTo>
                  <a:pt x="0" y="120650"/>
                </a:lnTo>
                <a:close/>
              </a:path>
            </a:pathLst>
          </a:custGeom>
          <a:solidFill>
            <a:srgbClr val="ACC5D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0" name="object 160"/>
          <p:cNvSpPr/>
          <p:nvPr/>
        </p:nvSpPr>
        <p:spPr>
          <a:xfrm>
            <a:off x="3757551" y="6218237"/>
            <a:ext cx="160655" cy="120650"/>
          </a:xfrm>
          <a:custGeom>
            <a:avLst/>
            <a:gdLst/>
            <a:ahLst/>
            <a:cxnLst/>
            <a:rect l="l" t="t" r="r" b="b"/>
            <a:pathLst>
              <a:path w="160654" h="120650">
                <a:moveTo>
                  <a:pt x="0" y="120650"/>
                </a:moveTo>
                <a:lnTo>
                  <a:pt x="160337" y="120650"/>
                </a:lnTo>
                <a:lnTo>
                  <a:pt x="160337" y="0"/>
                </a:lnTo>
                <a:lnTo>
                  <a:pt x="0" y="0"/>
                </a:lnTo>
                <a:lnTo>
                  <a:pt x="0" y="120650"/>
                </a:lnTo>
                <a:close/>
              </a:path>
            </a:pathLst>
          </a:custGeom>
          <a:ln w="9525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1" name="object 161"/>
          <p:cNvSpPr/>
          <p:nvPr/>
        </p:nvSpPr>
        <p:spPr>
          <a:xfrm>
            <a:off x="3757551" y="6030912"/>
            <a:ext cx="160655" cy="120650"/>
          </a:xfrm>
          <a:custGeom>
            <a:avLst/>
            <a:gdLst/>
            <a:ahLst/>
            <a:cxnLst/>
            <a:rect l="l" t="t" r="r" b="b"/>
            <a:pathLst>
              <a:path w="160654" h="120650">
                <a:moveTo>
                  <a:pt x="0" y="120650"/>
                </a:moveTo>
                <a:lnTo>
                  <a:pt x="160337" y="120650"/>
                </a:lnTo>
                <a:lnTo>
                  <a:pt x="160337" y="0"/>
                </a:lnTo>
                <a:lnTo>
                  <a:pt x="0" y="0"/>
                </a:lnTo>
                <a:lnTo>
                  <a:pt x="0" y="120650"/>
                </a:lnTo>
                <a:close/>
              </a:path>
            </a:pathLst>
          </a:custGeom>
          <a:solidFill>
            <a:srgbClr val="79A1B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2" name="object 162"/>
          <p:cNvSpPr/>
          <p:nvPr/>
        </p:nvSpPr>
        <p:spPr>
          <a:xfrm>
            <a:off x="3757551" y="6030912"/>
            <a:ext cx="160655" cy="120650"/>
          </a:xfrm>
          <a:custGeom>
            <a:avLst/>
            <a:gdLst/>
            <a:ahLst/>
            <a:cxnLst/>
            <a:rect l="l" t="t" r="r" b="b"/>
            <a:pathLst>
              <a:path w="160654" h="120650">
                <a:moveTo>
                  <a:pt x="0" y="120650"/>
                </a:moveTo>
                <a:lnTo>
                  <a:pt x="160337" y="120650"/>
                </a:lnTo>
                <a:lnTo>
                  <a:pt x="160337" y="0"/>
                </a:lnTo>
                <a:lnTo>
                  <a:pt x="0" y="0"/>
                </a:lnTo>
                <a:lnTo>
                  <a:pt x="0" y="120650"/>
                </a:lnTo>
                <a:close/>
              </a:path>
            </a:pathLst>
          </a:custGeom>
          <a:ln w="9525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3" name="object 163"/>
          <p:cNvSpPr/>
          <p:nvPr/>
        </p:nvSpPr>
        <p:spPr>
          <a:xfrm>
            <a:off x="1825627" y="6405562"/>
            <a:ext cx="160655" cy="120650"/>
          </a:xfrm>
          <a:custGeom>
            <a:avLst/>
            <a:gdLst/>
            <a:ahLst/>
            <a:cxnLst/>
            <a:rect l="l" t="t" r="r" b="b"/>
            <a:pathLst>
              <a:path w="160655" h="120650">
                <a:moveTo>
                  <a:pt x="0" y="120650"/>
                </a:moveTo>
                <a:lnTo>
                  <a:pt x="160337" y="120650"/>
                </a:lnTo>
                <a:lnTo>
                  <a:pt x="160337" y="0"/>
                </a:lnTo>
                <a:lnTo>
                  <a:pt x="0" y="0"/>
                </a:lnTo>
                <a:lnTo>
                  <a:pt x="0" y="120650"/>
                </a:lnTo>
                <a:close/>
              </a:path>
            </a:pathLst>
          </a:custGeom>
          <a:solidFill>
            <a:srgbClr val="BBDE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4" name="object 164"/>
          <p:cNvSpPr/>
          <p:nvPr/>
        </p:nvSpPr>
        <p:spPr>
          <a:xfrm>
            <a:off x="1825627" y="6405562"/>
            <a:ext cx="160655" cy="120650"/>
          </a:xfrm>
          <a:custGeom>
            <a:avLst/>
            <a:gdLst/>
            <a:ahLst/>
            <a:cxnLst/>
            <a:rect l="l" t="t" r="r" b="b"/>
            <a:pathLst>
              <a:path w="160655" h="120650">
                <a:moveTo>
                  <a:pt x="0" y="120650"/>
                </a:moveTo>
                <a:lnTo>
                  <a:pt x="160337" y="120650"/>
                </a:lnTo>
                <a:lnTo>
                  <a:pt x="160337" y="0"/>
                </a:lnTo>
                <a:lnTo>
                  <a:pt x="0" y="0"/>
                </a:lnTo>
                <a:lnTo>
                  <a:pt x="0" y="120650"/>
                </a:lnTo>
                <a:close/>
              </a:path>
            </a:pathLst>
          </a:custGeom>
          <a:ln w="9525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5" name="object 165"/>
          <p:cNvSpPr/>
          <p:nvPr/>
        </p:nvSpPr>
        <p:spPr>
          <a:xfrm>
            <a:off x="1825627" y="6218237"/>
            <a:ext cx="160655" cy="120650"/>
          </a:xfrm>
          <a:custGeom>
            <a:avLst/>
            <a:gdLst/>
            <a:ahLst/>
            <a:cxnLst/>
            <a:rect l="l" t="t" r="r" b="b"/>
            <a:pathLst>
              <a:path w="160655" h="120650">
                <a:moveTo>
                  <a:pt x="0" y="120650"/>
                </a:moveTo>
                <a:lnTo>
                  <a:pt x="160337" y="120650"/>
                </a:lnTo>
                <a:lnTo>
                  <a:pt x="160337" y="0"/>
                </a:lnTo>
                <a:lnTo>
                  <a:pt x="0" y="0"/>
                </a:lnTo>
                <a:lnTo>
                  <a:pt x="0" y="120650"/>
                </a:lnTo>
                <a:close/>
              </a:path>
            </a:pathLst>
          </a:custGeom>
          <a:solidFill>
            <a:srgbClr val="8EC5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6" name="object 166"/>
          <p:cNvSpPr/>
          <p:nvPr/>
        </p:nvSpPr>
        <p:spPr>
          <a:xfrm>
            <a:off x="1825627" y="6218237"/>
            <a:ext cx="160655" cy="120650"/>
          </a:xfrm>
          <a:custGeom>
            <a:avLst/>
            <a:gdLst/>
            <a:ahLst/>
            <a:cxnLst/>
            <a:rect l="l" t="t" r="r" b="b"/>
            <a:pathLst>
              <a:path w="160655" h="120650">
                <a:moveTo>
                  <a:pt x="0" y="120650"/>
                </a:moveTo>
                <a:lnTo>
                  <a:pt x="160337" y="120650"/>
                </a:lnTo>
                <a:lnTo>
                  <a:pt x="160337" y="0"/>
                </a:lnTo>
                <a:lnTo>
                  <a:pt x="0" y="0"/>
                </a:lnTo>
                <a:lnTo>
                  <a:pt x="0" y="120650"/>
                </a:lnTo>
                <a:close/>
              </a:path>
            </a:pathLst>
          </a:custGeom>
          <a:ln w="9525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7" name="object 167"/>
          <p:cNvSpPr/>
          <p:nvPr/>
        </p:nvSpPr>
        <p:spPr>
          <a:xfrm>
            <a:off x="1825627" y="6030912"/>
            <a:ext cx="160655" cy="120650"/>
          </a:xfrm>
          <a:custGeom>
            <a:avLst/>
            <a:gdLst/>
            <a:ahLst/>
            <a:cxnLst/>
            <a:rect l="l" t="t" r="r" b="b"/>
            <a:pathLst>
              <a:path w="160655" h="120650">
                <a:moveTo>
                  <a:pt x="0" y="120650"/>
                </a:moveTo>
                <a:lnTo>
                  <a:pt x="160337" y="120650"/>
                </a:lnTo>
                <a:lnTo>
                  <a:pt x="160337" y="0"/>
                </a:lnTo>
                <a:lnTo>
                  <a:pt x="0" y="0"/>
                </a:lnTo>
                <a:lnTo>
                  <a:pt x="0" y="120650"/>
                </a:lnTo>
                <a:close/>
              </a:path>
            </a:pathLst>
          </a:custGeom>
          <a:solidFill>
            <a:srgbClr val="5BAC8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8" name="object 168"/>
          <p:cNvSpPr/>
          <p:nvPr/>
        </p:nvSpPr>
        <p:spPr>
          <a:xfrm>
            <a:off x="1825627" y="6030912"/>
            <a:ext cx="160655" cy="120650"/>
          </a:xfrm>
          <a:custGeom>
            <a:avLst/>
            <a:gdLst/>
            <a:ahLst/>
            <a:cxnLst/>
            <a:rect l="l" t="t" r="r" b="b"/>
            <a:pathLst>
              <a:path w="160655" h="120650">
                <a:moveTo>
                  <a:pt x="0" y="120650"/>
                </a:moveTo>
                <a:lnTo>
                  <a:pt x="160337" y="120650"/>
                </a:lnTo>
                <a:lnTo>
                  <a:pt x="160337" y="0"/>
                </a:lnTo>
                <a:lnTo>
                  <a:pt x="0" y="0"/>
                </a:lnTo>
                <a:lnTo>
                  <a:pt x="0" y="120650"/>
                </a:lnTo>
                <a:close/>
              </a:path>
            </a:pathLst>
          </a:custGeom>
          <a:ln w="9525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9" name="object 169"/>
          <p:cNvSpPr txBox="1"/>
          <p:nvPr/>
        </p:nvSpPr>
        <p:spPr>
          <a:xfrm>
            <a:off x="6498718" y="6025897"/>
            <a:ext cx="2171065" cy="3282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-5" dirty="0">
                <a:latin typeface="Arial"/>
                <a:cs typeface="Arial"/>
              </a:rPr>
              <a:t>Phone </a:t>
            </a:r>
            <a:r>
              <a:rPr sz="900" dirty="0">
                <a:latin typeface="Arial"/>
                <a:cs typeface="Arial"/>
              </a:rPr>
              <a:t>hotline for information </a:t>
            </a:r>
            <a:r>
              <a:rPr sz="900" spc="-5" dirty="0">
                <a:latin typeface="Arial"/>
                <a:cs typeface="Arial"/>
              </a:rPr>
              <a:t>and</a:t>
            </a:r>
            <a:r>
              <a:rPr sz="900" spc="-114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planning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95"/>
              </a:spcBef>
            </a:pPr>
            <a:r>
              <a:rPr sz="900" dirty="0">
                <a:latin typeface="Arial"/>
                <a:cs typeface="Arial"/>
              </a:rPr>
              <a:t>Phone support</a:t>
            </a:r>
            <a:r>
              <a:rPr sz="900" spc="-14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groups</a:t>
            </a:r>
            <a:endParaRPr sz="900">
              <a:latin typeface="Arial"/>
              <a:cs typeface="Arial"/>
            </a:endParaRPr>
          </a:p>
        </p:txBody>
      </p:sp>
      <p:sp>
        <p:nvSpPr>
          <p:cNvPr id="170" name="object 170"/>
          <p:cNvSpPr txBox="1"/>
          <p:nvPr/>
        </p:nvSpPr>
        <p:spPr>
          <a:xfrm>
            <a:off x="3956686" y="6025898"/>
            <a:ext cx="2253615" cy="51809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dirty="0">
                <a:latin typeface="Arial"/>
                <a:cs typeface="Arial"/>
              </a:rPr>
              <a:t>In person support</a:t>
            </a:r>
            <a:r>
              <a:rPr sz="900" spc="-15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group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95"/>
              </a:spcBef>
            </a:pPr>
            <a:r>
              <a:rPr sz="900" dirty="0">
                <a:latin typeface="Arial"/>
                <a:cs typeface="Arial"/>
              </a:rPr>
              <a:t>In person</a:t>
            </a:r>
            <a:r>
              <a:rPr sz="900" spc="-1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classes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90"/>
              </a:spcBef>
            </a:pPr>
            <a:r>
              <a:rPr sz="900" spc="-5" dirty="0">
                <a:latin typeface="Arial"/>
                <a:cs typeface="Arial"/>
              </a:rPr>
              <a:t>Phone </a:t>
            </a:r>
            <a:r>
              <a:rPr sz="900" dirty="0">
                <a:latin typeface="Arial"/>
                <a:cs typeface="Arial"/>
              </a:rPr>
              <a:t>hotline for crisis or emotional</a:t>
            </a:r>
            <a:r>
              <a:rPr sz="900" spc="-16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support</a:t>
            </a:r>
            <a:endParaRPr sz="900">
              <a:latin typeface="Arial"/>
              <a:cs typeface="Arial"/>
            </a:endParaRPr>
          </a:p>
        </p:txBody>
      </p:sp>
      <p:sp>
        <p:nvSpPr>
          <p:cNvPr id="171" name="object 171"/>
          <p:cNvSpPr txBox="1"/>
          <p:nvPr/>
        </p:nvSpPr>
        <p:spPr>
          <a:xfrm>
            <a:off x="2024255" y="6025898"/>
            <a:ext cx="1642745" cy="51809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dirty="0">
                <a:latin typeface="Arial"/>
                <a:cs typeface="Arial"/>
              </a:rPr>
              <a:t>In person care</a:t>
            </a:r>
            <a:r>
              <a:rPr sz="900" spc="-13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consultant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95"/>
              </a:spcBef>
            </a:pPr>
            <a:r>
              <a:rPr sz="900" dirty="0">
                <a:latin typeface="Arial"/>
                <a:cs typeface="Arial"/>
              </a:rPr>
              <a:t>Online</a:t>
            </a:r>
            <a:r>
              <a:rPr sz="900" spc="-1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classes/webinars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90"/>
              </a:spcBef>
            </a:pPr>
            <a:r>
              <a:rPr sz="900" spc="-5" dirty="0">
                <a:latin typeface="Arial"/>
                <a:cs typeface="Arial"/>
              </a:rPr>
              <a:t>Online </a:t>
            </a:r>
            <a:r>
              <a:rPr sz="900" dirty="0">
                <a:latin typeface="Arial"/>
                <a:cs typeface="Arial"/>
              </a:rPr>
              <a:t>forums/ message</a:t>
            </a:r>
            <a:r>
              <a:rPr sz="900" spc="-14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boards</a:t>
            </a:r>
            <a:endParaRPr sz="900">
              <a:latin typeface="Arial"/>
              <a:cs typeface="Arial"/>
            </a:endParaRPr>
          </a:p>
        </p:txBody>
      </p:sp>
      <p:sp>
        <p:nvSpPr>
          <p:cNvPr id="173" name="object 173"/>
          <p:cNvSpPr/>
          <p:nvPr/>
        </p:nvSpPr>
        <p:spPr>
          <a:xfrm>
            <a:off x="528639" y="1454264"/>
            <a:ext cx="8498205" cy="369570"/>
          </a:xfrm>
          <a:custGeom>
            <a:avLst/>
            <a:gdLst/>
            <a:ahLst/>
            <a:cxnLst/>
            <a:rect l="l" t="t" r="r" b="b"/>
            <a:pathLst>
              <a:path w="8498205" h="369569">
                <a:moveTo>
                  <a:pt x="0" y="369328"/>
                </a:moveTo>
                <a:lnTo>
                  <a:pt x="8497951" y="369328"/>
                </a:lnTo>
                <a:lnTo>
                  <a:pt x="8497951" y="0"/>
                </a:lnTo>
                <a:lnTo>
                  <a:pt x="0" y="0"/>
                </a:lnTo>
                <a:lnTo>
                  <a:pt x="0" y="36932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4" name="object 174"/>
          <p:cNvSpPr txBox="1"/>
          <p:nvPr/>
        </p:nvSpPr>
        <p:spPr>
          <a:xfrm>
            <a:off x="667310" y="1545086"/>
            <a:ext cx="8213725" cy="83869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dirty="0">
                <a:latin typeface="Arial"/>
                <a:cs typeface="Arial"/>
              </a:rPr>
              <a:t>Question: </a:t>
            </a:r>
            <a:r>
              <a:rPr sz="1200" b="1" spc="-5" dirty="0">
                <a:latin typeface="Arial"/>
                <a:cs typeface="Arial"/>
              </a:rPr>
              <a:t>"How likely </a:t>
            </a:r>
            <a:r>
              <a:rPr sz="1200" b="1" spc="5" dirty="0">
                <a:latin typeface="Arial"/>
                <a:cs typeface="Arial"/>
              </a:rPr>
              <a:t>would </a:t>
            </a:r>
            <a:r>
              <a:rPr sz="1200" b="1" spc="-10" dirty="0">
                <a:latin typeface="Arial"/>
                <a:cs typeface="Arial"/>
              </a:rPr>
              <a:t>you </a:t>
            </a:r>
            <a:r>
              <a:rPr sz="1200" b="1" dirty="0">
                <a:latin typeface="Arial"/>
                <a:cs typeface="Arial"/>
              </a:rPr>
              <a:t>be to </a:t>
            </a:r>
            <a:r>
              <a:rPr sz="1200" b="1" spc="-5" dirty="0">
                <a:latin typeface="Arial"/>
                <a:cs typeface="Arial"/>
              </a:rPr>
              <a:t>use the </a:t>
            </a:r>
            <a:r>
              <a:rPr sz="1200" b="1" dirty="0">
                <a:latin typeface="Arial"/>
                <a:cs typeface="Arial"/>
              </a:rPr>
              <a:t>[following] if they </a:t>
            </a:r>
            <a:r>
              <a:rPr sz="1200" b="1" spc="5" dirty="0">
                <a:latin typeface="Arial"/>
                <a:cs typeface="Arial"/>
              </a:rPr>
              <a:t>were </a:t>
            </a:r>
            <a:r>
              <a:rPr sz="1200" b="1" spc="-5" dirty="0">
                <a:latin typeface="Arial"/>
                <a:cs typeface="Arial"/>
              </a:rPr>
              <a:t>convenient for you?"...by </a:t>
            </a:r>
            <a:r>
              <a:rPr sz="1200" b="1" dirty="0">
                <a:latin typeface="Arial"/>
                <a:cs typeface="Arial"/>
              </a:rPr>
              <a:t>diagnosis</a:t>
            </a:r>
            <a:r>
              <a:rPr sz="1200" b="1" spc="13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timing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350">
              <a:latin typeface="Times New Roman"/>
              <a:cs typeface="Times New Roman"/>
            </a:endParaRPr>
          </a:p>
          <a:p>
            <a:pPr marL="173990">
              <a:lnSpc>
                <a:spcPct val="100000"/>
              </a:lnSpc>
            </a:pPr>
            <a:r>
              <a:rPr sz="1200" dirty="0">
                <a:latin typeface="Arial"/>
                <a:cs typeface="Arial"/>
              </a:rPr>
              <a:t>% </a:t>
            </a:r>
            <a:r>
              <a:rPr sz="1200" spc="-5" dirty="0">
                <a:latin typeface="Arial"/>
                <a:cs typeface="Arial"/>
              </a:rPr>
              <a:t>respondents likely </a:t>
            </a:r>
            <a:r>
              <a:rPr sz="1200" dirty="0">
                <a:latin typeface="Arial"/>
                <a:cs typeface="Arial"/>
              </a:rPr>
              <a:t>to</a:t>
            </a:r>
            <a:r>
              <a:rPr sz="1200" spc="-7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use</a:t>
            </a:r>
            <a:endParaRPr sz="1200">
              <a:latin typeface="Arial"/>
              <a:cs typeface="Arial"/>
            </a:endParaRPr>
          </a:p>
          <a:p>
            <a:pPr marL="189230">
              <a:lnSpc>
                <a:spcPct val="100000"/>
              </a:lnSpc>
              <a:spcBef>
                <a:spcPts val="855"/>
              </a:spcBef>
            </a:pPr>
            <a:r>
              <a:rPr sz="950" spc="-10" dirty="0">
                <a:latin typeface="Arial"/>
                <a:cs typeface="Arial"/>
              </a:rPr>
              <a:t>100</a:t>
            </a:r>
            <a:endParaRPr sz="950">
              <a:latin typeface="Arial"/>
              <a:cs typeface="Arial"/>
            </a:endParaRPr>
          </a:p>
        </p:txBody>
      </p:sp>
      <p:sp>
        <p:nvSpPr>
          <p:cNvPr id="181" name="object 181"/>
          <p:cNvSpPr txBox="1">
            <a:spLocks noGrp="1"/>
          </p:cNvSpPr>
          <p:nvPr>
            <p:ph type="sldNum" sz="quarter" idx="7"/>
          </p:nvPr>
        </p:nvSpPr>
        <p:spPr>
          <a:xfrm>
            <a:off x="8935973" y="6683491"/>
            <a:ext cx="243204" cy="1282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010"/>
              </a:lnSpc>
            </a:pPr>
            <a:fld id="{81D60167-4931-47E6-BA6A-407CBD079E47}" type="slidenum">
              <a:rPr spc="-5" dirty="0"/>
              <a:t>19</a:t>
            </a:fld>
            <a:endParaRPr spc="-5" dirty="0"/>
          </a:p>
        </p:txBody>
      </p:sp>
      <p:sp>
        <p:nvSpPr>
          <p:cNvPr id="178" name="object 178"/>
          <p:cNvSpPr txBox="1"/>
          <p:nvPr/>
        </p:nvSpPr>
        <p:spPr>
          <a:xfrm>
            <a:off x="337344" y="201614"/>
            <a:ext cx="8601075" cy="7386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5250">
              <a:lnSpc>
                <a:spcPct val="100000"/>
              </a:lnSpc>
              <a:spcBef>
                <a:spcPts val="70"/>
              </a:spcBef>
            </a:pPr>
            <a:r>
              <a:rPr sz="2400" b="1" spc="-5" dirty="0" smtClean="0">
                <a:solidFill>
                  <a:srgbClr val="4A0D66"/>
                </a:solidFill>
                <a:latin typeface="Arial"/>
                <a:cs typeface="Arial"/>
              </a:rPr>
              <a:t>Support </a:t>
            </a:r>
            <a:r>
              <a:rPr sz="2400" b="1" spc="-5" dirty="0">
                <a:solidFill>
                  <a:srgbClr val="4A0D66"/>
                </a:solidFill>
                <a:latin typeface="Arial"/>
                <a:cs typeface="Arial"/>
              </a:rPr>
              <a:t>groups are </a:t>
            </a:r>
            <a:r>
              <a:rPr sz="2400" b="1" dirty="0">
                <a:solidFill>
                  <a:srgbClr val="4A0D66"/>
                </a:solidFill>
                <a:latin typeface="Arial"/>
                <a:cs typeface="Arial"/>
              </a:rPr>
              <a:t>low in relative importance shortly</a:t>
            </a:r>
            <a:r>
              <a:rPr sz="2400" b="1" spc="-95" dirty="0">
                <a:solidFill>
                  <a:srgbClr val="4A0D66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4A0D66"/>
                </a:solidFill>
                <a:latin typeface="Arial"/>
                <a:cs typeface="Arial"/>
              </a:rPr>
              <a:t>after</a:t>
            </a:r>
            <a:endParaRPr sz="2400" dirty="0">
              <a:solidFill>
                <a:srgbClr val="4A0D66"/>
              </a:solidFill>
              <a:latin typeface="Arial"/>
              <a:cs typeface="Arial"/>
            </a:endParaRPr>
          </a:p>
          <a:p>
            <a:pPr marL="95250">
              <a:lnSpc>
                <a:spcPct val="100000"/>
              </a:lnSpc>
            </a:pPr>
            <a:r>
              <a:rPr sz="2400" b="1" spc="-5" dirty="0">
                <a:solidFill>
                  <a:srgbClr val="4A0D66"/>
                </a:solidFill>
                <a:latin typeface="Arial"/>
                <a:cs typeface="Arial"/>
              </a:rPr>
              <a:t>diagnosis; only </a:t>
            </a:r>
            <a:r>
              <a:rPr sz="2400" b="1" dirty="0">
                <a:solidFill>
                  <a:srgbClr val="4A0D66"/>
                </a:solidFill>
                <a:latin typeface="Arial"/>
                <a:cs typeface="Arial"/>
              </a:rPr>
              <a:t>moderately more important later</a:t>
            </a:r>
            <a:r>
              <a:rPr sz="2400" b="1" spc="-90" dirty="0">
                <a:solidFill>
                  <a:srgbClr val="4A0D66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4A0D66"/>
                </a:solidFill>
                <a:latin typeface="Arial"/>
                <a:cs typeface="Arial"/>
              </a:rPr>
              <a:t>on</a:t>
            </a:r>
            <a:endParaRPr sz="2400" dirty="0">
              <a:solidFill>
                <a:srgbClr val="4A0D66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/>
          <p:nvPr/>
        </p:nvSpPr>
        <p:spPr>
          <a:xfrm>
            <a:off x="2405020" y="2471859"/>
            <a:ext cx="3771900" cy="238125"/>
          </a:xfrm>
          <a:custGeom>
            <a:avLst/>
            <a:gdLst/>
            <a:ahLst/>
            <a:cxnLst/>
            <a:rect l="l" t="t" r="r" b="b"/>
            <a:pathLst>
              <a:path w="3771900" h="238125">
                <a:moveTo>
                  <a:pt x="0" y="237815"/>
                </a:moveTo>
                <a:lnTo>
                  <a:pt x="3771797" y="237815"/>
                </a:lnTo>
                <a:lnTo>
                  <a:pt x="3771797" y="0"/>
                </a:lnTo>
                <a:lnTo>
                  <a:pt x="0" y="0"/>
                </a:lnTo>
                <a:lnTo>
                  <a:pt x="0" y="237815"/>
                </a:lnTo>
                <a:close/>
              </a:path>
            </a:pathLst>
          </a:custGeom>
          <a:solidFill>
            <a:srgbClr val="79A1B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405020" y="2471859"/>
            <a:ext cx="3771900" cy="238125"/>
          </a:xfrm>
          <a:custGeom>
            <a:avLst/>
            <a:gdLst/>
            <a:ahLst/>
            <a:cxnLst/>
            <a:rect l="l" t="t" r="r" b="b"/>
            <a:pathLst>
              <a:path w="3771900" h="238125">
                <a:moveTo>
                  <a:pt x="0" y="237815"/>
                </a:moveTo>
                <a:lnTo>
                  <a:pt x="3771797" y="237815"/>
                </a:lnTo>
                <a:lnTo>
                  <a:pt x="3771797" y="0"/>
                </a:lnTo>
                <a:lnTo>
                  <a:pt x="0" y="0"/>
                </a:lnTo>
                <a:lnTo>
                  <a:pt x="0" y="237815"/>
                </a:lnTo>
                <a:close/>
              </a:path>
            </a:pathLst>
          </a:custGeom>
          <a:ln w="9499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405020" y="2852807"/>
            <a:ext cx="3314700" cy="238125"/>
          </a:xfrm>
          <a:custGeom>
            <a:avLst/>
            <a:gdLst/>
            <a:ahLst/>
            <a:cxnLst/>
            <a:rect l="l" t="t" r="r" b="b"/>
            <a:pathLst>
              <a:path w="3314700" h="238125">
                <a:moveTo>
                  <a:pt x="0" y="238131"/>
                </a:moveTo>
                <a:lnTo>
                  <a:pt x="3314667" y="238131"/>
                </a:lnTo>
                <a:lnTo>
                  <a:pt x="3314667" y="0"/>
                </a:lnTo>
                <a:lnTo>
                  <a:pt x="0" y="0"/>
                </a:lnTo>
                <a:lnTo>
                  <a:pt x="0" y="238131"/>
                </a:lnTo>
                <a:close/>
              </a:path>
            </a:pathLst>
          </a:custGeom>
          <a:solidFill>
            <a:srgbClr val="79A1B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405020" y="2852807"/>
            <a:ext cx="3314700" cy="238125"/>
          </a:xfrm>
          <a:custGeom>
            <a:avLst/>
            <a:gdLst/>
            <a:ahLst/>
            <a:cxnLst/>
            <a:rect l="l" t="t" r="r" b="b"/>
            <a:pathLst>
              <a:path w="3314700" h="238125">
                <a:moveTo>
                  <a:pt x="0" y="238131"/>
                </a:moveTo>
                <a:lnTo>
                  <a:pt x="3314667" y="238131"/>
                </a:lnTo>
                <a:lnTo>
                  <a:pt x="3314667" y="0"/>
                </a:lnTo>
                <a:lnTo>
                  <a:pt x="0" y="0"/>
                </a:lnTo>
                <a:lnTo>
                  <a:pt x="0" y="238131"/>
                </a:lnTo>
                <a:close/>
              </a:path>
            </a:pathLst>
          </a:custGeom>
          <a:ln w="9499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405020" y="3233691"/>
            <a:ext cx="2571750" cy="238125"/>
          </a:xfrm>
          <a:custGeom>
            <a:avLst/>
            <a:gdLst/>
            <a:ahLst/>
            <a:cxnLst/>
            <a:rect l="l" t="t" r="r" b="b"/>
            <a:pathLst>
              <a:path w="2571750" h="238125">
                <a:moveTo>
                  <a:pt x="0" y="238131"/>
                </a:moveTo>
                <a:lnTo>
                  <a:pt x="2571593" y="238131"/>
                </a:lnTo>
                <a:lnTo>
                  <a:pt x="2571593" y="0"/>
                </a:lnTo>
                <a:lnTo>
                  <a:pt x="0" y="0"/>
                </a:lnTo>
                <a:lnTo>
                  <a:pt x="0" y="238131"/>
                </a:lnTo>
                <a:close/>
              </a:path>
            </a:pathLst>
          </a:custGeom>
          <a:solidFill>
            <a:srgbClr val="79A1B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405020" y="3233691"/>
            <a:ext cx="2571750" cy="238125"/>
          </a:xfrm>
          <a:custGeom>
            <a:avLst/>
            <a:gdLst/>
            <a:ahLst/>
            <a:cxnLst/>
            <a:rect l="l" t="t" r="r" b="b"/>
            <a:pathLst>
              <a:path w="2571750" h="238125">
                <a:moveTo>
                  <a:pt x="0" y="238131"/>
                </a:moveTo>
                <a:lnTo>
                  <a:pt x="2571593" y="238131"/>
                </a:lnTo>
                <a:lnTo>
                  <a:pt x="2571593" y="0"/>
                </a:lnTo>
                <a:lnTo>
                  <a:pt x="0" y="0"/>
                </a:lnTo>
                <a:lnTo>
                  <a:pt x="0" y="238131"/>
                </a:lnTo>
                <a:close/>
              </a:path>
            </a:pathLst>
          </a:custGeom>
          <a:ln w="9500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405020" y="3614698"/>
            <a:ext cx="1657350" cy="238125"/>
          </a:xfrm>
          <a:custGeom>
            <a:avLst/>
            <a:gdLst/>
            <a:ahLst/>
            <a:cxnLst/>
            <a:rect l="l" t="t" r="r" b="b"/>
            <a:pathLst>
              <a:path w="1657350" h="238125">
                <a:moveTo>
                  <a:pt x="0" y="238131"/>
                </a:moveTo>
                <a:lnTo>
                  <a:pt x="1657333" y="238131"/>
                </a:lnTo>
                <a:lnTo>
                  <a:pt x="1657333" y="0"/>
                </a:lnTo>
                <a:lnTo>
                  <a:pt x="0" y="0"/>
                </a:lnTo>
                <a:lnTo>
                  <a:pt x="0" y="238131"/>
                </a:lnTo>
                <a:close/>
              </a:path>
            </a:pathLst>
          </a:custGeom>
          <a:solidFill>
            <a:srgbClr val="79A1B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405020" y="3614698"/>
            <a:ext cx="1657350" cy="238125"/>
          </a:xfrm>
          <a:custGeom>
            <a:avLst/>
            <a:gdLst/>
            <a:ahLst/>
            <a:cxnLst/>
            <a:rect l="l" t="t" r="r" b="b"/>
            <a:pathLst>
              <a:path w="1657350" h="238125">
                <a:moveTo>
                  <a:pt x="0" y="238131"/>
                </a:moveTo>
                <a:lnTo>
                  <a:pt x="1657333" y="238131"/>
                </a:lnTo>
                <a:lnTo>
                  <a:pt x="1657333" y="0"/>
                </a:lnTo>
                <a:lnTo>
                  <a:pt x="0" y="0"/>
                </a:lnTo>
                <a:lnTo>
                  <a:pt x="0" y="238131"/>
                </a:lnTo>
                <a:close/>
              </a:path>
            </a:pathLst>
          </a:custGeom>
          <a:ln w="9500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2405023" y="3995582"/>
            <a:ext cx="1600835" cy="238125"/>
          </a:xfrm>
          <a:custGeom>
            <a:avLst/>
            <a:gdLst/>
            <a:ahLst/>
            <a:cxnLst/>
            <a:rect l="l" t="t" r="r" b="b"/>
            <a:pathLst>
              <a:path w="1600835" h="238125">
                <a:moveTo>
                  <a:pt x="0" y="238131"/>
                </a:moveTo>
                <a:lnTo>
                  <a:pt x="1600271" y="238131"/>
                </a:lnTo>
                <a:lnTo>
                  <a:pt x="1600271" y="0"/>
                </a:lnTo>
                <a:lnTo>
                  <a:pt x="0" y="0"/>
                </a:lnTo>
                <a:lnTo>
                  <a:pt x="0" y="238131"/>
                </a:lnTo>
                <a:close/>
              </a:path>
            </a:pathLst>
          </a:custGeom>
          <a:solidFill>
            <a:srgbClr val="79A1B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405023" y="3995582"/>
            <a:ext cx="1600835" cy="238125"/>
          </a:xfrm>
          <a:custGeom>
            <a:avLst/>
            <a:gdLst/>
            <a:ahLst/>
            <a:cxnLst/>
            <a:rect l="l" t="t" r="r" b="b"/>
            <a:pathLst>
              <a:path w="1600835" h="238125">
                <a:moveTo>
                  <a:pt x="0" y="238131"/>
                </a:moveTo>
                <a:lnTo>
                  <a:pt x="1600271" y="238131"/>
                </a:lnTo>
                <a:lnTo>
                  <a:pt x="1600271" y="0"/>
                </a:lnTo>
                <a:lnTo>
                  <a:pt x="0" y="0"/>
                </a:lnTo>
                <a:lnTo>
                  <a:pt x="0" y="238131"/>
                </a:lnTo>
                <a:close/>
              </a:path>
            </a:pathLst>
          </a:custGeom>
          <a:ln w="9500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405022" y="4376597"/>
            <a:ext cx="743585" cy="238125"/>
          </a:xfrm>
          <a:custGeom>
            <a:avLst/>
            <a:gdLst/>
            <a:ahLst/>
            <a:cxnLst/>
            <a:rect l="l" t="t" r="r" b="b"/>
            <a:pathLst>
              <a:path w="743585" h="238125">
                <a:moveTo>
                  <a:pt x="0" y="238131"/>
                </a:moveTo>
                <a:lnTo>
                  <a:pt x="743073" y="238131"/>
                </a:lnTo>
                <a:lnTo>
                  <a:pt x="743073" y="0"/>
                </a:lnTo>
                <a:lnTo>
                  <a:pt x="0" y="0"/>
                </a:lnTo>
                <a:lnTo>
                  <a:pt x="0" y="238131"/>
                </a:lnTo>
                <a:close/>
              </a:path>
            </a:pathLst>
          </a:custGeom>
          <a:solidFill>
            <a:srgbClr val="79A1B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2405022" y="4376597"/>
            <a:ext cx="743585" cy="238125"/>
          </a:xfrm>
          <a:custGeom>
            <a:avLst/>
            <a:gdLst/>
            <a:ahLst/>
            <a:cxnLst/>
            <a:rect l="l" t="t" r="r" b="b"/>
            <a:pathLst>
              <a:path w="743585" h="238125">
                <a:moveTo>
                  <a:pt x="0" y="238131"/>
                </a:moveTo>
                <a:lnTo>
                  <a:pt x="743073" y="238131"/>
                </a:lnTo>
                <a:lnTo>
                  <a:pt x="743073" y="0"/>
                </a:lnTo>
                <a:lnTo>
                  <a:pt x="0" y="0"/>
                </a:lnTo>
                <a:lnTo>
                  <a:pt x="0" y="238131"/>
                </a:lnTo>
                <a:close/>
              </a:path>
            </a:pathLst>
          </a:custGeom>
          <a:ln w="9500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2405023" y="4757861"/>
            <a:ext cx="400685" cy="238125"/>
          </a:xfrm>
          <a:custGeom>
            <a:avLst/>
            <a:gdLst/>
            <a:ahLst/>
            <a:cxnLst/>
            <a:rect l="l" t="t" r="r" b="b"/>
            <a:pathLst>
              <a:path w="400685" h="238125">
                <a:moveTo>
                  <a:pt x="0" y="238131"/>
                </a:moveTo>
                <a:lnTo>
                  <a:pt x="400067" y="238131"/>
                </a:lnTo>
                <a:lnTo>
                  <a:pt x="400067" y="0"/>
                </a:lnTo>
                <a:lnTo>
                  <a:pt x="0" y="0"/>
                </a:lnTo>
                <a:lnTo>
                  <a:pt x="0" y="238131"/>
                </a:lnTo>
                <a:close/>
              </a:path>
            </a:pathLst>
          </a:custGeom>
          <a:solidFill>
            <a:srgbClr val="79A1B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2405023" y="4757861"/>
            <a:ext cx="400685" cy="238125"/>
          </a:xfrm>
          <a:custGeom>
            <a:avLst/>
            <a:gdLst/>
            <a:ahLst/>
            <a:cxnLst/>
            <a:rect l="l" t="t" r="r" b="b"/>
            <a:pathLst>
              <a:path w="400685" h="238125">
                <a:moveTo>
                  <a:pt x="0" y="238131"/>
                </a:moveTo>
                <a:lnTo>
                  <a:pt x="400067" y="238131"/>
                </a:lnTo>
                <a:lnTo>
                  <a:pt x="400067" y="0"/>
                </a:lnTo>
                <a:lnTo>
                  <a:pt x="0" y="0"/>
                </a:lnTo>
                <a:lnTo>
                  <a:pt x="0" y="238131"/>
                </a:lnTo>
                <a:close/>
              </a:path>
            </a:pathLst>
          </a:custGeom>
          <a:ln w="9502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2405022" y="5138808"/>
            <a:ext cx="114935" cy="238125"/>
          </a:xfrm>
          <a:custGeom>
            <a:avLst/>
            <a:gdLst/>
            <a:ahLst/>
            <a:cxnLst/>
            <a:rect l="l" t="t" r="r" b="b"/>
            <a:pathLst>
              <a:path w="114935" h="238125">
                <a:moveTo>
                  <a:pt x="0" y="238131"/>
                </a:moveTo>
                <a:lnTo>
                  <a:pt x="114440" y="238131"/>
                </a:lnTo>
                <a:lnTo>
                  <a:pt x="114440" y="0"/>
                </a:lnTo>
                <a:lnTo>
                  <a:pt x="0" y="0"/>
                </a:lnTo>
                <a:lnTo>
                  <a:pt x="0" y="238131"/>
                </a:lnTo>
                <a:close/>
              </a:path>
            </a:pathLst>
          </a:custGeom>
          <a:solidFill>
            <a:srgbClr val="79A1B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2405022" y="5138808"/>
            <a:ext cx="114935" cy="238125"/>
          </a:xfrm>
          <a:custGeom>
            <a:avLst/>
            <a:gdLst/>
            <a:ahLst/>
            <a:cxnLst/>
            <a:rect l="l" t="t" r="r" b="b"/>
            <a:pathLst>
              <a:path w="114935" h="238125">
                <a:moveTo>
                  <a:pt x="0" y="238131"/>
                </a:moveTo>
                <a:lnTo>
                  <a:pt x="114440" y="238131"/>
                </a:lnTo>
                <a:lnTo>
                  <a:pt x="114440" y="0"/>
                </a:lnTo>
                <a:lnTo>
                  <a:pt x="0" y="0"/>
                </a:lnTo>
                <a:lnTo>
                  <a:pt x="0" y="238131"/>
                </a:lnTo>
                <a:close/>
              </a:path>
            </a:pathLst>
          </a:custGeom>
          <a:ln w="9508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2405022" y="5452936"/>
            <a:ext cx="5705475" cy="0"/>
          </a:xfrm>
          <a:custGeom>
            <a:avLst/>
            <a:gdLst/>
            <a:ahLst/>
            <a:cxnLst/>
            <a:rect l="l" t="t" r="r" b="b"/>
            <a:pathLst>
              <a:path w="5705475">
                <a:moveTo>
                  <a:pt x="0" y="0"/>
                </a:moveTo>
                <a:lnTo>
                  <a:pt x="5705311" y="0"/>
                </a:lnTo>
              </a:path>
            </a:pathLst>
          </a:custGeom>
          <a:ln w="9499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2405020" y="5462439"/>
            <a:ext cx="0" cy="29209"/>
          </a:xfrm>
          <a:custGeom>
            <a:avLst/>
            <a:gdLst/>
            <a:ahLst/>
            <a:cxnLst/>
            <a:rect l="l" t="t" r="r" b="b"/>
            <a:pathLst>
              <a:path h="29210">
                <a:moveTo>
                  <a:pt x="0" y="28816"/>
                </a:moveTo>
                <a:lnTo>
                  <a:pt x="0" y="0"/>
                </a:lnTo>
              </a:path>
            </a:pathLst>
          </a:custGeom>
          <a:ln w="9510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3548162" y="5462439"/>
            <a:ext cx="0" cy="29209"/>
          </a:xfrm>
          <a:custGeom>
            <a:avLst/>
            <a:gdLst/>
            <a:ahLst/>
            <a:cxnLst/>
            <a:rect l="l" t="t" r="r" b="b"/>
            <a:pathLst>
              <a:path h="29210">
                <a:moveTo>
                  <a:pt x="0" y="28816"/>
                </a:moveTo>
                <a:lnTo>
                  <a:pt x="0" y="0"/>
                </a:lnTo>
              </a:path>
            </a:pathLst>
          </a:custGeom>
          <a:ln w="9510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4691050" y="5462439"/>
            <a:ext cx="0" cy="29209"/>
          </a:xfrm>
          <a:custGeom>
            <a:avLst/>
            <a:gdLst/>
            <a:ahLst/>
            <a:cxnLst/>
            <a:rect l="l" t="t" r="r" b="b"/>
            <a:pathLst>
              <a:path h="29210">
                <a:moveTo>
                  <a:pt x="0" y="28816"/>
                </a:moveTo>
                <a:lnTo>
                  <a:pt x="0" y="0"/>
                </a:lnTo>
              </a:path>
            </a:pathLst>
          </a:custGeom>
          <a:ln w="9510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5834191" y="5462439"/>
            <a:ext cx="0" cy="29209"/>
          </a:xfrm>
          <a:custGeom>
            <a:avLst/>
            <a:gdLst/>
            <a:ahLst/>
            <a:cxnLst/>
            <a:rect l="l" t="t" r="r" b="b"/>
            <a:pathLst>
              <a:path h="29210">
                <a:moveTo>
                  <a:pt x="0" y="28816"/>
                </a:moveTo>
                <a:lnTo>
                  <a:pt x="0" y="0"/>
                </a:lnTo>
              </a:path>
            </a:pathLst>
          </a:custGeom>
          <a:ln w="9510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6976953" y="5462439"/>
            <a:ext cx="0" cy="29209"/>
          </a:xfrm>
          <a:custGeom>
            <a:avLst/>
            <a:gdLst/>
            <a:ahLst/>
            <a:cxnLst/>
            <a:rect l="l" t="t" r="r" b="b"/>
            <a:pathLst>
              <a:path h="29210">
                <a:moveTo>
                  <a:pt x="0" y="28816"/>
                </a:moveTo>
                <a:lnTo>
                  <a:pt x="0" y="0"/>
                </a:lnTo>
              </a:path>
            </a:pathLst>
          </a:custGeom>
          <a:ln w="9510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8119841" y="5462439"/>
            <a:ext cx="0" cy="29209"/>
          </a:xfrm>
          <a:custGeom>
            <a:avLst/>
            <a:gdLst/>
            <a:ahLst/>
            <a:cxnLst/>
            <a:rect l="l" t="t" r="r" b="b"/>
            <a:pathLst>
              <a:path h="29210">
                <a:moveTo>
                  <a:pt x="0" y="28816"/>
                </a:moveTo>
                <a:lnTo>
                  <a:pt x="0" y="0"/>
                </a:lnTo>
              </a:path>
            </a:pathLst>
          </a:custGeom>
          <a:ln w="9510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2405020" y="2405043"/>
            <a:ext cx="0" cy="3038475"/>
          </a:xfrm>
          <a:custGeom>
            <a:avLst/>
            <a:gdLst/>
            <a:ahLst/>
            <a:cxnLst/>
            <a:rect l="l" t="t" r="r" b="b"/>
            <a:pathLst>
              <a:path h="3038475">
                <a:moveTo>
                  <a:pt x="0" y="0"/>
                </a:moveTo>
                <a:lnTo>
                  <a:pt x="0" y="3038396"/>
                </a:lnTo>
              </a:path>
            </a:pathLst>
          </a:custGeom>
          <a:ln w="9510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2366978" y="2405039"/>
            <a:ext cx="28575" cy="0"/>
          </a:xfrm>
          <a:custGeom>
            <a:avLst/>
            <a:gdLst/>
            <a:ahLst/>
            <a:cxnLst/>
            <a:rect l="l" t="t" r="r" b="b"/>
            <a:pathLst>
              <a:path w="28575">
                <a:moveTo>
                  <a:pt x="0" y="0"/>
                </a:moveTo>
                <a:lnTo>
                  <a:pt x="28530" y="0"/>
                </a:lnTo>
              </a:path>
            </a:pathLst>
          </a:custGeom>
          <a:ln w="9499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2366978" y="2785923"/>
            <a:ext cx="28575" cy="0"/>
          </a:xfrm>
          <a:custGeom>
            <a:avLst/>
            <a:gdLst/>
            <a:ahLst/>
            <a:cxnLst/>
            <a:rect l="l" t="t" r="r" b="b"/>
            <a:pathLst>
              <a:path w="28575">
                <a:moveTo>
                  <a:pt x="0" y="0"/>
                </a:moveTo>
                <a:lnTo>
                  <a:pt x="28530" y="0"/>
                </a:lnTo>
              </a:path>
            </a:pathLst>
          </a:custGeom>
          <a:ln w="9499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2366978" y="3166934"/>
            <a:ext cx="28575" cy="0"/>
          </a:xfrm>
          <a:custGeom>
            <a:avLst/>
            <a:gdLst/>
            <a:ahLst/>
            <a:cxnLst/>
            <a:rect l="l" t="t" r="r" b="b"/>
            <a:pathLst>
              <a:path w="28575">
                <a:moveTo>
                  <a:pt x="0" y="0"/>
                </a:moveTo>
                <a:lnTo>
                  <a:pt x="28530" y="0"/>
                </a:lnTo>
              </a:path>
            </a:pathLst>
          </a:custGeom>
          <a:ln w="9499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2366978" y="3547818"/>
            <a:ext cx="28575" cy="0"/>
          </a:xfrm>
          <a:custGeom>
            <a:avLst/>
            <a:gdLst/>
            <a:ahLst/>
            <a:cxnLst/>
            <a:rect l="l" t="t" r="r" b="b"/>
            <a:pathLst>
              <a:path w="28575">
                <a:moveTo>
                  <a:pt x="0" y="0"/>
                </a:moveTo>
                <a:lnTo>
                  <a:pt x="28530" y="0"/>
                </a:lnTo>
              </a:path>
            </a:pathLst>
          </a:custGeom>
          <a:ln w="9499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2366978" y="3929082"/>
            <a:ext cx="28575" cy="0"/>
          </a:xfrm>
          <a:custGeom>
            <a:avLst/>
            <a:gdLst/>
            <a:ahLst/>
            <a:cxnLst/>
            <a:rect l="l" t="t" r="r" b="b"/>
            <a:pathLst>
              <a:path w="28575">
                <a:moveTo>
                  <a:pt x="0" y="0"/>
                </a:moveTo>
                <a:lnTo>
                  <a:pt x="28530" y="0"/>
                </a:lnTo>
              </a:path>
            </a:pathLst>
          </a:custGeom>
          <a:ln w="9499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2366978" y="4310093"/>
            <a:ext cx="28575" cy="0"/>
          </a:xfrm>
          <a:custGeom>
            <a:avLst/>
            <a:gdLst/>
            <a:ahLst/>
            <a:cxnLst/>
            <a:rect l="l" t="t" r="r" b="b"/>
            <a:pathLst>
              <a:path w="28575">
                <a:moveTo>
                  <a:pt x="0" y="0"/>
                </a:moveTo>
                <a:lnTo>
                  <a:pt x="28530" y="0"/>
                </a:lnTo>
              </a:path>
            </a:pathLst>
          </a:custGeom>
          <a:ln w="9499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2366978" y="4691041"/>
            <a:ext cx="28575" cy="0"/>
          </a:xfrm>
          <a:custGeom>
            <a:avLst/>
            <a:gdLst/>
            <a:ahLst/>
            <a:cxnLst/>
            <a:rect l="l" t="t" r="r" b="b"/>
            <a:pathLst>
              <a:path w="28575">
                <a:moveTo>
                  <a:pt x="0" y="0"/>
                </a:moveTo>
                <a:lnTo>
                  <a:pt x="28530" y="0"/>
                </a:lnTo>
              </a:path>
            </a:pathLst>
          </a:custGeom>
          <a:ln w="9499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2366978" y="5071988"/>
            <a:ext cx="28575" cy="0"/>
          </a:xfrm>
          <a:custGeom>
            <a:avLst/>
            <a:gdLst/>
            <a:ahLst/>
            <a:cxnLst/>
            <a:rect l="l" t="t" r="r" b="b"/>
            <a:pathLst>
              <a:path w="28575">
                <a:moveTo>
                  <a:pt x="0" y="0"/>
                </a:moveTo>
                <a:lnTo>
                  <a:pt x="28530" y="0"/>
                </a:lnTo>
              </a:path>
            </a:pathLst>
          </a:custGeom>
          <a:ln w="9499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2366978" y="5452936"/>
            <a:ext cx="28575" cy="0"/>
          </a:xfrm>
          <a:custGeom>
            <a:avLst/>
            <a:gdLst/>
            <a:ahLst/>
            <a:cxnLst/>
            <a:rect l="l" t="t" r="r" b="b"/>
            <a:pathLst>
              <a:path w="28575">
                <a:moveTo>
                  <a:pt x="0" y="0"/>
                </a:moveTo>
                <a:lnTo>
                  <a:pt x="28530" y="0"/>
                </a:lnTo>
              </a:path>
            </a:pathLst>
          </a:custGeom>
          <a:ln w="9499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 txBox="1"/>
          <p:nvPr/>
        </p:nvSpPr>
        <p:spPr>
          <a:xfrm>
            <a:off x="4206891" y="2508209"/>
            <a:ext cx="158750" cy="1461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spc="-10" dirty="0">
                <a:latin typeface="Arial"/>
                <a:cs typeface="Arial"/>
              </a:rPr>
              <a:t>66</a:t>
            </a:r>
            <a:endParaRPr sz="950">
              <a:latin typeface="Arial"/>
              <a:cs typeface="Arial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3978389" y="2889219"/>
            <a:ext cx="158750" cy="1461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spc="-10" dirty="0">
                <a:latin typeface="Arial"/>
                <a:cs typeface="Arial"/>
              </a:rPr>
              <a:t>58</a:t>
            </a:r>
            <a:endParaRPr sz="950">
              <a:latin typeface="Arial"/>
              <a:cs typeface="Arial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3606852" y="3270104"/>
            <a:ext cx="158750" cy="1461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spc="-10" dirty="0">
                <a:latin typeface="Arial"/>
                <a:cs typeface="Arial"/>
              </a:rPr>
              <a:t>45</a:t>
            </a:r>
            <a:endParaRPr sz="950">
              <a:latin typeface="Arial"/>
              <a:cs typeface="Arial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3149659" y="3651114"/>
            <a:ext cx="158750" cy="1461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spc="-10" dirty="0">
                <a:latin typeface="Arial"/>
                <a:cs typeface="Arial"/>
              </a:rPr>
              <a:t>29</a:t>
            </a:r>
            <a:endParaRPr sz="950">
              <a:latin typeface="Arial"/>
              <a:cs typeface="Arial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3121128" y="4032378"/>
            <a:ext cx="158750" cy="1461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spc="-10" dirty="0">
                <a:latin typeface="Arial"/>
                <a:cs typeface="Arial"/>
              </a:rPr>
              <a:t>28</a:t>
            </a:r>
            <a:endParaRPr sz="950">
              <a:latin typeface="Arial"/>
              <a:cs typeface="Arial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2692529" y="4413263"/>
            <a:ext cx="158750" cy="1461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spc="-10" dirty="0">
                <a:latin typeface="Arial"/>
                <a:cs typeface="Arial"/>
              </a:rPr>
              <a:t>13</a:t>
            </a:r>
            <a:endParaRPr sz="950">
              <a:latin typeface="Arial"/>
              <a:cs typeface="Arial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2559068" y="4794274"/>
            <a:ext cx="94616" cy="1461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spc="10" dirty="0">
                <a:latin typeface="Arial"/>
                <a:cs typeface="Arial"/>
              </a:rPr>
              <a:t>7</a:t>
            </a:r>
            <a:endParaRPr sz="950">
              <a:latin typeface="Arial"/>
              <a:cs typeface="Arial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2416095" y="5175221"/>
            <a:ext cx="94616" cy="1461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spc="10" dirty="0">
                <a:latin typeface="Arial"/>
                <a:cs typeface="Arial"/>
              </a:rPr>
              <a:t>2</a:t>
            </a:r>
            <a:endParaRPr sz="950">
              <a:latin typeface="Arial"/>
              <a:cs typeface="Arial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2359033" y="5556168"/>
            <a:ext cx="94616" cy="1461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spc="10" dirty="0">
                <a:latin typeface="Arial"/>
                <a:cs typeface="Arial"/>
              </a:rPr>
              <a:t>0</a:t>
            </a:r>
            <a:endParaRPr sz="950">
              <a:latin typeface="Arial"/>
              <a:cs typeface="Arial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3463817" y="5556168"/>
            <a:ext cx="158750" cy="1461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spc="-10" dirty="0">
                <a:latin typeface="Arial"/>
                <a:cs typeface="Arial"/>
              </a:rPr>
              <a:t>20</a:t>
            </a:r>
            <a:endParaRPr sz="950">
              <a:latin typeface="Arial"/>
              <a:cs typeface="Arial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4606959" y="5556168"/>
            <a:ext cx="158750" cy="1461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spc="-10" dirty="0">
                <a:latin typeface="Arial"/>
                <a:cs typeface="Arial"/>
              </a:rPr>
              <a:t>40</a:t>
            </a:r>
            <a:endParaRPr sz="950">
              <a:latin typeface="Arial"/>
              <a:cs typeface="Arial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5749720" y="5556168"/>
            <a:ext cx="158750" cy="1461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spc="-10" dirty="0">
                <a:latin typeface="Arial"/>
                <a:cs typeface="Arial"/>
              </a:rPr>
              <a:t>60</a:t>
            </a:r>
            <a:endParaRPr sz="950">
              <a:latin typeface="Arial"/>
              <a:cs typeface="Arial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6892989" y="5556168"/>
            <a:ext cx="158750" cy="1461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spc="-10" dirty="0">
                <a:latin typeface="Arial"/>
                <a:cs typeface="Arial"/>
              </a:rPr>
              <a:t>80</a:t>
            </a:r>
            <a:endParaRPr sz="950">
              <a:latin typeface="Arial"/>
              <a:cs typeface="Arial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8007221" y="5556168"/>
            <a:ext cx="225425" cy="1461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spc="-10" dirty="0">
                <a:latin typeface="Arial"/>
                <a:cs typeface="Arial"/>
              </a:rPr>
              <a:t>100</a:t>
            </a:r>
            <a:endParaRPr sz="950">
              <a:latin typeface="Arial"/>
              <a:cs typeface="Arial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7241795" y="5817007"/>
            <a:ext cx="956310" cy="1692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dirty="0">
                <a:latin typeface="Arial"/>
                <a:cs typeface="Arial"/>
              </a:rPr>
              <a:t>%</a:t>
            </a:r>
            <a:r>
              <a:rPr sz="1100" spc="-12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respondents</a:t>
            </a:r>
            <a:endParaRPr sz="1100">
              <a:latin typeface="Arial"/>
              <a:cs typeface="Arial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1503682" y="5174362"/>
            <a:ext cx="808990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5" dirty="0">
                <a:latin typeface="Arial"/>
                <a:cs typeface="Arial"/>
              </a:rPr>
              <a:t>None of</a:t>
            </a:r>
            <a:r>
              <a:rPr sz="1000" spc="-10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these</a:t>
            </a:r>
            <a:endParaRPr sz="1000">
              <a:latin typeface="Arial"/>
              <a:cs typeface="Arial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1055930" y="3573911"/>
            <a:ext cx="1257935" cy="14619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19760" marR="5715" indent="-90170" algn="r">
              <a:lnSpc>
                <a:spcPct val="100000"/>
              </a:lnSpc>
            </a:pPr>
            <a:r>
              <a:rPr sz="1000" spc="-5" dirty="0">
                <a:latin typeface="Arial"/>
                <a:cs typeface="Arial"/>
              </a:rPr>
              <a:t>Reach</a:t>
            </a:r>
            <a:r>
              <a:rPr sz="1000" spc="-7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out</a:t>
            </a:r>
            <a:r>
              <a:rPr sz="1000" spc="-4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to  a</a:t>
            </a:r>
            <a:r>
              <a:rPr sz="1000" spc="-9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specialist</a:t>
            </a:r>
            <a:endParaRPr sz="1000">
              <a:latin typeface="Arial"/>
              <a:cs typeface="Arial"/>
            </a:endParaRPr>
          </a:p>
          <a:p>
            <a:pPr marR="43815" algn="r">
              <a:lnSpc>
                <a:spcPct val="100000"/>
              </a:lnSpc>
              <a:spcBef>
                <a:spcPts val="600"/>
              </a:spcBef>
            </a:pPr>
            <a:r>
              <a:rPr sz="1000" spc="-5" dirty="0">
                <a:latin typeface="Arial"/>
                <a:cs typeface="Arial"/>
              </a:rPr>
              <a:t>Talk</a:t>
            </a:r>
            <a:r>
              <a:rPr sz="1000" spc="-10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to</a:t>
            </a:r>
            <a:endParaRPr sz="1000">
              <a:latin typeface="Arial"/>
              <a:cs typeface="Arial"/>
            </a:endParaRPr>
          </a:p>
          <a:p>
            <a:pPr marR="8890" algn="r">
              <a:lnSpc>
                <a:spcPct val="100000"/>
              </a:lnSpc>
            </a:pPr>
            <a:r>
              <a:rPr sz="1000" spc="-10" dirty="0">
                <a:latin typeface="Arial"/>
                <a:cs typeface="Arial"/>
              </a:rPr>
              <a:t>the</a:t>
            </a:r>
            <a:r>
              <a:rPr sz="1000" spc="-110" dirty="0">
                <a:latin typeface="Arial"/>
                <a:cs typeface="Arial"/>
              </a:rPr>
              <a:t> </a:t>
            </a:r>
            <a:r>
              <a:rPr sz="1000" spc="10" dirty="0">
                <a:latin typeface="Arial"/>
                <a:cs typeface="Arial"/>
              </a:rPr>
              <a:t>PWD</a:t>
            </a:r>
            <a:endParaRPr sz="1000">
              <a:latin typeface="Arial"/>
              <a:cs typeface="Arial"/>
            </a:endParaRPr>
          </a:p>
          <a:p>
            <a:pPr marL="12700" marR="5080" indent="116839" algn="r">
              <a:lnSpc>
                <a:spcPct val="100000"/>
              </a:lnSpc>
              <a:spcBef>
                <a:spcPts val="600"/>
              </a:spcBef>
            </a:pPr>
            <a:r>
              <a:rPr sz="1000" spc="-5" dirty="0">
                <a:latin typeface="Arial"/>
                <a:cs typeface="Arial"/>
              </a:rPr>
              <a:t>Call</a:t>
            </a:r>
            <a:r>
              <a:rPr sz="1000" spc="-2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an</a:t>
            </a:r>
            <a:r>
              <a:rPr sz="1000" spc="-4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organization </a:t>
            </a:r>
            <a:r>
              <a:rPr sz="1000" spc="-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who specializes </a:t>
            </a:r>
            <a:r>
              <a:rPr sz="1000" spc="-5" dirty="0">
                <a:latin typeface="Arial"/>
                <a:cs typeface="Arial"/>
              </a:rPr>
              <a:t>in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AD</a:t>
            </a:r>
            <a:endParaRPr sz="1000">
              <a:latin typeface="Arial"/>
              <a:cs typeface="Arial"/>
            </a:endParaRPr>
          </a:p>
          <a:p>
            <a:pPr marR="5080" algn="r">
              <a:lnSpc>
                <a:spcPct val="100000"/>
              </a:lnSpc>
              <a:spcBef>
                <a:spcPts val="600"/>
              </a:spcBef>
            </a:pPr>
            <a:r>
              <a:rPr sz="1000" spc="-5" dirty="0">
                <a:latin typeface="Arial"/>
                <a:cs typeface="Arial"/>
              </a:rPr>
              <a:t>Go to a</a:t>
            </a:r>
            <a:r>
              <a:rPr sz="1000" spc="-100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memory</a:t>
            </a:r>
            <a:endParaRPr sz="1000">
              <a:latin typeface="Arial"/>
              <a:cs typeface="Arial"/>
            </a:endParaRPr>
          </a:p>
          <a:p>
            <a:pPr marR="8255" algn="r">
              <a:lnSpc>
                <a:spcPct val="100000"/>
              </a:lnSpc>
            </a:pPr>
            <a:r>
              <a:rPr sz="1000" spc="-5" dirty="0">
                <a:latin typeface="Arial"/>
                <a:cs typeface="Arial"/>
              </a:rPr>
              <a:t>loss</a:t>
            </a:r>
            <a:r>
              <a:rPr sz="1000" spc="-10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event</a:t>
            </a:r>
            <a:endParaRPr sz="1000">
              <a:latin typeface="Arial"/>
              <a:cs typeface="Arial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1393954" y="3269109"/>
            <a:ext cx="916305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5" dirty="0">
                <a:latin typeface="Arial"/>
                <a:cs typeface="Arial"/>
              </a:rPr>
              <a:t>Online</a:t>
            </a:r>
            <a:r>
              <a:rPr sz="1000" spc="-9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research</a:t>
            </a:r>
            <a:endParaRPr sz="1000">
              <a:latin typeface="Arial"/>
              <a:cs typeface="Arial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1125729" y="2888109"/>
            <a:ext cx="1182370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5" dirty="0">
                <a:latin typeface="Arial"/>
                <a:cs typeface="Arial"/>
              </a:rPr>
              <a:t>Talk to</a:t>
            </a:r>
            <a:r>
              <a:rPr sz="1000" spc="-7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family/friends</a:t>
            </a:r>
            <a:endParaRPr sz="1000">
              <a:latin typeface="Arial"/>
              <a:cs typeface="Arial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1174800" y="2506728"/>
            <a:ext cx="1136650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5" dirty="0">
                <a:latin typeface="Arial"/>
                <a:cs typeface="Arial"/>
              </a:rPr>
              <a:t>Reach out to a</a:t>
            </a:r>
            <a:r>
              <a:rPr sz="1000" spc="-12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PCP</a:t>
            </a:r>
            <a:endParaRPr sz="1000">
              <a:latin typeface="Arial"/>
              <a:cs typeface="Arial"/>
            </a:endParaRPr>
          </a:p>
        </p:txBody>
      </p:sp>
      <p:sp>
        <p:nvSpPr>
          <p:cNvPr id="58" name="object 58"/>
          <p:cNvSpPr/>
          <p:nvPr/>
        </p:nvSpPr>
        <p:spPr>
          <a:xfrm>
            <a:off x="915989" y="1632343"/>
            <a:ext cx="7640320" cy="615950"/>
          </a:xfrm>
          <a:custGeom>
            <a:avLst/>
            <a:gdLst/>
            <a:ahLst/>
            <a:cxnLst/>
            <a:rect l="l" t="t" r="r" b="b"/>
            <a:pathLst>
              <a:path w="7640320" h="615950">
                <a:moveTo>
                  <a:pt x="0" y="615556"/>
                </a:moveTo>
                <a:lnTo>
                  <a:pt x="7640193" y="615556"/>
                </a:lnTo>
                <a:lnTo>
                  <a:pt x="7640193" y="0"/>
                </a:lnTo>
                <a:lnTo>
                  <a:pt x="0" y="0"/>
                </a:lnTo>
                <a:lnTo>
                  <a:pt x="0" y="61555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 txBox="1"/>
          <p:nvPr/>
        </p:nvSpPr>
        <p:spPr>
          <a:xfrm>
            <a:off x="1060805" y="1724789"/>
            <a:ext cx="7348856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1400" b="1" spc="-5" dirty="0">
                <a:latin typeface="Arial"/>
                <a:cs typeface="Arial"/>
              </a:rPr>
              <a:t>Question: </a:t>
            </a:r>
            <a:r>
              <a:rPr sz="1400" b="1" dirty="0">
                <a:latin typeface="Arial"/>
                <a:cs typeface="Arial"/>
              </a:rPr>
              <a:t>" </a:t>
            </a:r>
            <a:r>
              <a:rPr sz="1400" b="1" spc="-5" dirty="0">
                <a:latin typeface="Arial"/>
                <a:cs typeface="Arial"/>
              </a:rPr>
              <a:t>When </a:t>
            </a:r>
            <a:r>
              <a:rPr sz="1400" b="1" spc="-20" dirty="0">
                <a:latin typeface="Arial"/>
                <a:cs typeface="Arial"/>
              </a:rPr>
              <a:t>you </a:t>
            </a:r>
            <a:r>
              <a:rPr sz="1400" b="1" dirty="0">
                <a:latin typeface="Arial"/>
                <a:cs typeface="Arial"/>
              </a:rPr>
              <a:t>first noticed </a:t>
            </a:r>
            <a:r>
              <a:rPr sz="1400" b="1" spc="-10" dirty="0">
                <a:latin typeface="Arial"/>
                <a:cs typeface="Arial"/>
              </a:rPr>
              <a:t>symptoms </a:t>
            </a:r>
            <a:r>
              <a:rPr sz="1400" b="1" spc="-5" dirty="0">
                <a:latin typeface="Arial"/>
                <a:cs typeface="Arial"/>
              </a:rPr>
              <a:t>of </a:t>
            </a:r>
            <a:r>
              <a:rPr sz="1400" b="1" dirty="0">
                <a:latin typeface="Arial"/>
                <a:cs typeface="Arial"/>
              </a:rPr>
              <a:t>dementia, </a:t>
            </a:r>
            <a:r>
              <a:rPr sz="1400" b="1" spc="5" dirty="0">
                <a:latin typeface="Arial"/>
                <a:cs typeface="Arial"/>
              </a:rPr>
              <a:t>what </a:t>
            </a:r>
            <a:r>
              <a:rPr sz="1400" b="1" spc="-5" dirty="0">
                <a:latin typeface="Arial"/>
                <a:cs typeface="Arial"/>
              </a:rPr>
              <a:t>did </a:t>
            </a:r>
            <a:r>
              <a:rPr sz="1400" b="1" spc="-20" dirty="0">
                <a:latin typeface="Arial"/>
                <a:cs typeface="Arial"/>
              </a:rPr>
              <a:t>you </a:t>
            </a:r>
            <a:r>
              <a:rPr sz="1400" b="1" spc="-5" dirty="0">
                <a:latin typeface="Arial"/>
                <a:cs typeface="Arial"/>
              </a:rPr>
              <a:t>do?  Check</a:t>
            </a:r>
            <a:r>
              <a:rPr sz="1400" b="1" spc="-90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all</a:t>
            </a:r>
            <a:endParaRPr sz="1400" dirty="0">
              <a:latin typeface="Arial"/>
              <a:cs typeface="Arial"/>
            </a:endParaRPr>
          </a:p>
          <a:p>
            <a:pPr marL="1270" algn="ctr">
              <a:lnSpc>
                <a:spcPct val="100000"/>
              </a:lnSpc>
            </a:pPr>
            <a:r>
              <a:rPr sz="1400" b="1" spc="-5" dirty="0">
                <a:latin typeface="Arial"/>
                <a:cs typeface="Arial"/>
              </a:rPr>
              <a:t>that</a:t>
            </a:r>
            <a:r>
              <a:rPr sz="1400" b="1" spc="-105" dirty="0">
                <a:latin typeface="Arial"/>
                <a:cs typeface="Arial"/>
              </a:rPr>
              <a:t> </a:t>
            </a:r>
            <a:r>
              <a:rPr sz="1400" b="1" spc="-25" dirty="0">
                <a:latin typeface="Arial"/>
                <a:cs typeface="Arial"/>
              </a:rPr>
              <a:t>apply."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65" name="object 65"/>
          <p:cNvSpPr txBox="1">
            <a:spLocks noGrp="1"/>
          </p:cNvSpPr>
          <p:nvPr>
            <p:ph type="sldNum" sz="quarter" idx="7"/>
          </p:nvPr>
        </p:nvSpPr>
        <p:spPr>
          <a:xfrm>
            <a:off x="8935973" y="6683491"/>
            <a:ext cx="243204" cy="1282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8900">
              <a:lnSpc>
                <a:spcPts val="1010"/>
              </a:lnSpc>
            </a:pPr>
            <a:fld id="{81D60167-4931-47E6-BA6A-407CBD079E47}" type="slidenum">
              <a:rPr spc="-5" dirty="0"/>
              <a:t>2</a:t>
            </a:fld>
            <a:endParaRPr spc="-5" dirty="0"/>
          </a:p>
        </p:txBody>
      </p:sp>
      <p:sp>
        <p:nvSpPr>
          <p:cNvPr id="63" name="object 63"/>
          <p:cNvSpPr txBox="1"/>
          <p:nvPr/>
        </p:nvSpPr>
        <p:spPr>
          <a:xfrm>
            <a:off x="363358" y="260026"/>
            <a:ext cx="7817484" cy="74122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04139">
              <a:lnSpc>
                <a:spcPts val="2865"/>
              </a:lnSpc>
            </a:pPr>
            <a:r>
              <a:rPr sz="2400" b="1" dirty="0" smtClean="0">
                <a:solidFill>
                  <a:srgbClr val="4A0D66"/>
                </a:solidFill>
                <a:latin typeface="Arial"/>
                <a:cs typeface="Arial"/>
              </a:rPr>
              <a:t>Majority </a:t>
            </a:r>
            <a:r>
              <a:rPr sz="2400" b="1" spc="-5" dirty="0">
                <a:solidFill>
                  <a:srgbClr val="4A0D66"/>
                </a:solidFill>
                <a:latin typeface="Arial"/>
                <a:cs typeface="Arial"/>
              </a:rPr>
              <a:t>of caregivers contact a doctor upon</a:t>
            </a:r>
            <a:r>
              <a:rPr sz="2400" b="1" spc="-10" dirty="0">
                <a:solidFill>
                  <a:srgbClr val="4A0D66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4A0D66"/>
                </a:solidFill>
                <a:latin typeface="Arial"/>
                <a:cs typeface="Arial"/>
              </a:rPr>
              <a:t>noticing</a:t>
            </a:r>
            <a:endParaRPr sz="2400" dirty="0">
              <a:solidFill>
                <a:srgbClr val="4A0D66"/>
              </a:solidFill>
              <a:latin typeface="Arial"/>
              <a:cs typeface="Arial"/>
            </a:endParaRPr>
          </a:p>
          <a:p>
            <a:pPr marL="104139">
              <a:lnSpc>
                <a:spcPct val="100000"/>
              </a:lnSpc>
            </a:pPr>
            <a:r>
              <a:rPr sz="2400" b="1" spc="-5" dirty="0">
                <a:solidFill>
                  <a:srgbClr val="4A0D66"/>
                </a:solidFill>
                <a:latin typeface="Arial"/>
                <a:cs typeface="Arial"/>
              </a:rPr>
              <a:t>symptoms</a:t>
            </a:r>
            <a:endParaRPr sz="2400" dirty="0">
              <a:solidFill>
                <a:srgbClr val="4A0D66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/>
          <p:nvPr/>
        </p:nvSpPr>
        <p:spPr>
          <a:xfrm>
            <a:off x="423865" y="1493024"/>
            <a:ext cx="4064635" cy="615950"/>
          </a:xfrm>
          <a:custGeom>
            <a:avLst/>
            <a:gdLst/>
            <a:ahLst/>
            <a:cxnLst/>
            <a:rect l="l" t="t" r="r" b="b"/>
            <a:pathLst>
              <a:path w="4064635" h="615950">
                <a:moveTo>
                  <a:pt x="0" y="615556"/>
                </a:moveTo>
                <a:lnTo>
                  <a:pt x="4064127" y="615556"/>
                </a:lnTo>
                <a:lnTo>
                  <a:pt x="4064127" y="0"/>
                </a:lnTo>
                <a:lnTo>
                  <a:pt x="0" y="0"/>
                </a:lnTo>
                <a:lnTo>
                  <a:pt x="0" y="61555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585622" y="1585214"/>
            <a:ext cx="3741420" cy="4381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02690" marR="5080" indent="-1190625">
              <a:lnSpc>
                <a:spcPct val="100000"/>
              </a:lnSpc>
            </a:pPr>
            <a:r>
              <a:rPr sz="1400" b="1" spc="-5" dirty="0">
                <a:latin typeface="Arial"/>
                <a:cs typeface="Arial"/>
              </a:rPr>
              <a:t>Question: "What </a:t>
            </a:r>
            <a:r>
              <a:rPr sz="1400" b="1" spc="-15" dirty="0">
                <a:latin typeface="Arial"/>
                <a:cs typeface="Arial"/>
              </a:rPr>
              <a:t>type </a:t>
            </a:r>
            <a:r>
              <a:rPr sz="1400" b="1" spc="-5" dirty="0">
                <a:latin typeface="Arial"/>
                <a:cs typeface="Arial"/>
              </a:rPr>
              <a:t>of </a:t>
            </a:r>
            <a:r>
              <a:rPr sz="1400" b="1" spc="-10" dirty="0">
                <a:latin typeface="Arial"/>
                <a:cs typeface="Arial"/>
              </a:rPr>
              <a:t>physician </a:t>
            </a:r>
            <a:r>
              <a:rPr sz="1400" b="1" spc="-5" dirty="0">
                <a:latin typeface="Arial"/>
                <a:cs typeface="Arial"/>
              </a:rPr>
              <a:t>delivered  the</a:t>
            </a:r>
            <a:r>
              <a:rPr sz="1400" b="1" spc="-95" dirty="0">
                <a:latin typeface="Arial"/>
                <a:cs typeface="Arial"/>
              </a:rPr>
              <a:t> </a:t>
            </a:r>
            <a:r>
              <a:rPr sz="1400" b="1" spc="-5" dirty="0">
                <a:latin typeface="Arial"/>
                <a:cs typeface="Arial"/>
              </a:rPr>
              <a:t>diagnosis?"</a:t>
            </a:r>
            <a:endParaRPr sz="14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74903" y="218324"/>
            <a:ext cx="8116570" cy="7386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1280">
              <a:lnSpc>
                <a:spcPct val="100000"/>
              </a:lnSpc>
              <a:spcBef>
                <a:spcPts val="70"/>
              </a:spcBef>
            </a:pPr>
            <a:r>
              <a:rPr sz="2400" b="1" spc="-5" dirty="0" smtClean="0">
                <a:solidFill>
                  <a:srgbClr val="4A0D66"/>
                </a:solidFill>
                <a:latin typeface="Arial"/>
                <a:cs typeface="Arial"/>
              </a:rPr>
              <a:t>PCPs </a:t>
            </a:r>
            <a:r>
              <a:rPr sz="2400" b="1" spc="-5" dirty="0">
                <a:solidFill>
                  <a:srgbClr val="4A0D66"/>
                </a:solidFill>
                <a:latin typeface="Arial"/>
                <a:cs typeface="Arial"/>
              </a:rPr>
              <a:t>provide most diagnoses; </a:t>
            </a:r>
            <a:r>
              <a:rPr sz="2400" b="1" spc="-10" dirty="0">
                <a:solidFill>
                  <a:srgbClr val="4A0D66"/>
                </a:solidFill>
                <a:latin typeface="Arial"/>
                <a:cs typeface="Arial"/>
              </a:rPr>
              <a:t>PCPs </a:t>
            </a:r>
            <a:r>
              <a:rPr sz="2400" b="1" spc="-5" dirty="0">
                <a:solidFill>
                  <a:srgbClr val="4A0D66"/>
                </a:solidFill>
                <a:latin typeface="Arial"/>
                <a:cs typeface="Arial"/>
              </a:rPr>
              <a:t>more </a:t>
            </a:r>
            <a:r>
              <a:rPr sz="2400" b="1" dirty="0">
                <a:solidFill>
                  <a:srgbClr val="4A0D66"/>
                </a:solidFill>
                <a:latin typeface="Arial"/>
                <a:cs typeface="Arial"/>
              </a:rPr>
              <a:t>likely to</a:t>
            </a:r>
            <a:r>
              <a:rPr sz="2400" b="1" spc="45" dirty="0">
                <a:solidFill>
                  <a:srgbClr val="4A0D66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4A0D66"/>
                </a:solidFill>
                <a:latin typeface="Arial"/>
                <a:cs typeface="Arial"/>
              </a:rPr>
              <a:t>use</a:t>
            </a:r>
            <a:endParaRPr sz="2400" dirty="0">
              <a:solidFill>
                <a:srgbClr val="4A0D66"/>
              </a:solidFill>
              <a:latin typeface="Arial"/>
              <a:cs typeface="Arial"/>
            </a:endParaRPr>
          </a:p>
          <a:p>
            <a:pPr marL="81280">
              <a:lnSpc>
                <a:spcPct val="100000"/>
              </a:lnSpc>
            </a:pPr>
            <a:r>
              <a:rPr sz="2400" b="1" spc="-5" dirty="0">
                <a:solidFill>
                  <a:srgbClr val="4A0D66"/>
                </a:solidFill>
                <a:latin typeface="Arial"/>
                <a:cs typeface="Arial"/>
              </a:rPr>
              <a:t>general </a:t>
            </a:r>
            <a:r>
              <a:rPr sz="2400" b="1" dirty="0">
                <a:solidFill>
                  <a:srgbClr val="4A0D66"/>
                </a:solidFill>
                <a:latin typeface="Arial"/>
                <a:cs typeface="Arial"/>
              </a:rPr>
              <a:t>terms e.g. 'memory loss' </a:t>
            </a:r>
            <a:r>
              <a:rPr sz="2400" b="1" spc="-5" dirty="0">
                <a:solidFill>
                  <a:srgbClr val="4A0D66"/>
                </a:solidFill>
                <a:latin typeface="Arial"/>
                <a:cs typeface="Arial"/>
              </a:rPr>
              <a:t>and</a:t>
            </a:r>
            <a:r>
              <a:rPr sz="2400" b="1" spc="-85" dirty="0">
                <a:solidFill>
                  <a:srgbClr val="4A0D66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4A0D66"/>
                </a:solidFill>
                <a:latin typeface="Arial"/>
                <a:cs typeface="Arial"/>
              </a:rPr>
              <a:t>'dementia'</a:t>
            </a:r>
            <a:endParaRPr sz="2400" dirty="0">
              <a:solidFill>
                <a:srgbClr val="4A0D66"/>
              </a:solidFill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130802" y="1371853"/>
            <a:ext cx="3769995" cy="6515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065" marR="5080" algn="ctr">
              <a:lnSpc>
                <a:spcPct val="100000"/>
              </a:lnSpc>
            </a:pPr>
            <a:r>
              <a:rPr sz="1400" b="1" spc="-5" dirty="0">
                <a:latin typeface="Arial"/>
                <a:cs typeface="Arial"/>
              </a:rPr>
              <a:t>Question: </a:t>
            </a:r>
            <a:r>
              <a:rPr sz="1400" b="1" dirty="0">
                <a:latin typeface="Arial"/>
                <a:cs typeface="Arial"/>
              </a:rPr>
              <a:t>" </a:t>
            </a:r>
            <a:r>
              <a:rPr sz="1400" b="1" spc="-5" dirty="0">
                <a:latin typeface="Arial"/>
                <a:cs typeface="Arial"/>
              </a:rPr>
              <a:t>What </a:t>
            </a:r>
            <a:r>
              <a:rPr sz="1400" b="1" dirty="0">
                <a:latin typeface="Arial"/>
                <a:cs typeface="Arial"/>
              </a:rPr>
              <a:t>form/stage </a:t>
            </a:r>
            <a:r>
              <a:rPr sz="1400" b="1" spc="-5" dirty="0">
                <a:latin typeface="Arial"/>
                <a:cs typeface="Arial"/>
              </a:rPr>
              <a:t>of</a:t>
            </a:r>
            <a:r>
              <a:rPr sz="1400" b="1" spc="-155" dirty="0">
                <a:latin typeface="Arial"/>
                <a:cs typeface="Arial"/>
              </a:rPr>
              <a:t> </a:t>
            </a:r>
            <a:r>
              <a:rPr sz="1400" b="1" spc="-5" dirty="0">
                <a:latin typeface="Arial"/>
                <a:cs typeface="Arial"/>
              </a:rPr>
              <a:t>dementia/AD  </a:t>
            </a:r>
            <a:r>
              <a:rPr sz="1400" b="1" spc="5" dirty="0">
                <a:latin typeface="Arial"/>
                <a:cs typeface="Arial"/>
              </a:rPr>
              <a:t>were </a:t>
            </a:r>
            <a:r>
              <a:rPr sz="1400" b="1" spc="-5" dirty="0">
                <a:latin typeface="Arial"/>
                <a:cs typeface="Arial"/>
              </a:rPr>
              <a:t>they initially diagnosed with?"...by  </a:t>
            </a:r>
            <a:r>
              <a:rPr sz="1400" b="1" spc="-10" dirty="0" smtClean="0">
                <a:latin typeface="Arial"/>
                <a:cs typeface="Arial"/>
              </a:rPr>
              <a:t>physician</a:t>
            </a:r>
            <a:r>
              <a:rPr sz="1400" b="1" spc="-70" dirty="0" smtClean="0">
                <a:latin typeface="Arial"/>
                <a:cs typeface="Arial"/>
              </a:rPr>
              <a:t> </a:t>
            </a:r>
            <a:r>
              <a:rPr sz="1400" b="1" spc="-15" dirty="0">
                <a:latin typeface="Arial"/>
                <a:cs typeface="Arial"/>
              </a:rPr>
              <a:t>type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3743327" y="2505075"/>
            <a:ext cx="238125" cy="0"/>
          </a:xfrm>
          <a:custGeom>
            <a:avLst/>
            <a:gdLst/>
            <a:ahLst/>
            <a:cxnLst/>
            <a:rect l="l" t="t" r="r" b="b"/>
            <a:pathLst>
              <a:path w="238125">
                <a:moveTo>
                  <a:pt x="0" y="0"/>
                </a:moveTo>
                <a:lnTo>
                  <a:pt x="238125" y="0"/>
                </a:lnTo>
              </a:path>
            </a:pathLst>
          </a:custGeom>
          <a:ln w="3175">
            <a:solidFill>
              <a:srgbClr val="808080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105150" y="2590800"/>
            <a:ext cx="238125" cy="0"/>
          </a:xfrm>
          <a:custGeom>
            <a:avLst/>
            <a:gdLst/>
            <a:ahLst/>
            <a:cxnLst/>
            <a:rect l="l" t="t" r="r" b="b"/>
            <a:pathLst>
              <a:path w="238125">
                <a:moveTo>
                  <a:pt x="0" y="0"/>
                </a:moveTo>
                <a:lnTo>
                  <a:pt x="238125" y="0"/>
                </a:lnTo>
              </a:path>
            </a:pathLst>
          </a:custGeom>
          <a:ln w="3175">
            <a:solidFill>
              <a:srgbClr val="808080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209677" y="3819525"/>
            <a:ext cx="238125" cy="0"/>
          </a:xfrm>
          <a:custGeom>
            <a:avLst/>
            <a:gdLst/>
            <a:ahLst/>
            <a:cxnLst/>
            <a:rect l="l" t="t" r="r" b="b"/>
            <a:pathLst>
              <a:path w="238125">
                <a:moveTo>
                  <a:pt x="0" y="0"/>
                </a:moveTo>
                <a:lnTo>
                  <a:pt x="238125" y="0"/>
                </a:lnTo>
              </a:path>
            </a:pathLst>
          </a:custGeom>
          <a:ln w="3175">
            <a:solidFill>
              <a:srgbClr val="808080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824032" y="3824337"/>
            <a:ext cx="390525" cy="1600200"/>
          </a:xfrm>
          <a:custGeom>
            <a:avLst/>
            <a:gdLst/>
            <a:ahLst/>
            <a:cxnLst/>
            <a:rect l="l" t="t" r="r" b="b"/>
            <a:pathLst>
              <a:path w="390525" h="1600200">
                <a:moveTo>
                  <a:pt x="0" y="1600209"/>
                </a:moveTo>
                <a:lnTo>
                  <a:pt x="390294" y="1600209"/>
                </a:lnTo>
                <a:lnTo>
                  <a:pt x="390294" y="0"/>
                </a:lnTo>
                <a:lnTo>
                  <a:pt x="0" y="0"/>
                </a:lnTo>
                <a:lnTo>
                  <a:pt x="0" y="1600209"/>
                </a:lnTo>
                <a:close/>
              </a:path>
            </a:pathLst>
          </a:custGeom>
          <a:solidFill>
            <a:srgbClr val="80808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2090650" y="2738288"/>
            <a:ext cx="391160" cy="153035"/>
          </a:xfrm>
          <a:custGeom>
            <a:avLst/>
            <a:gdLst/>
            <a:ahLst/>
            <a:cxnLst/>
            <a:rect l="l" t="t" r="r" b="b"/>
            <a:pathLst>
              <a:path w="391160" h="153035">
                <a:moveTo>
                  <a:pt x="0" y="152612"/>
                </a:moveTo>
                <a:lnTo>
                  <a:pt x="390611" y="152612"/>
                </a:lnTo>
                <a:lnTo>
                  <a:pt x="390611" y="0"/>
                </a:lnTo>
                <a:lnTo>
                  <a:pt x="0" y="0"/>
                </a:lnTo>
                <a:lnTo>
                  <a:pt x="0" y="152612"/>
                </a:lnTo>
                <a:close/>
              </a:path>
            </a:pathLst>
          </a:custGeom>
          <a:solidFill>
            <a:srgbClr val="80808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2719431" y="2595492"/>
            <a:ext cx="391160" cy="142875"/>
          </a:xfrm>
          <a:custGeom>
            <a:avLst/>
            <a:gdLst/>
            <a:ahLst/>
            <a:cxnLst/>
            <a:rect l="l" t="t" r="r" b="b"/>
            <a:pathLst>
              <a:path w="391160" h="142875">
                <a:moveTo>
                  <a:pt x="0" y="142796"/>
                </a:moveTo>
                <a:lnTo>
                  <a:pt x="390611" y="142796"/>
                </a:lnTo>
                <a:lnTo>
                  <a:pt x="390611" y="0"/>
                </a:lnTo>
                <a:lnTo>
                  <a:pt x="0" y="0"/>
                </a:lnTo>
                <a:lnTo>
                  <a:pt x="0" y="142796"/>
                </a:lnTo>
                <a:close/>
              </a:path>
            </a:pathLst>
          </a:custGeom>
          <a:solidFill>
            <a:srgbClr val="80808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3597275" y="2509747"/>
            <a:ext cx="151130" cy="86360"/>
          </a:xfrm>
          <a:custGeom>
            <a:avLst/>
            <a:gdLst/>
            <a:ahLst/>
            <a:cxnLst/>
            <a:rect l="l" t="t" r="r" b="b"/>
            <a:pathLst>
              <a:path w="151129" h="86360">
                <a:moveTo>
                  <a:pt x="0" y="85804"/>
                </a:moveTo>
                <a:lnTo>
                  <a:pt x="150795" y="85804"/>
                </a:lnTo>
                <a:lnTo>
                  <a:pt x="150795" y="0"/>
                </a:lnTo>
                <a:lnTo>
                  <a:pt x="0" y="0"/>
                </a:lnTo>
                <a:lnTo>
                  <a:pt x="0" y="85804"/>
                </a:lnTo>
                <a:close/>
              </a:path>
            </a:pathLst>
          </a:custGeom>
          <a:solidFill>
            <a:srgbClr val="80808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3347957" y="2509747"/>
            <a:ext cx="141605" cy="86360"/>
          </a:xfrm>
          <a:custGeom>
            <a:avLst/>
            <a:gdLst/>
            <a:ahLst/>
            <a:cxnLst/>
            <a:rect l="l" t="t" r="r" b="b"/>
            <a:pathLst>
              <a:path w="141604" h="86360">
                <a:moveTo>
                  <a:pt x="0" y="85804"/>
                </a:moveTo>
                <a:lnTo>
                  <a:pt x="141369" y="85804"/>
                </a:lnTo>
                <a:lnTo>
                  <a:pt x="141369" y="0"/>
                </a:lnTo>
                <a:lnTo>
                  <a:pt x="0" y="0"/>
                </a:lnTo>
                <a:lnTo>
                  <a:pt x="0" y="85804"/>
                </a:lnTo>
                <a:close/>
              </a:path>
            </a:pathLst>
          </a:custGeom>
          <a:solidFill>
            <a:srgbClr val="80808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3986240" y="2509725"/>
            <a:ext cx="390525" cy="2915285"/>
          </a:xfrm>
          <a:custGeom>
            <a:avLst/>
            <a:gdLst/>
            <a:ahLst/>
            <a:cxnLst/>
            <a:rect l="l" t="t" r="r" b="b"/>
            <a:pathLst>
              <a:path w="390525" h="2915285">
                <a:moveTo>
                  <a:pt x="0" y="2914826"/>
                </a:moveTo>
                <a:lnTo>
                  <a:pt x="390294" y="2914826"/>
                </a:lnTo>
                <a:lnTo>
                  <a:pt x="390294" y="0"/>
                </a:lnTo>
                <a:lnTo>
                  <a:pt x="0" y="0"/>
                </a:lnTo>
                <a:lnTo>
                  <a:pt x="0" y="2914826"/>
                </a:lnTo>
                <a:close/>
              </a:path>
            </a:pathLst>
          </a:custGeom>
          <a:solidFill>
            <a:srgbClr val="80808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709667" y="2509683"/>
            <a:ext cx="0" cy="2905760"/>
          </a:xfrm>
          <a:custGeom>
            <a:avLst/>
            <a:gdLst/>
            <a:ahLst/>
            <a:cxnLst/>
            <a:rect l="l" t="t" r="r" b="b"/>
            <a:pathLst>
              <a:path h="2905760">
                <a:moveTo>
                  <a:pt x="0" y="0"/>
                </a:moveTo>
                <a:lnTo>
                  <a:pt x="0" y="2905365"/>
                </a:lnTo>
              </a:path>
            </a:pathLst>
          </a:custGeom>
          <a:ln w="9503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671651" y="5424547"/>
            <a:ext cx="28575" cy="0"/>
          </a:xfrm>
          <a:custGeom>
            <a:avLst/>
            <a:gdLst/>
            <a:ahLst/>
            <a:cxnLst/>
            <a:rect l="l" t="t" r="r" b="b"/>
            <a:pathLst>
              <a:path w="28575">
                <a:moveTo>
                  <a:pt x="0" y="0"/>
                </a:moveTo>
                <a:lnTo>
                  <a:pt x="28511" y="0"/>
                </a:lnTo>
              </a:path>
            </a:pathLst>
          </a:custGeom>
          <a:ln w="9498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671651" y="4843545"/>
            <a:ext cx="28575" cy="0"/>
          </a:xfrm>
          <a:custGeom>
            <a:avLst/>
            <a:gdLst/>
            <a:ahLst/>
            <a:cxnLst/>
            <a:rect l="l" t="t" r="r" b="b"/>
            <a:pathLst>
              <a:path w="28575">
                <a:moveTo>
                  <a:pt x="0" y="0"/>
                </a:moveTo>
                <a:lnTo>
                  <a:pt x="28511" y="0"/>
                </a:lnTo>
              </a:path>
            </a:pathLst>
          </a:custGeom>
          <a:ln w="9498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671651" y="4262505"/>
            <a:ext cx="28575" cy="0"/>
          </a:xfrm>
          <a:custGeom>
            <a:avLst/>
            <a:gdLst/>
            <a:ahLst/>
            <a:cxnLst/>
            <a:rect l="l" t="t" r="r" b="b"/>
            <a:pathLst>
              <a:path w="28575">
                <a:moveTo>
                  <a:pt x="0" y="0"/>
                </a:moveTo>
                <a:lnTo>
                  <a:pt x="28511" y="0"/>
                </a:lnTo>
              </a:path>
            </a:pathLst>
          </a:custGeom>
          <a:ln w="9498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671651" y="3672068"/>
            <a:ext cx="28575" cy="0"/>
          </a:xfrm>
          <a:custGeom>
            <a:avLst/>
            <a:gdLst/>
            <a:ahLst/>
            <a:cxnLst/>
            <a:rect l="l" t="t" r="r" b="b"/>
            <a:pathLst>
              <a:path w="28575">
                <a:moveTo>
                  <a:pt x="0" y="0"/>
                </a:moveTo>
                <a:lnTo>
                  <a:pt x="28511" y="0"/>
                </a:lnTo>
              </a:path>
            </a:pathLst>
          </a:custGeom>
          <a:ln w="9498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671651" y="3090749"/>
            <a:ext cx="28575" cy="0"/>
          </a:xfrm>
          <a:custGeom>
            <a:avLst/>
            <a:gdLst/>
            <a:ahLst/>
            <a:cxnLst/>
            <a:rect l="l" t="t" r="r" b="b"/>
            <a:pathLst>
              <a:path w="28575">
                <a:moveTo>
                  <a:pt x="0" y="0"/>
                </a:moveTo>
                <a:lnTo>
                  <a:pt x="28511" y="0"/>
                </a:lnTo>
              </a:path>
            </a:pathLst>
          </a:custGeom>
          <a:ln w="9498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671651" y="2509683"/>
            <a:ext cx="28575" cy="0"/>
          </a:xfrm>
          <a:custGeom>
            <a:avLst/>
            <a:gdLst/>
            <a:ahLst/>
            <a:cxnLst/>
            <a:rect l="l" t="t" r="r" b="b"/>
            <a:pathLst>
              <a:path w="28575">
                <a:moveTo>
                  <a:pt x="0" y="0"/>
                </a:moveTo>
                <a:lnTo>
                  <a:pt x="28511" y="0"/>
                </a:lnTo>
              </a:path>
            </a:pathLst>
          </a:custGeom>
          <a:ln w="9498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709669" y="5424547"/>
            <a:ext cx="3781425" cy="0"/>
          </a:xfrm>
          <a:custGeom>
            <a:avLst/>
            <a:gdLst/>
            <a:ahLst/>
            <a:cxnLst/>
            <a:rect l="l" t="t" r="r" b="b"/>
            <a:pathLst>
              <a:path w="3781425">
                <a:moveTo>
                  <a:pt x="0" y="0"/>
                </a:moveTo>
                <a:lnTo>
                  <a:pt x="3781293" y="0"/>
                </a:lnTo>
              </a:path>
            </a:pathLst>
          </a:custGeom>
          <a:ln w="9498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709667" y="5434050"/>
            <a:ext cx="0" cy="29209"/>
          </a:xfrm>
          <a:custGeom>
            <a:avLst/>
            <a:gdLst/>
            <a:ahLst/>
            <a:cxnLst/>
            <a:rect l="l" t="t" r="r" b="b"/>
            <a:pathLst>
              <a:path h="29210">
                <a:moveTo>
                  <a:pt x="0" y="28812"/>
                </a:moveTo>
                <a:lnTo>
                  <a:pt x="0" y="0"/>
                </a:lnTo>
              </a:path>
            </a:pathLst>
          </a:custGeom>
          <a:ln w="9503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1338194" y="5434050"/>
            <a:ext cx="0" cy="29209"/>
          </a:xfrm>
          <a:custGeom>
            <a:avLst/>
            <a:gdLst/>
            <a:ahLst/>
            <a:cxnLst/>
            <a:rect l="l" t="t" r="r" b="b"/>
            <a:pathLst>
              <a:path h="29210">
                <a:moveTo>
                  <a:pt x="0" y="28812"/>
                </a:moveTo>
                <a:lnTo>
                  <a:pt x="0" y="0"/>
                </a:lnTo>
              </a:path>
            </a:pathLst>
          </a:custGeom>
          <a:ln w="9503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976603" y="5434050"/>
            <a:ext cx="0" cy="29209"/>
          </a:xfrm>
          <a:custGeom>
            <a:avLst/>
            <a:gdLst/>
            <a:ahLst/>
            <a:cxnLst/>
            <a:rect l="l" t="t" r="r" b="b"/>
            <a:pathLst>
              <a:path h="29210">
                <a:moveTo>
                  <a:pt x="0" y="28812"/>
                </a:moveTo>
                <a:lnTo>
                  <a:pt x="0" y="0"/>
                </a:lnTo>
              </a:path>
            </a:pathLst>
          </a:custGeom>
          <a:ln w="9503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2605129" y="5434050"/>
            <a:ext cx="0" cy="29209"/>
          </a:xfrm>
          <a:custGeom>
            <a:avLst/>
            <a:gdLst/>
            <a:ahLst/>
            <a:cxnLst/>
            <a:rect l="l" t="t" r="r" b="b"/>
            <a:pathLst>
              <a:path h="29210">
                <a:moveTo>
                  <a:pt x="0" y="28812"/>
                </a:moveTo>
                <a:lnTo>
                  <a:pt x="0" y="0"/>
                </a:lnTo>
              </a:path>
            </a:pathLst>
          </a:custGeom>
          <a:ln w="9503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3233655" y="5434050"/>
            <a:ext cx="0" cy="29209"/>
          </a:xfrm>
          <a:custGeom>
            <a:avLst/>
            <a:gdLst/>
            <a:ahLst/>
            <a:cxnLst/>
            <a:rect l="l" t="t" r="r" b="b"/>
            <a:pathLst>
              <a:path h="29210">
                <a:moveTo>
                  <a:pt x="0" y="28812"/>
                </a:moveTo>
                <a:lnTo>
                  <a:pt x="0" y="0"/>
                </a:lnTo>
              </a:path>
            </a:pathLst>
          </a:custGeom>
          <a:ln w="9503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3871938" y="5434050"/>
            <a:ext cx="0" cy="29209"/>
          </a:xfrm>
          <a:custGeom>
            <a:avLst/>
            <a:gdLst/>
            <a:ahLst/>
            <a:cxnLst/>
            <a:rect l="l" t="t" r="r" b="b"/>
            <a:pathLst>
              <a:path h="29210">
                <a:moveTo>
                  <a:pt x="0" y="28812"/>
                </a:moveTo>
                <a:lnTo>
                  <a:pt x="0" y="0"/>
                </a:lnTo>
              </a:path>
            </a:pathLst>
          </a:custGeom>
          <a:ln w="9503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4500464" y="5434050"/>
            <a:ext cx="0" cy="29209"/>
          </a:xfrm>
          <a:custGeom>
            <a:avLst/>
            <a:gdLst/>
            <a:ahLst/>
            <a:cxnLst/>
            <a:rect l="l" t="t" r="r" b="b"/>
            <a:pathLst>
              <a:path h="29210">
                <a:moveTo>
                  <a:pt x="0" y="28812"/>
                </a:moveTo>
                <a:lnTo>
                  <a:pt x="0" y="0"/>
                </a:lnTo>
              </a:path>
            </a:pathLst>
          </a:custGeom>
          <a:ln w="9503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 txBox="1"/>
          <p:nvPr/>
        </p:nvSpPr>
        <p:spPr>
          <a:xfrm>
            <a:off x="930129" y="4543708"/>
            <a:ext cx="158750" cy="1384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20" dirty="0">
                <a:latin typeface="Arial"/>
                <a:cs typeface="Arial"/>
              </a:rPr>
              <a:t>55</a:t>
            </a:r>
            <a:endParaRPr sz="900">
              <a:latin typeface="Arial"/>
              <a:cs typeface="Arial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1452558" y="2890899"/>
            <a:ext cx="400685" cy="538609"/>
          </a:xfrm>
          <a:prstGeom prst="rect">
            <a:avLst/>
          </a:prstGeom>
          <a:solidFill>
            <a:srgbClr val="808080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800">
              <a:latin typeface="Times New Roman"/>
              <a:cs typeface="Times New Roman"/>
            </a:endParaRPr>
          </a:p>
          <a:p>
            <a:pPr marL="128270">
              <a:lnSpc>
                <a:spcPct val="100000"/>
              </a:lnSpc>
            </a:pPr>
            <a:r>
              <a:rPr sz="900" spc="20" dirty="0">
                <a:latin typeface="Arial"/>
                <a:cs typeface="Arial"/>
              </a:rPr>
              <a:t>32</a:t>
            </a:r>
            <a:endParaRPr sz="900">
              <a:latin typeface="Arial"/>
              <a:cs typeface="Arial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1835150" y="2733540"/>
            <a:ext cx="489584" cy="1384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278765" algn="l"/>
                <a:tab pos="412750" algn="l"/>
              </a:tabLst>
            </a:pPr>
            <a:r>
              <a:rPr sz="900" u="dash" dirty="0">
                <a:latin typeface="Arial"/>
                <a:cs typeface="Arial"/>
              </a:rPr>
              <a:t> 	</a:t>
            </a:r>
            <a:r>
              <a:rPr sz="900" dirty="0">
                <a:latin typeface="Arial"/>
                <a:cs typeface="Arial"/>
              </a:rPr>
              <a:t>	5</a:t>
            </a:r>
            <a:endParaRPr sz="900">
              <a:latin typeface="Arial"/>
              <a:cs typeface="Arial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2463800" y="2581308"/>
            <a:ext cx="489584" cy="1384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278765" algn="l"/>
                <a:tab pos="412115" algn="l"/>
              </a:tabLst>
            </a:pPr>
            <a:r>
              <a:rPr sz="900" u="dash" dirty="0">
                <a:latin typeface="Arial"/>
                <a:cs typeface="Arial"/>
              </a:rPr>
              <a:t> 	</a:t>
            </a:r>
            <a:r>
              <a:rPr sz="900" dirty="0">
                <a:latin typeface="Arial"/>
                <a:cs typeface="Arial"/>
              </a:rPr>
              <a:t>	5</a:t>
            </a:r>
            <a:endParaRPr sz="900">
              <a:latin typeface="Arial"/>
              <a:cs typeface="Arial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4063889" y="3886426"/>
            <a:ext cx="225425" cy="1384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20" dirty="0">
                <a:latin typeface="Arial"/>
                <a:cs typeface="Arial"/>
              </a:rPr>
              <a:t>100</a:t>
            </a:r>
            <a:endParaRPr sz="900">
              <a:latin typeface="Arial"/>
              <a:cs typeface="Arial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530333" y="5343813"/>
            <a:ext cx="89535" cy="1384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dirty="0">
                <a:latin typeface="Arial"/>
                <a:cs typeface="Arial"/>
              </a:rPr>
              <a:t>0</a:t>
            </a:r>
            <a:endParaRPr sz="900">
              <a:latin typeface="Arial"/>
              <a:cs typeface="Arial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463487" y="4762811"/>
            <a:ext cx="158750" cy="1384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20" dirty="0">
                <a:latin typeface="Arial"/>
                <a:cs typeface="Arial"/>
              </a:rPr>
              <a:t>20</a:t>
            </a:r>
            <a:endParaRPr sz="900">
              <a:latin typeface="Arial"/>
              <a:cs typeface="Arial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463487" y="4181518"/>
            <a:ext cx="158750" cy="1384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20" dirty="0">
                <a:latin typeface="Arial"/>
                <a:cs typeface="Arial"/>
              </a:rPr>
              <a:t>40</a:t>
            </a:r>
            <a:endParaRPr sz="900">
              <a:latin typeface="Arial"/>
              <a:cs typeface="Arial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463487" y="3590950"/>
            <a:ext cx="158750" cy="1384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20" dirty="0">
                <a:latin typeface="Arial"/>
                <a:cs typeface="Arial"/>
              </a:rPr>
              <a:t>60</a:t>
            </a:r>
            <a:endParaRPr sz="900">
              <a:latin typeface="Arial"/>
              <a:cs typeface="Arial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463487" y="3010015"/>
            <a:ext cx="158750" cy="1384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20" dirty="0">
                <a:latin typeface="Arial"/>
                <a:cs typeface="Arial"/>
              </a:rPr>
              <a:t>80</a:t>
            </a:r>
            <a:endParaRPr sz="900">
              <a:latin typeface="Arial"/>
              <a:cs typeface="Arial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396961" y="2428949"/>
            <a:ext cx="225425" cy="1384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20" dirty="0">
                <a:latin typeface="Arial"/>
                <a:cs typeface="Arial"/>
              </a:rPr>
              <a:t>100</a:t>
            </a:r>
            <a:endParaRPr sz="900">
              <a:latin typeface="Arial"/>
              <a:cs typeface="Arial"/>
            </a:endParaRPr>
          </a:p>
        </p:txBody>
      </p:sp>
      <p:sp>
        <p:nvSpPr>
          <p:cNvPr id="49" name="object 49"/>
          <p:cNvSpPr/>
          <p:nvPr/>
        </p:nvSpPr>
        <p:spPr>
          <a:xfrm>
            <a:off x="3489324" y="2479679"/>
            <a:ext cx="107951" cy="136525"/>
          </a:xfrm>
          <a:custGeom>
            <a:avLst/>
            <a:gdLst/>
            <a:ahLst/>
            <a:cxnLst/>
            <a:rect l="l" t="t" r="r" b="b"/>
            <a:pathLst>
              <a:path w="107950" h="136525">
                <a:moveTo>
                  <a:pt x="0" y="136525"/>
                </a:moveTo>
                <a:lnTo>
                  <a:pt x="107950" y="136525"/>
                </a:lnTo>
                <a:lnTo>
                  <a:pt x="107950" y="0"/>
                </a:lnTo>
                <a:lnTo>
                  <a:pt x="0" y="0"/>
                </a:lnTo>
                <a:lnTo>
                  <a:pt x="0" y="136525"/>
                </a:lnTo>
                <a:close/>
              </a:path>
            </a:pathLst>
          </a:custGeom>
          <a:solidFill>
            <a:srgbClr val="80808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 txBox="1"/>
          <p:nvPr/>
        </p:nvSpPr>
        <p:spPr>
          <a:xfrm>
            <a:off x="3499487" y="2476757"/>
            <a:ext cx="89535" cy="1384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-5" dirty="0">
                <a:latin typeface="Arial"/>
                <a:cs typeface="Arial"/>
              </a:rPr>
              <a:t>3</a:t>
            </a:r>
            <a:endParaRPr sz="900">
              <a:latin typeface="Arial"/>
              <a:cs typeface="Arial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411278" y="2175256"/>
            <a:ext cx="956310" cy="1692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dirty="0">
                <a:latin typeface="Arial"/>
                <a:cs typeface="Arial"/>
              </a:rPr>
              <a:t>%</a:t>
            </a:r>
            <a:r>
              <a:rPr sz="1100" spc="-12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respondents</a:t>
            </a:r>
            <a:endParaRPr sz="1100">
              <a:latin typeface="Arial"/>
              <a:cs typeface="Arial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3286507" y="5522673"/>
            <a:ext cx="511809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170180">
              <a:lnSpc>
                <a:spcPct val="100000"/>
              </a:lnSpc>
            </a:pPr>
            <a:r>
              <a:rPr sz="900" spc="-5" dirty="0">
                <a:latin typeface="Arial"/>
                <a:cs typeface="Arial"/>
              </a:rPr>
              <a:t>No  diagno</a:t>
            </a:r>
            <a:r>
              <a:rPr sz="900" spc="5" dirty="0">
                <a:latin typeface="Arial"/>
                <a:cs typeface="Arial"/>
              </a:rPr>
              <a:t>s</a:t>
            </a:r>
            <a:r>
              <a:rPr sz="900" spc="-5" dirty="0">
                <a:latin typeface="Arial"/>
                <a:cs typeface="Arial"/>
              </a:rPr>
              <a:t>i</a:t>
            </a:r>
            <a:r>
              <a:rPr sz="900" dirty="0">
                <a:latin typeface="Arial"/>
                <a:cs typeface="Arial"/>
              </a:rPr>
              <a:t>s</a:t>
            </a:r>
            <a:endParaRPr sz="900">
              <a:latin typeface="Arial"/>
              <a:cs typeface="Arial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4037457" y="5522675"/>
            <a:ext cx="279400" cy="1384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-10" dirty="0">
                <a:latin typeface="Arial"/>
                <a:cs typeface="Arial"/>
              </a:rPr>
              <a:t>T</a:t>
            </a:r>
            <a:r>
              <a:rPr sz="900" spc="-5" dirty="0">
                <a:latin typeface="Arial"/>
                <a:cs typeface="Arial"/>
              </a:rPr>
              <a:t>o</a:t>
            </a:r>
            <a:r>
              <a:rPr sz="900" dirty="0">
                <a:latin typeface="Arial"/>
                <a:cs typeface="Arial"/>
              </a:rPr>
              <a:t>ta</a:t>
            </a:r>
            <a:r>
              <a:rPr sz="900" spc="-5" dirty="0">
                <a:latin typeface="Arial"/>
                <a:cs typeface="Arial"/>
              </a:rPr>
              <a:t>l</a:t>
            </a:r>
            <a:endParaRPr sz="900">
              <a:latin typeface="Arial"/>
              <a:cs typeface="Arial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1344549" y="5522675"/>
            <a:ext cx="1871980" cy="1384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dirty="0">
                <a:latin typeface="Arial"/>
                <a:cs typeface="Arial"/>
              </a:rPr>
              <a:t>Neurologist Psychiatrist</a:t>
            </a:r>
            <a:r>
              <a:rPr sz="900" spc="1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Geriatrician</a:t>
            </a:r>
            <a:endParaRPr sz="900">
              <a:latin typeface="Arial"/>
              <a:cs typeface="Arial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884023" y="5522675"/>
            <a:ext cx="260985" cy="1384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dirty="0">
                <a:latin typeface="Arial"/>
                <a:cs typeface="Arial"/>
              </a:rPr>
              <a:t>PCP</a:t>
            </a:r>
            <a:endParaRPr sz="900">
              <a:latin typeface="Arial"/>
              <a:cs typeface="Arial"/>
            </a:endParaRPr>
          </a:p>
        </p:txBody>
      </p:sp>
      <p:sp>
        <p:nvSpPr>
          <p:cNvPr id="56" name="object 56"/>
          <p:cNvSpPr/>
          <p:nvPr/>
        </p:nvSpPr>
        <p:spPr>
          <a:xfrm>
            <a:off x="5357689" y="4967129"/>
            <a:ext cx="524510" cy="438784"/>
          </a:xfrm>
          <a:custGeom>
            <a:avLst/>
            <a:gdLst/>
            <a:ahLst/>
            <a:cxnLst/>
            <a:rect l="l" t="t" r="r" b="b"/>
            <a:pathLst>
              <a:path w="524510" h="438785">
                <a:moveTo>
                  <a:pt x="0" y="438439"/>
                </a:moveTo>
                <a:lnTo>
                  <a:pt x="524094" y="438439"/>
                </a:lnTo>
                <a:lnTo>
                  <a:pt x="524094" y="0"/>
                </a:lnTo>
                <a:lnTo>
                  <a:pt x="0" y="0"/>
                </a:lnTo>
                <a:lnTo>
                  <a:pt x="0" y="438439"/>
                </a:lnTo>
                <a:close/>
              </a:path>
            </a:pathLst>
          </a:custGeom>
          <a:solidFill>
            <a:srgbClr val="5BAC8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5357689" y="4967129"/>
            <a:ext cx="524510" cy="438784"/>
          </a:xfrm>
          <a:custGeom>
            <a:avLst/>
            <a:gdLst/>
            <a:ahLst/>
            <a:cxnLst/>
            <a:rect l="l" t="t" r="r" b="b"/>
            <a:pathLst>
              <a:path w="524510" h="438785">
                <a:moveTo>
                  <a:pt x="0" y="438439"/>
                </a:moveTo>
                <a:lnTo>
                  <a:pt x="524094" y="438439"/>
                </a:lnTo>
                <a:lnTo>
                  <a:pt x="524094" y="0"/>
                </a:lnTo>
                <a:lnTo>
                  <a:pt x="0" y="0"/>
                </a:lnTo>
                <a:lnTo>
                  <a:pt x="0" y="438439"/>
                </a:lnTo>
                <a:close/>
              </a:path>
            </a:pathLst>
          </a:custGeom>
          <a:ln w="9498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6195926" y="5081725"/>
            <a:ext cx="534035" cy="323850"/>
          </a:xfrm>
          <a:custGeom>
            <a:avLst/>
            <a:gdLst/>
            <a:ahLst/>
            <a:cxnLst/>
            <a:rect l="l" t="t" r="r" b="b"/>
            <a:pathLst>
              <a:path w="534034" h="323850">
                <a:moveTo>
                  <a:pt x="0" y="323843"/>
                </a:moveTo>
                <a:lnTo>
                  <a:pt x="533595" y="323843"/>
                </a:lnTo>
                <a:lnTo>
                  <a:pt x="533595" y="0"/>
                </a:lnTo>
                <a:lnTo>
                  <a:pt x="0" y="0"/>
                </a:lnTo>
                <a:lnTo>
                  <a:pt x="0" y="323843"/>
                </a:lnTo>
                <a:close/>
              </a:path>
            </a:pathLst>
          </a:custGeom>
          <a:solidFill>
            <a:srgbClr val="5BAC8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6195926" y="5081725"/>
            <a:ext cx="534035" cy="323850"/>
          </a:xfrm>
          <a:custGeom>
            <a:avLst/>
            <a:gdLst/>
            <a:ahLst/>
            <a:cxnLst/>
            <a:rect l="l" t="t" r="r" b="b"/>
            <a:pathLst>
              <a:path w="534034" h="323850">
                <a:moveTo>
                  <a:pt x="0" y="323843"/>
                </a:moveTo>
                <a:lnTo>
                  <a:pt x="533595" y="323843"/>
                </a:lnTo>
                <a:lnTo>
                  <a:pt x="533595" y="0"/>
                </a:lnTo>
                <a:lnTo>
                  <a:pt x="0" y="0"/>
                </a:lnTo>
                <a:lnTo>
                  <a:pt x="0" y="323843"/>
                </a:lnTo>
                <a:close/>
              </a:path>
            </a:pathLst>
          </a:custGeom>
          <a:ln w="9497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7043979" y="5176698"/>
            <a:ext cx="523875" cy="229235"/>
          </a:xfrm>
          <a:custGeom>
            <a:avLst/>
            <a:gdLst/>
            <a:ahLst/>
            <a:cxnLst/>
            <a:rect l="l" t="t" r="r" b="b"/>
            <a:pathLst>
              <a:path w="523875" h="229235">
                <a:moveTo>
                  <a:pt x="0" y="228874"/>
                </a:moveTo>
                <a:lnTo>
                  <a:pt x="523778" y="228874"/>
                </a:lnTo>
                <a:lnTo>
                  <a:pt x="523778" y="0"/>
                </a:lnTo>
                <a:lnTo>
                  <a:pt x="0" y="0"/>
                </a:lnTo>
                <a:lnTo>
                  <a:pt x="0" y="228874"/>
                </a:lnTo>
                <a:close/>
              </a:path>
            </a:pathLst>
          </a:custGeom>
          <a:solidFill>
            <a:srgbClr val="5BAC8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7043979" y="5176698"/>
            <a:ext cx="523875" cy="229235"/>
          </a:xfrm>
          <a:custGeom>
            <a:avLst/>
            <a:gdLst/>
            <a:ahLst/>
            <a:cxnLst/>
            <a:rect l="l" t="t" r="r" b="b"/>
            <a:pathLst>
              <a:path w="523875" h="229235">
                <a:moveTo>
                  <a:pt x="0" y="228874"/>
                </a:moveTo>
                <a:lnTo>
                  <a:pt x="523778" y="228874"/>
                </a:lnTo>
                <a:lnTo>
                  <a:pt x="523778" y="0"/>
                </a:lnTo>
                <a:lnTo>
                  <a:pt x="0" y="0"/>
                </a:lnTo>
                <a:lnTo>
                  <a:pt x="0" y="228874"/>
                </a:lnTo>
                <a:close/>
              </a:path>
            </a:pathLst>
          </a:custGeom>
          <a:ln w="9497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8199373" y="5319780"/>
            <a:ext cx="207010" cy="86360"/>
          </a:xfrm>
          <a:custGeom>
            <a:avLst/>
            <a:gdLst/>
            <a:ahLst/>
            <a:cxnLst/>
            <a:rect l="l" t="t" r="r" b="b"/>
            <a:pathLst>
              <a:path w="207009" h="86360">
                <a:moveTo>
                  <a:pt x="0" y="85788"/>
                </a:moveTo>
                <a:lnTo>
                  <a:pt x="206680" y="85788"/>
                </a:lnTo>
                <a:lnTo>
                  <a:pt x="206680" y="0"/>
                </a:lnTo>
                <a:lnTo>
                  <a:pt x="0" y="0"/>
                </a:lnTo>
                <a:lnTo>
                  <a:pt x="0" y="85788"/>
                </a:lnTo>
                <a:close/>
              </a:path>
            </a:pathLst>
          </a:custGeom>
          <a:solidFill>
            <a:srgbClr val="5BAC8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7882275" y="5319780"/>
            <a:ext cx="196850" cy="86360"/>
          </a:xfrm>
          <a:custGeom>
            <a:avLst/>
            <a:gdLst/>
            <a:ahLst/>
            <a:cxnLst/>
            <a:rect l="l" t="t" r="r" b="b"/>
            <a:pathLst>
              <a:path w="196850" h="86360">
                <a:moveTo>
                  <a:pt x="0" y="85788"/>
                </a:moveTo>
                <a:lnTo>
                  <a:pt x="196448" y="85788"/>
                </a:lnTo>
                <a:lnTo>
                  <a:pt x="196448" y="0"/>
                </a:lnTo>
                <a:lnTo>
                  <a:pt x="0" y="0"/>
                </a:lnTo>
                <a:lnTo>
                  <a:pt x="0" y="85788"/>
                </a:lnTo>
                <a:close/>
              </a:path>
            </a:pathLst>
          </a:custGeom>
          <a:solidFill>
            <a:srgbClr val="5BAC8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7882278" y="5319780"/>
            <a:ext cx="523875" cy="86360"/>
          </a:xfrm>
          <a:custGeom>
            <a:avLst/>
            <a:gdLst/>
            <a:ahLst/>
            <a:cxnLst/>
            <a:rect l="l" t="t" r="r" b="b"/>
            <a:pathLst>
              <a:path w="523875" h="86360">
                <a:moveTo>
                  <a:pt x="0" y="85788"/>
                </a:moveTo>
                <a:lnTo>
                  <a:pt x="523778" y="85788"/>
                </a:lnTo>
                <a:lnTo>
                  <a:pt x="523778" y="0"/>
                </a:lnTo>
                <a:lnTo>
                  <a:pt x="0" y="0"/>
                </a:lnTo>
                <a:lnTo>
                  <a:pt x="0" y="85788"/>
                </a:lnTo>
                <a:close/>
              </a:path>
            </a:pathLst>
          </a:custGeom>
          <a:ln w="9496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5357689" y="4186168"/>
            <a:ext cx="524510" cy="781050"/>
          </a:xfrm>
          <a:custGeom>
            <a:avLst/>
            <a:gdLst/>
            <a:ahLst/>
            <a:cxnLst/>
            <a:rect l="l" t="t" r="r" b="b"/>
            <a:pathLst>
              <a:path w="524510" h="781050">
                <a:moveTo>
                  <a:pt x="0" y="780960"/>
                </a:moveTo>
                <a:lnTo>
                  <a:pt x="524094" y="780960"/>
                </a:lnTo>
                <a:lnTo>
                  <a:pt x="524094" y="0"/>
                </a:lnTo>
                <a:lnTo>
                  <a:pt x="0" y="0"/>
                </a:lnTo>
                <a:lnTo>
                  <a:pt x="0" y="780960"/>
                </a:lnTo>
                <a:close/>
              </a:path>
            </a:pathLst>
          </a:custGeom>
          <a:solidFill>
            <a:srgbClr val="8EC5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5357689" y="4186168"/>
            <a:ext cx="524510" cy="781050"/>
          </a:xfrm>
          <a:custGeom>
            <a:avLst/>
            <a:gdLst/>
            <a:ahLst/>
            <a:cxnLst/>
            <a:rect l="l" t="t" r="r" b="b"/>
            <a:pathLst>
              <a:path w="524510" h="781050">
                <a:moveTo>
                  <a:pt x="0" y="780960"/>
                </a:moveTo>
                <a:lnTo>
                  <a:pt x="524094" y="780960"/>
                </a:lnTo>
                <a:lnTo>
                  <a:pt x="524094" y="0"/>
                </a:lnTo>
                <a:lnTo>
                  <a:pt x="0" y="0"/>
                </a:lnTo>
                <a:lnTo>
                  <a:pt x="0" y="780960"/>
                </a:lnTo>
                <a:close/>
              </a:path>
            </a:pathLst>
          </a:custGeom>
          <a:ln w="9499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6195926" y="4472029"/>
            <a:ext cx="534035" cy="610235"/>
          </a:xfrm>
          <a:custGeom>
            <a:avLst/>
            <a:gdLst/>
            <a:ahLst/>
            <a:cxnLst/>
            <a:rect l="l" t="t" r="r" b="b"/>
            <a:pathLst>
              <a:path w="534034" h="610235">
                <a:moveTo>
                  <a:pt x="0" y="609700"/>
                </a:moveTo>
                <a:lnTo>
                  <a:pt x="533595" y="609700"/>
                </a:lnTo>
                <a:lnTo>
                  <a:pt x="533595" y="0"/>
                </a:lnTo>
                <a:lnTo>
                  <a:pt x="0" y="0"/>
                </a:lnTo>
                <a:lnTo>
                  <a:pt x="0" y="609700"/>
                </a:lnTo>
                <a:close/>
              </a:path>
            </a:pathLst>
          </a:custGeom>
          <a:solidFill>
            <a:srgbClr val="8EC5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6195926" y="4472029"/>
            <a:ext cx="534035" cy="610235"/>
          </a:xfrm>
          <a:custGeom>
            <a:avLst/>
            <a:gdLst/>
            <a:ahLst/>
            <a:cxnLst/>
            <a:rect l="l" t="t" r="r" b="b"/>
            <a:pathLst>
              <a:path w="534034" h="610235">
                <a:moveTo>
                  <a:pt x="0" y="609700"/>
                </a:moveTo>
                <a:lnTo>
                  <a:pt x="533595" y="609700"/>
                </a:lnTo>
                <a:lnTo>
                  <a:pt x="533595" y="0"/>
                </a:lnTo>
                <a:lnTo>
                  <a:pt x="0" y="0"/>
                </a:lnTo>
                <a:lnTo>
                  <a:pt x="0" y="609700"/>
                </a:lnTo>
                <a:close/>
              </a:path>
            </a:pathLst>
          </a:custGeom>
          <a:ln w="9498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7043979" y="4300448"/>
            <a:ext cx="523875" cy="876300"/>
          </a:xfrm>
          <a:custGeom>
            <a:avLst/>
            <a:gdLst/>
            <a:ahLst/>
            <a:cxnLst/>
            <a:rect l="l" t="t" r="r" b="b"/>
            <a:pathLst>
              <a:path w="523875" h="876300">
                <a:moveTo>
                  <a:pt x="0" y="876246"/>
                </a:moveTo>
                <a:lnTo>
                  <a:pt x="523778" y="876246"/>
                </a:lnTo>
                <a:lnTo>
                  <a:pt x="523778" y="0"/>
                </a:lnTo>
                <a:lnTo>
                  <a:pt x="0" y="0"/>
                </a:lnTo>
                <a:lnTo>
                  <a:pt x="0" y="876246"/>
                </a:lnTo>
                <a:close/>
              </a:path>
            </a:pathLst>
          </a:custGeom>
          <a:solidFill>
            <a:srgbClr val="8EC5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7043979" y="4300448"/>
            <a:ext cx="523875" cy="876300"/>
          </a:xfrm>
          <a:custGeom>
            <a:avLst/>
            <a:gdLst/>
            <a:ahLst/>
            <a:cxnLst/>
            <a:rect l="l" t="t" r="r" b="b"/>
            <a:pathLst>
              <a:path w="523875" h="876300">
                <a:moveTo>
                  <a:pt x="0" y="876246"/>
                </a:moveTo>
                <a:lnTo>
                  <a:pt x="523778" y="876246"/>
                </a:lnTo>
                <a:lnTo>
                  <a:pt x="523778" y="0"/>
                </a:lnTo>
                <a:lnTo>
                  <a:pt x="0" y="0"/>
                </a:lnTo>
                <a:lnTo>
                  <a:pt x="0" y="876246"/>
                </a:lnTo>
                <a:close/>
              </a:path>
            </a:pathLst>
          </a:custGeom>
          <a:ln w="9499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7882278" y="4500519"/>
            <a:ext cx="523875" cy="819785"/>
          </a:xfrm>
          <a:custGeom>
            <a:avLst/>
            <a:gdLst/>
            <a:ahLst/>
            <a:cxnLst/>
            <a:rect l="l" t="t" r="r" b="b"/>
            <a:pathLst>
              <a:path w="523875" h="819785">
                <a:moveTo>
                  <a:pt x="0" y="819264"/>
                </a:moveTo>
                <a:lnTo>
                  <a:pt x="523778" y="819264"/>
                </a:lnTo>
                <a:lnTo>
                  <a:pt x="523778" y="0"/>
                </a:lnTo>
                <a:lnTo>
                  <a:pt x="0" y="0"/>
                </a:lnTo>
                <a:lnTo>
                  <a:pt x="0" y="819264"/>
                </a:lnTo>
                <a:close/>
              </a:path>
            </a:pathLst>
          </a:custGeom>
          <a:solidFill>
            <a:srgbClr val="8EC5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7882278" y="4500519"/>
            <a:ext cx="523875" cy="819785"/>
          </a:xfrm>
          <a:custGeom>
            <a:avLst/>
            <a:gdLst/>
            <a:ahLst/>
            <a:cxnLst/>
            <a:rect l="l" t="t" r="r" b="b"/>
            <a:pathLst>
              <a:path w="523875" h="819785">
                <a:moveTo>
                  <a:pt x="0" y="819264"/>
                </a:moveTo>
                <a:lnTo>
                  <a:pt x="523778" y="819264"/>
                </a:lnTo>
                <a:lnTo>
                  <a:pt x="523778" y="0"/>
                </a:lnTo>
                <a:lnTo>
                  <a:pt x="0" y="0"/>
                </a:lnTo>
                <a:lnTo>
                  <a:pt x="0" y="819264"/>
                </a:lnTo>
                <a:close/>
              </a:path>
            </a:pathLst>
          </a:custGeom>
          <a:ln w="9499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5357689" y="3957597"/>
            <a:ext cx="524510" cy="228600"/>
          </a:xfrm>
          <a:custGeom>
            <a:avLst/>
            <a:gdLst/>
            <a:ahLst/>
            <a:cxnLst/>
            <a:rect l="l" t="t" r="r" b="b"/>
            <a:pathLst>
              <a:path w="524510" h="228600">
                <a:moveTo>
                  <a:pt x="0" y="228558"/>
                </a:moveTo>
                <a:lnTo>
                  <a:pt x="524094" y="228558"/>
                </a:lnTo>
                <a:lnTo>
                  <a:pt x="524094" y="0"/>
                </a:lnTo>
                <a:lnTo>
                  <a:pt x="0" y="0"/>
                </a:lnTo>
                <a:lnTo>
                  <a:pt x="0" y="228558"/>
                </a:lnTo>
                <a:close/>
              </a:path>
            </a:pathLst>
          </a:custGeom>
          <a:solidFill>
            <a:srgbClr val="BBDE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5357689" y="3957597"/>
            <a:ext cx="524510" cy="228600"/>
          </a:xfrm>
          <a:custGeom>
            <a:avLst/>
            <a:gdLst/>
            <a:ahLst/>
            <a:cxnLst/>
            <a:rect l="l" t="t" r="r" b="b"/>
            <a:pathLst>
              <a:path w="524510" h="228600">
                <a:moveTo>
                  <a:pt x="0" y="228558"/>
                </a:moveTo>
                <a:lnTo>
                  <a:pt x="524094" y="228558"/>
                </a:lnTo>
                <a:lnTo>
                  <a:pt x="524094" y="0"/>
                </a:lnTo>
                <a:lnTo>
                  <a:pt x="0" y="0"/>
                </a:lnTo>
                <a:lnTo>
                  <a:pt x="0" y="228558"/>
                </a:lnTo>
                <a:close/>
              </a:path>
            </a:pathLst>
          </a:custGeom>
          <a:ln w="9497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6195926" y="4186172"/>
            <a:ext cx="534035" cy="286385"/>
          </a:xfrm>
          <a:custGeom>
            <a:avLst/>
            <a:gdLst/>
            <a:ahLst/>
            <a:cxnLst/>
            <a:rect l="l" t="t" r="r" b="b"/>
            <a:pathLst>
              <a:path w="534034" h="286385">
                <a:moveTo>
                  <a:pt x="0" y="285856"/>
                </a:moveTo>
                <a:lnTo>
                  <a:pt x="533595" y="285856"/>
                </a:lnTo>
                <a:lnTo>
                  <a:pt x="533595" y="0"/>
                </a:lnTo>
                <a:lnTo>
                  <a:pt x="0" y="0"/>
                </a:lnTo>
                <a:lnTo>
                  <a:pt x="0" y="285856"/>
                </a:lnTo>
                <a:close/>
              </a:path>
            </a:pathLst>
          </a:custGeom>
          <a:solidFill>
            <a:srgbClr val="BBDE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6195926" y="4186172"/>
            <a:ext cx="534035" cy="286385"/>
          </a:xfrm>
          <a:custGeom>
            <a:avLst/>
            <a:gdLst/>
            <a:ahLst/>
            <a:cxnLst/>
            <a:rect l="l" t="t" r="r" b="b"/>
            <a:pathLst>
              <a:path w="534034" h="286385">
                <a:moveTo>
                  <a:pt x="0" y="285856"/>
                </a:moveTo>
                <a:lnTo>
                  <a:pt x="533595" y="285856"/>
                </a:lnTo>
                <a:lnTo>
                  <a:pt x="533595" y="0"/>
                </a:lnTo>
                <a:lnTo>
                  <a:pt x="0" y="0"/>
                </a:lnTo>
                <a:lnTo>
                  <a:pt x="0" y="285856"/>
                </a:lnTo>
                <a:close/>
              </a:path>
            </a:pathLst>
          </a:custGeom>
          <a:ln w="9497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7043979" y="3862325"/>
            <a:ext cx="523875" cy="438150"/>
          </a:xfrm>
          <a:custGeom>
            <a:avLst/>
            <a:gdLst/>
            <a:ahLst/>
            <a:cxnLst/>
            <a:rect l="l" t="t" r="r" b="b"/>
            <a:pathLst>
              <a:path w="523875" h="438150">
                <a:moveTo>
                  <a:pt x="0" y="438123"/>
                </a:moveTo>
                <a:lnTo>
                  <a:pt x="523778" y="438123"/>
                </a:lnTo>
                <a:lnTo>
                  <a:pt x="523778" y="0"/>
                </a:lnTo>
                <a:lnTo>
                  <a:pt x="0" y="0"/>
                </a:lnTo>
                <a:lnTo>
                  <a:pt x="0" y="438123"/>
                </a:lnTo>
                <a:close/>
              </a:path>
            </a:pathLst>
          </a:custGeom>
          <a:solidFill>
            <a:srgbClr val="BBDE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7043979" y="3862325"/>
            <a:ext cx="523875" cy="438150"/>
          </a:xfrm>
          <a:custGeom>
            <a:avLst/>
            <a:gdLst/>
            <a:ahLst/>
            <a:cxnLst/>
            <a:rect l="l" t="t" r="r" b="b"/>
            <a:pathLst>
              <a:path w="523875" h="438150">
                <a:moveTo>
                  <a:pt x="0" y="438123"/>
                </a:moveTo>
                <a:lnTo>
                  <a:pt x="523778" y="438123"/>
                </a:lnTo>
                <a:lnTo>
                  <a:pt x="523778" y="0"/>
                </a:lnTo>
                <a:lnTo>
                  <a:pt x="0" y="0"/>
                </a:lnTo>
                <a:lnTo>
                  <a:pt x="0" y="438123"/>
                </a:lnTo>
                <a:close/>
              </a:path>
            </a:pathLst>
          </a:custGeom>
          <a:ln w="9498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7882278" y="4129191"/>
            <a:ext cx="523875" cy="371475"/>
          </a:xfrm>
          <a:custGeom>
            <a:avLst/>
            <a:gdLst/>
            <a:ahLst/>
            <a:cxnLst/>
            <a:rect l="l" t="t" r="r" b="b"/>
            <a:pathLst>
              <a:path w="523875" h="371475">
                <a:moveTo>
                  <a:pt x="0" y="371328"/>
                </a:moveTo>
                <a:lnTo>
                  <a:pt x="523778" y="371328"/>
                </a:lnTo>
                <a:lnTo>
                  <a:pt x="523778" y="0"/>
                </a:lnTo>
                <a:lnTo>
                  <a:pt x="0" y="0"/>
                </a:lnTo>
                <a:lnTo>
                  <a:pt x="0" y="371328"/>
                </a:lnTo>
                <a:close/>
              </a:path>
            </a:pathLst>
          </a:custGeom>
          <a:solidFill>
            <a:srgbClr val="BBDE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7882278" y="4129191"/>
            <a:ext cx="523875" cy="371475"/>
          </a:xfrm>
          <a:custGeom>
            <a:avLst/>
            <a:gdLst/>
            <a:ahLst/>
            <a:cxnLst/>
            <a:rect l="l" t="t" r="r" b="b"/>
            <a:pathLst>
              <a:path w="523875" h="371475">
                <a:moveTo>
                  <a:pt x="0" y="371328"/>
                </a:moveTo>
                <a:lnTo>
                  <a:pt x="523778" y="371328"/>
                </a:lnTo>
                <a:lnTo>
                  <a:pt x="523778" y="0"/>
                </a:lnTo>
                <a:lnTo>
                  <a:pt x="0" y="0"/>
                </a:lnTo>
                <a:lnTo>
                  <a:pt x="0" y="371328"/>
                </a:lnTo>
                <a:close/>
              </a:path>
            </a:pathLst>
          </a:custGeom>
          <a:ln w="9497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5357689" y="3052544"/>
            <a:ext cx="524510" cy="905510"/>
          </a:xfrm>
          <a:custGeom>
            <a:avLst/>
            <a:gdLst/>
            <a:ahLst/>
            <a:cxnLst/>
            <a:rect l="l" t="t" r="r" b="b"/>
            <a:pathLst>
              <a:path w="524510" h="905510">
                <a:moveTo>
                  <a:pt x="0" y="905053"/>
                </a:moveTo>
                <a:lnTo>
                  <a:pt x="524094" y="905053"/>
                </a:lnTo>
                <a:lnTo>
                  <a:pt x="524094" y="0"/>
                </a:lnTo>
                <a:lnTo>
                  <a:pt x="0" y="0"/>
                </a:lnTo>
                <a:lnTo>
                  <a:pt x="0" y="905053"/>
                </a:lnTo>
                <a:close/>
              </a:path>
            </a:pathLst>
          </a:custGeom>
          <a:solidFill>
            <a:srgbClr val="79A1B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5357689" y="3052544"/>
            <a:ext cx="524510" cy="905510"/>
          </a:xfrm>
          <a:custGeom>
            <a:avLst/>
            <a:gdLst/>
            <a:ahLst/>
            <a:cxnLst/>
            <a:rect l="l" t="t" r="r" b="b"/>
            <a:pathLst>
              <a:path w="524510" h="905510">
                <a:moveTo>
                  <a:pt x="0" y="905053"/>
                </a:moveTo>
                <a:lnTo>
                  <a:pt x="524094" y="905053"/>
                </a:lnTo>
                <a:lnTo>
                  <a:pt x="524094" y="0"/>
                </a:lnTo>
                <a:lnTo>
                  <a:pt x="0" y="0"/>
                </a:lnTo>
                <a:lnTo>
                  <a:pt x="0" y="905053"/>
                </a:lnTo>
                <a:close/>
              </a:path>
            </a:pathLst>
          </a:custGeom>
          <a:ln w="9499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6195926" y="3281420"/>
            <a:ext cx="534035" cy="904875"/>
          </a:xfrm>
          <a:custGeom>
            <a:avLst/>
            <a:gdLst/>
            <a:ahLst/>
            <a:cxnLst/>
            <a:rect l="l" t="t" r="r" b="b"/>
            <a:pathLst>
              <a:path w="534034" h="904875">
                <a:moveTo>
                  <a:pt x="0" y="904736"/>
                </a:moveTo>
                <a:lnTo>
                  <a:pt x="533595" y="904736"/>
                </a:lnTo>
                <a:lnTo>
                  <a:pt x="533595" y="0"/>
                </a:lnTo>
                <a:lnTo>
                  <a:pt x="0" y="0"/>
                </a:lnTo>
                <a:lnTo>
                  <a:pt x="0" y="904736"/>
                </a:lnTo>
                <a:close/>
              </a:path>
            </a:pathLst>
          </a:custGeom>
          <a:solidFill>
            <a:srgbClr val="79A1B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6195926" y="3281420"/>
            <a:ext cx="534035" cy="904875"/>
          </a:xfrm>
          <a:custGeom>
            <a:avLst/>
            <a:gdLst/>
            <a:ahLst/>
            <a:cxnLst/>
            <a:rect l="l" t="t" r="r" b="b"/>
            <a:pathLst>
              <a:path w="534034" h="904875">
                <a:moveTo>
                  <a:pt x="0" y="904736"/>
                </a:moveTo>
                <a:lnTo>
                  <a:pt x="533595" y="904736"/>
                </a:lnTo>
                <a:lnTo>
                  <a:pt x="533595" y="0"/>
                </a:lnTo>
                <a:lnTo>
                  <a:pt x="0" y="0"/>
                </a:lnTo>
                <a:lnTo>
                  <a:pt x="0" y="904736"/>
                </a:lnTo>
                <a:close/>
              </a:path>
            </a:pathLst>
          </a:custGeom>
          <a:ln w="9499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7043979" y="3109909"/>
            <a:ext cx="523875" cy="752475"/>
          </a:xfrm>
          <a:custGeom>
            <a:avLst/>
            <a:gdLst/>
            <a:ahLst/>
            <a:cxnLst/>
            <a:rect l="l" t="t" r="r" b="b"/>
            <a:pathLst>
              <a:path w="523875" h="752475">
                <a:moveTo>
                  <a:pt x="0" y="752470"/>
                </a:moveTo>
                <a:lnTo>
                  <a:pt x="523778" y="752470"/>
                </a:lnTo>
                <a:lnTo>
                  <a:pt x="523778" y="0"/>
                </a:lnTo>
                <a:lnTo>
                  <a:pt x="0" y="0"/>
                </a:lnTo>
                <a:lnTo>
                  <a:pt x="0" y="752470"/>
                </a:lnTo>
                <a:close/>
              </a:path>
            </a:pathLst>
          </a:custGeom>
          <a:solidFill>
            <a:srgbClr val="79A1B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7043979" y="3109909"/>
            <a:ext cx="523875" cy="752475"/>
          </a:xfrm>
          <a:custGeom>
            <a:avLst/>
            <a:gdLst/>
            <a:ahLst/>
            <a:cxnLst/>
            <a:rect l="l" t="t" r="r" b="b"/>
            <a:pathLst>
              <a:path w="523875" h="752475">
                <a:moveTo>
                  <a:pt x="0" y="752470"/>
                </a:moveTo>
                <a:lnTo>
                  <a:pt x="523778" y="752470"/>
                </a:lnTo>
                <a:lnTo>
                  <a:pt x="523778" y="0"/>
                </a:lnTo>
                <a:lnTo>
                  <a:pt x="0" y="0"/>
                </a:lnTo>
                <a:lnTo>
                  <a:pt x="0" y="752470"/>
                </a:lnTo>
                <a:close/>
              </a:path>
            </a:pathLst>
          </a:custGeom>
          <a:ln w="9499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7882278" y="3252616"/>
            <a:ext cx="523875" cy="876935"/>
          </a:xfrm>
          <a:custGeom>
            <a:avLst/>
            <a:gdLst/>
            <a:ahLst/>
            <a:cxnLst/>
            <a:rect l="l" t="t" r="r" b="b"/>
            <a:pathLst>
              <a:path w="523875" h="876935">
                <a:moveTo>
                  <a:pt x="0" y="876562"/>
                </a:moveTo>
                <a:lnTo>
                  <a:pt x="523778" y="876562"/>
                </a:lnTo>
                <a:lnTo>
                  <a:pt x="523778" y="0"/>
                </a:lnTo>
                <a:lnTo>
                  <a:pt x="0" y="0"/>
                </a:lnTo>
                <a:lnTo>
                  <a:pt x="0" y="876562"/>
                </a:lnTo>
                <a:close/>
              </a:path>
            </a:pathLst>
          </a:custGeom>
          <a:solidFill>
            <a:srgbClr val="79A1B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7882278" y="3252616"/>
            <a:ext cx="523875" cy="876935"/>
          </a:xfrm>
          <a:custGeom>
            <a:avLst/>
            <a:gdLst/>
            <a:ahLst/>
            <a:cxnLst/>
            <a:rect l="l" t="t" r="r" b="b"/>
            <a:pathLst>
              <a:path w="523875" h="876935">
                <a:moveTo>
                  <a:pt x="0" y="876562"/>
                </a:moveTo>
                <a:lnTo>
                  <a:pt x="523778" y="876562"/>
                </a:lnTo>
                <a:lnTo>
                  <a:pt x="523778" y="0"/>
                </a:lnTo>
                <a:lnTo>
                  <a:pt x="0" y="0"/>
                </a:lnTo>
                <a:lnTo>
                  <a:pt x="0" y="876562"/>
                </a:lnTo>
                <a:close/>
              </a:path>
            </a:pathLst>
          </a:custGeom>
          <a:ln w="9499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5357689" y="2585998"/>
            <a:ext cx="524510" cy="466725"/>
          </a:xfrm>
          <a:custGeom>
            <a:avLst/>
            <a:gdLst/>
            <a:ahLst/>
            <a:cxnLst/>
            <a:rect l="l" t="t" r="r" b="b"/>
            <a:pathLst>
              <a:path w="524510" h="466725">
                <a:moveTo>
                  <a:pt x="0" y="466613"/>
                </a:moveTo>
                <a:lnTo>
                  <a:pt x="524094" y="466613"/>
                </a:lnTo>
                <a:lnTo>
                  <a:pt x="524094" y="0"/>
                </a:lnTo>
                <a:lnTo>
                  <a:pt x="0" y="0"/>
                </a:lnTo>
                <a:lnTo>
                  <a:pt x="0" y="466613"/>
                </a:lnTo>
                <a:close/>
              </a:path>
            </a:pathLst>
          </a:custGeom>
          <a:solidFill>
            <a:srgbClr val="ACC5D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5357689" y="2585998"/>
            <a:ext cx="524510" cy="466725"/>
          </a:xfrm>
          <a:custGeom>
            <a:avLst/>
            <a:gdLst/>
            <a:ahLst/>
            <a:cxnLst/>
            <a:rect l="l" t="t" r="r" b="b"/>
            <a:pathLst>
              <a:path w="524510" h="466725">
                <a:moveTo>
                  <a:pt x="0" y="466613"/>
                </a:moveTo>
                <a:lnTo>
                  <a:pt x="524094" y="466613"/>
                </a:lnTo>
                <a:lnTo>
                  <a:pt x="524094" y="0"/>
                </a:lnTo>
                <a:lnTo>
                  <a:pt x="0" y="0"/>
                </a:lnTo>
                <a:lnTo>
                  <a:pt x="0" y="466613"/>
                </a:lnTo>
                <a:close/>
              </a:path>
            </a:pathLst>
          </a:custGeom>
          <a:ln w="9498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6195926" y="2643228"/>
            <a:ext cx="534035" cy="638810"/>
          </a:xfrm>
          <a:custGeom>
            <a:avLst/>
            <a:gdLst/>
            <a:ahLst/>
            <a:cxnLst/>
            <a:rect l="l" t="t" r="r" b="b"/>
            <a:pathLst>
              <a:path w="534034" h="638810">
                <a:moveTo>
                  <a:pt x="0" y="638190"/>
                </a:moveTo>
                <a:lnTo>
                  <a:pt x="533595" y="638190"/>
                </a:lnTo>
                <a:lnTo>
                  <a:pt x="533595" y="0"/>
                </a:lnTo>
                <a:lnTo>
                  <a:pt x="0" y="0"/>
                </a:lnTo>
                <a:lnTo>
                  <a:pt x="0" y="638190"/>
                </a:lnTo>
                <a:close/>
              </a:path>
            </a:pathLst>
          </a:custGeom>
          <a:solidFill>
            <a:srgbClr val="ACC5D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6195926" y="2643228"/>
            <a:ext cx="534035" cy="638810"/>
          </a:xfrm>
          <a:custGeom>
            <a:avLst/>
            <a:gdLst/>
            <a:ahLst/>
            <a:cxnLst/>
            <a:rect l="l" t="t" r="r" b="b"/>
            <a:pathLst>
              <a:path w="534034" h="638810">
                <a:moveTo>
                  <a:pt x="0" y="638190"/>
                </a:moveTo>
                <a:lnTo>
                  <a:pt x="533595" y="638190"/>
                </a:lnTo>
                <a:lnTo>
                  <a:pt x="533595" y="0"/>
                </a:lnTo>
                <a:lnTo>
                  <a:pt x="0" y="0"/>
                </a:lnTo>
                <a:lnTo>
                  <a:pt x="0" y="638190"/>
                </a:lnTo>
                <a:close/>
              </a:path>
            </a:pathLst>
          </a:custGeom>
          <a:ln w="9498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7043979" y="2671719"/>
            <a:ext cx="523875" cy="438150"/>
          </a:xfrm>
          <a:custGeom>
            <a:avLst/>
            <a:gdLst/>
            <a:ahLst/>
            <a:cxnLst/>
            <a:rect l="l" t="t" r="r" b="b"/>
            <a:pathLst>
              <a:path w="523875" h="438150">
                <a:moveTo>
                  <a:pt x="0" y="438123"/>
                </a:moveTo>
                <a:lnTo>
                  <a:pt x="523778" y="438123"/>
                </a:lnTo>
                <a:lnTo>
                  <a:pt x="523778" y="0"/>
                </a:lnTo>
                <a:lnTo>
                  <a:pt x="0" y="0"/>
                </a:lnTo>
                <a:lnTo>
                  <a:pt x="0" y="438123"/>
                </a:lnTo>
                <a:close/>
              </a:path>
            </a:pathLst>
          </a:custGeom>
          <a:solidFill>
            <a:srgbClr val="ACC5D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7043979" y="2671719"/>
            <a:ext cx="523875" cy="438150"/>
          </a:xfrm>
          <a:custGeom>
            <a:avLst/>
            <a:gdLst/>
            <a:ahLst/>
            <a:cxnLst/>
            <a:rect l="l" t="t" r="r" b="b"/>
            <a:pathLst>
              <a:path w="523875" h="438150">
                <a:moveTo>
                  <a:pt x="0" y="438123"/>
                </a:moveTo>
                <a:lnTo>
                  <a:pt x="523778" y="438123"/>
                </a:lnTo>
                <a:lnTo>
                  <a:pt x="523778" y="0"/>
                </a:lnTo>
                <a:lnTo>
                  <a:pt x="0" y="0"/>
                </a:lnTo>
                <a:lnTo>
                  <a:pt x="0" y="438123"/>
                </a:lnTo>
                <a:close/>
              </a:path>
            </a:pathLst>
          </a:custGeom>
          <a:ln w="9498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7882278" y="2585994"/>
            <a:ext cx="523875" cy="666750"/>
          </a:xfrm>
          <a:custGeom>
            <a:avLst/>
            <a:gdLst/>
            <a:ahLst/>
            <a:cxnLst/>
            <a:rect l="l" t="t" r="r" b="b"/>
            <a:pathLst>
              <a:path w="523875" h="666750">
                <a:moveTo>
                  <a:pt x="0" y="666681"/>
                </a:moveTo>
                <a:lnTo>
                  <a:pt x="523778" y="666681"/>
                </a:lnTo>
                <a:lnTo>
                  <a:pt x="523778" y="0"/>
                </a:lnTo>
                <a:lnTo>
                  <a:pt x="0" y="0"/>
                </a:lnTo>
                <a:lnTo>
                  <a:pt x="0" y="666681"/>
                </a:lnTo>
                <a:close/>
              </a:path>
            </a:pathLst>
          </a:custGeom>
          <a:solidFill>
            <a:srgbClr val="ACC5D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7882278" y="2585994"/>
            <a:ext cx="523875" cy="666750"/>
          </a:xfrm>
          <a:custGeom>
            <a:avLst/>
            <a:gdLst/>
            <a:ahLst/>
            <a:cxnLst/>
            <a:rect l="l" t="t" r="r" b="b"/>
            <a:pathLst>
              <a:path w="523875" h="666750">
                <a:moveTo>
                  <a:pt x="0" y="666681"/>
                </a:moveTo>
                <a:lnTo>
                  <a:pt x="523778" y="666681"/>
                </a:lnTo>
                <a:lnTo>
                  <a:pt x="523778" y="0"/>
                </a:lnTo>
                <a:lnTo>
                  <a:pt x="0" y="0"/>
                </a:lnTo>
                <a:lnTo>
                  <a:pt x="0" y="666681"/>
                </a:lnTo>
                <a:close/>
              </a:path>
            </a:pathLst>
          </a:custGeom>
          <a:ln w="9498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5805425" y="2529012"/>
            <a:ext cx="76835" cy="57150"/>
          </a:xfrm>
          <a:custGeom>
            <a:avLst/>
            <a:gdLst/>
            <a:ahLst/>
            <a:cxnLst/>
            <a:rect l="l" t="t" r="r" b="b"/>
            <a:pathLst>
              <a:path w="76835" h="57150">
                <a:moveTo>
                  <a:pt x="0" y="56981"/>
                </a:moveTo>
                <a:lnTo>
                  <a:pt x="76360" y="56981"/>
                </a:lnTo>
                <a:lnTo>
                  <a:pt x="76360" y="0"/>
                </a:lnTo>
                <a:lnTo>
                  <a:pt x="0" y="0"/>
                </a:lnTo>
                <a:lnTo>
                  <a:pt x="0" y="56981"/>
                </a:lnTo>
                <a:close/>
              </a:path>
            </a:pathLst>
          </a:custGeom>
          <a:solidFill>
            <a:srgbClr val="D2DF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5543552" y="2529012"/>
            <a:ext cx="141605" cy="57150"/>
          </a:xfrm>
          <a:custGeom>
            <a:avLst/>
            <a:gdLst/>
            <a:ahLst/>
            <a:cxnLst/>
            <a:rect l="l" t="t" r="r" b="b"/>
            <a:pathLst>
              <a:path w="141604" h="57150">
                <a:moveTo>
                  <a:pt x="0" y="56981"/>
                </a:moveTo>
                <a:lnTo>
                  <a:pt x="141224" y="56981"/>
                </a:lnTo>
                <a:lnTo>
                  <a:pt x="141224" y="0"/>
                </a:lnTo>
                <a:lnTo>
                  <a:pt x="0" y="0"/>
                </a:lnTo>
                <a:lnTo>
                  <a:pt x="0" y="56981"/>
                </a:lnTo>
                <a:close/>
              </a:path>
            </a:pathLst>
          </a:custGeom>
          <a:solidFill>
            <a:srgbClr val="D2DF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5357691" y="2529012"/>
            <a:ext cx="65405" cy="57150"/>
          </a:xfrm>
          <a:custGeom>
            <a:avLst/>
            <a:gdLst/>
            <a:ahLst/>
            <a:cxnLst/>
            <a:rect l="l" t="t" r="r" b="b"/>
            <a:pathLst>
              <a:path w="65404" h="57150">
                <a:moveTo>
                  <a:pt x="0" y="56981"/>
                </a:moveTo>
                <a:lnTo>
                  <a:pt x="65210" y="56981"/>
                </a:lnTo>
                <a:lnTo>
                  <a:pt x="65210" y="0"/>
                </a:lnTo>
                <a:lnTo>
                  <a:pt x="0" y="0"/>
                </a:lnTo>
                <a:lnTo>
                  <a:pt x="0" y="56981"/>
                </a:lnTo>
                <a:close/>
              </a:path>
            </a:pathLst>
          </a:custGeom>
          <a:solidFill>
            <a:srgbClr val="D2DF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5357689" y="2529012"/>
            <a:ext cx="524510" cy="57150"/>
          </a:xfrm>
          <a:custGeom>
            <a:avLst/>
            <a:gdLst/>
            <a:ahLst/>
            <a:cxnLst/>
            <a:rect l="l" t="t" r="r" b="b"/>
            <a:pathLst>
              <a:path w="524510" h="57150">
                <a:moveTo>
                  <a:pt x="0" y="56981"/>
                </a:moveTo>
                <a:lnTo>
                  <a:pt x="524094" y="56981"/>
                </a:lnTo>
                <a:lnTo>
                  <a:pt x="524094" y="0"/>
                </a:lnTo>
                <a:lnTo>
                  <a:pt x="0" y="0"/>
                </a:lnTo>
                <a:lnTo>
                  <a:pt x="0" y="56981"/>
                </a:lnTo>
                <a:close/>
              </a:path>
            </a:pathLst>
          </a:custGeom>
          <a:ln w="9496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6384925" y="2585934"/>
            <a:ext cx="344805" cy="57785"/>
          </a:xfrm>
          <a:custGeom>
            <a:avLst/>
            <a:gdLst/>
            <a:ahLst/>
            <a:cxnLst/>
            <a:rect l="l" t="t" r="r" b="b"/>
            <a:pathLst>
              <a:path w="344804" h="57785">
                <a:moveTo>
                  <a:pt x="0" y="57297"/>
                </a:moveTo>
                <a:lnTo>
                  <a:pt x="344595" y="57297"/>
                </a:lnTo>
                <a:lnTo>
                  <a:pt x="344595" y="0"/>
                </a:lnTo>
                <a:lnTo>
                  <a:pt x="0" y="0"/>
                </a:lnTo>
                <a:lnTo>
                  <a:pt x="0" y="57297"/>
                </a:lnTo>
                <a:close/>
              </a:path>
            </a:pathLst>
          </a:custGeom>
          <a:solidFill>
            <a:srgbClr val="D2DF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6195924" y="2585934"/>
            <a:ext cx="68580" cy="57785"/>
          </a:xfrm>
          <a:custGeom>
            <a:avLst/>
            <a:gdLst/>
            <a:ahLst/>
            <a:cxnLst/>
            <a:rect l="l" t="t" r="r" b="b"/>
            <a:pathLst>
              <a:path w="68579" h="57785">
                <a:moveTo>
                  <a:pt x="0" y="57297"/>
                </a:moveTo>
                <a:lnTo>
                  <a:pt x="68349" y="57297"/>
                </a:lnTo>
                <a:lnTo>
                  <a:pt x="68349" y="0"/>
                </a:lnTo>
                <a:lnTo>
                  <a:pt x="0" y="0"/>
                </a:lnTo>
                <a:lnTo>
                  <a:pt x="0" y="57297"/>
                </a:lnTo>
                <a:close/>
              </a:path>
            </a:pathLst>
          </a:custGeom>
          <a:solidFill>
            <a:srgbClr val="D2DF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6195926" y="2585934"/>
            <a:ext cx="534035" cy="57785"/>
          </a:xfrm>
          <a:custGeom>
            <a:avLst/>
            <a:gdLst/>
            <a:ahLst/>
            <a:cxnLst/>
            <a:rect l="l" t="t" r="r" b="b"/>
            <a:pathLst>
              <a:path w="534034" h="57785">
                <a:moveTo>
                  <a:pt x="0" y="57297"/>
                </a:moveTo>
                <a:lnTo>
                  <a:pt x="533595" y="57297"/>
                </a:lnTo>
                <a:lnTo>
                  <a:pt x="533595" y="0"/>
                </a:lnTo>
                <a:lnTo>
                  <a:pt x="0" y="0"/>
                </a:lnTo>
                <a:lnTo>
                  <a:pt x="0" y="57297"/>
                </a:lnTo>
                <a:close/>
              </a:path>
            </a:pathLst>
          </a:custGeom>
          <a:ln w="9496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7229477" y="2557440"/>
            <a:ext cx="338455" cy="114300"/>
          </a:xfrm>
          <a:custGeom>
            <a:avLst/>
            <a:gdLst/>
            <a:ahLst/>
            <a:cxnLst/>
            <a:rect l="l" t="t" r="r" b="b"/>
            <a:pathLst>
              <a:path w="338454" h="114300">
                <a:moveTo>
                  <a:pt x="0" y="114279"/>
                </a:moveTo>
                <a:lnTo>
                  <a:pt x="338280" y="114279"/>
                </a:lnTo>
                <a:lnTo>
                  <a:pt x="338280" y="0"/>
                </a:lnTo>
                <a:lnTo>
                  <a:pt x="0" y="0"/>
                </a:lnTo>
                <a:lnTo>
                  <a:pt x="0" y="114279"/>
                </a:lnTo>
                <a:close/>
              </a:path>
            </a:pathLst>
          </a:custGeom>
          <a:solidFill>
            <a:srgbClr val="D2DF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7043977" y="2557440"/>
            <a:ext cx="65405" cy="114300"/>
          </a:xfrm>
          <a:custGeom>
            <a:avLst/>
            <a:gdLst/>
            <a:ahLst/>
            <a:cxnLst/>
            <a:rect l="l" t="t" r="r" b="b"/>
            <a:pathLst>
              <a:path w="65404" h="114300">
                <a:moveTo>
                  <a:pt x="0" y="114279"/>
                </a:moveTo>
                <a:lnTo>
                  <a:pt x="64847" y="114279"/>
                </a:lnTo>
                <a:lnTo>
                  <a:pt x="64847" y="0"/>
                </a:lnTo>
                <a:lnTo>
                  <a:pt x="0" y="0"/>
                </a:lnTo>
                <a:lnTo>
                  <a:pt x="0" y="114279"/>
                </a:lnTo>
                <a:close/>
              </a:path>
            </a:pathLst>
          </a:custGeom>
          <a:solidFill>
            <a:srgbClr val="D2DF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7043979" y="2557440"/>
            <a:ext cx="523875" cy="114300"/>
          </a:xfrm>
          <a:custGeom>
            <a:avLst/>
            <a:gdLst/>
            <a:ahLst/>
            <a:cxnLst/>
            <a:rect l="l" t="t" r="r" b="b"/>
            <a:pathLst>
              <a:path w="523875" h="114300">
                <a:moveTo>
                  <a:pt x="0" y="114279"/>
                </a:moveTo>
                <a:lnTo>
                  <a:pt x="523778" y="114279"/>
                </a:lnTo>
                <a:lnTo>
                  <a:pt x="523778" y="0"/>
                </a:lnTo>
                <a:lnTo>
                  <a:pt x="0" y="0"/>
                </a:lnTo>
                <a:lnTo>
                  <a:pt x="0" y="114279"/>
                </a:lnTo>
                <a:close/>
              </a:path>
            </a:pathLst>
          </a:custGeom>
          <a:ln w="9497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8067676" y="2500205"/>
            <a:ext cx="338455" cy="86360"/>
          </a:xfrm>
          <a:custGeom>
            <a:avLst/>
            <a:gdLst/>
            <a:ahLst/>
            <a:cxnLst/>
            <a:rect l="l" t="t" r="r" b="b"/>
            <a:pathLst>
              <a:path w="338454" h="86360">
                <a:moveTo>
                  <a:pt x="0" y="85788"/>
                </a:moveTo>
                <a:lnTo>
                  <a:pt x="338379" y="85788"/>
                </a:lnTo>
                <a:lnTo>
                  <a:pt x="338379" y="0"/>
                </a:lnTo>
                <a:lnTo>
                  <a:pt x="0" y="0"/>
                </a:lnTo>
                <a:lnTo>
                  <a:pt x="0" y="85788"/>
                </a:lnTo>
                <a:close/>
              </a:path>
            </a:pathLst>
          </a:custGeom>
          <a:solidFill>
            <a:srgbClr val="D2DF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7882277" y="2500205"/>
            <a:ext cx="64769" cy="86360"/>
          </a:xfrm>
          <a:custGeom>
            <a:avLst/>
            <a:gdLst/>
            <a:ahLst/>
            <a:cxnLst/>
            <a:rect l="l" t="t" r="r" b="b"/>
            <a:pathLst>
              <a:path w="64770" h="86360">
                <a:moveTo>
                  <a:pt x="0" y="85788"/>
                </a:moveTo>
                <a:lnTo>
                  <a:pt x="64749" y="85788"/>
                </a:lnTo>
                <a:lnTo>
                  <a:pt x="64749" y="0"/>
                </a:lnTo>
                <a:lnTo>
                  <a:pt x="0" y="0"/>
                </a:lnTo>
                <a:lnTo>
                  <a:pt x="0" y="85788"/>
                </a:lnTo>
                <a:close/>
              </a:path>
            </a:pathLst>
          </a:custGeom>
          <a:solidFill>
            <a:srgbClr val="D2DF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7882278" y="2500205"/>
            <a:ext cx="523875" cy="86360"/>
          </a:xfrm>
          <a:custGeom>
            <a:avLst/>
            <a:gdLst/>
            <a:ahLst/>
            <a:cxnLst/>
            <a:rect l="l" t="t" r="r" b="b"/>
            <a:pathLst>
              <a:path w="523875" h="86360">
                <a:moveTo>
                  <a:pt x="0" y="85788"/>
                </a:moveTo>
                <a:lnTo>
                  <a:pt x="523778" y="85788"/>
                </a:lnTo>
                <a:lnTo>
                  <a:pt x="523778" y="0"/>
                </a:lnTo>
                <a:lnTo>
                  <a:pt x="0" y="0"/>
                </a:lnTo>
                <a:lnTo>
                  <a:pt x="0" y="85788"/>
                </a:lnTo>
                <a:close/>
              </a:path>
            </a:pathLst>
          </a:custGeom>
          <a:ln w="9496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5805425" y="2500209"/>
            <a:ext cx="76835" cy="29209"/>
          </a:xfrm>
          <a:custGeom>
            <a:avLst/>
            <a:gdLst/>
            <a:ahLst/>
            <a:cxnLst/>
            <a:rect l="l" t="t" r="r" b="b"/>
            <a:pathLst>
              <a:path w="76835" h="29210">
                <a:moveTo>
                  <a:pt x="0" y="28807"/>
                </a:moveTo>
                <a:lnTo>
                  <a:pt x="76360" y="28807"/>
                </a:lnTo>
                <a:lnTo>
                  <a:pt x="76360" y="0"/>
                </a:lnTo>
                <a:lnTo>
                  <a:pt x="0" y="0"/>
                </a:lnTo>
                <a:lnTo>
                  <a:pt x="0" y="28807"/>
                </a:lnTo>
                <a:close/>
              </a:path>
            </a:pathLst>
          </a:custGeom>
          <a:solidFill>
            <a:srgbClr val="90805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5543552" y="2500209"/>
            <a:ext cx="141605" cy="29209"/>
          </a:xfrm>
          <a:custGeom>
            <a:avLst/>
            <a:gdLst/>
            <a:ahLst/>
            <a:cxnLst/>
            <a:rect l="l" t="t" r="r" b="b"/>
            <a:pathLst>
              <a:path w="141604" h="29210">
                <a:moveTo>
                  <a:pt x="0" y="28807"/>
                </a:moveTo>
                <a:lnTo>
                  <a:pt x="141224" y="28807"/>
                </a:lnTo>
                <a:lnTo>
                  <a:pt x="141224" y="0"/>
                </a:lnTo>
                <a:lnTo>
                  <a:pt x="0" y="0"/>
                </a:lnTo>
                <a:lnTo>
                  <a:pt x="0" y="28807"/>
                </a:lnTo>
                <a:close/>
              </a:path>
            </a:pathLst>
          </a:custGeom>
          <a:solidFill>
            <a:srgbClr val="90805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5357691" y="2500209"/>
            <a:ext cx="65405" cy="29209"/>
          </a:xfrm>
          <a:custGeom>
            <a:avLst/>
            <a:gdLst/>
            <a:ahLst/>
            <a:cxnLst/>
            <a:rect l="l" t="t" r="r" b="b"/>
            <a:pathLst>
              <a:path w="65404" h="29210">
                <a:moveTo>
                  <a:pt x="0" y="28807"/>
                </a:moveTo>
                <a:lnTo>
                  <a:pt x="65210" y="28807"/>
                </a:lnTo>
                <a:lnTo>
                  <a:pt x="65210" y="0"/>
                </a:lnTo>
                <a:lnTo>
                  <a:pt x="0" y="0"/>
                </a:lnTo>
                <a:lnTo>
                  <a:pt x="0" y="28807"/>
                </a:lnTo>
                <a:close/>
              </a:path>
            </a:pathLst>
          </a:custGeom>
          <a:solidFill>
            <a:srgbClr val="90805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5357689" y="2500209"/>
            <a:ext cx="524510" cy="29209"/>
          </a:xfrm>
          <a:custGeom>
            <a:avLst/>
            <a:gdLst/>
            <a:ahLst/>
            <a:cxnLst/>
            <a:rect l="l" t="t" r="r" b="b"/>
            <a:pathLst>
              <a:path w="524510" h="29210">
                <a:moveTo>
                  <a:pt x="0" y="28807"/>
                </a:moveTo>
                <a:lnTo>
                  <a:pt x="524094" y="28807"/>
                </a:lnTo>
                <a:lnTo>
                  <a:pt x="524094" y="0"/>
                </a:lnTo>
                <a:lnTo>
                  <a:pt x="0" y="0"/>
                </a:lnTo>
                <a:lnTo>
                  <a:pt x="0" y="28807"/>
                </a:lnTo>
                <a:close/>
              </a:path>
            </a:pathLst>
          </a:custGeom>
          <a:ln w="9496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6651625" y="2500205"/>
            <a:ext cx="78105" cy="86360"/>
          </a:xfrm>
          <a:custGeom>
            <a:avLst/>
            <a:gdLst/>
            <a:ahLst/>
            <a:cxnLst/>
            <a:rect l="l" t="t" r="r" b="b"/>
            <a:pathLst>
              <a:path w="78104" h="86360">
                <a:moveTo>
                  <a:pt x="0" y="85788"/>
                </a:moveTo>
                <a:lnTo>
                  <a:pt x="77895" y="85788"/>
                </a:lnTo>
                <a:lnTo>
                  <a:pt x="77895" y="0"/>
                </a:lnTo>
                <a:lnTo>
                  <a:pt x="0" y="0"/>
                </a:lnTo>
                <a:lnTo>
                  <a:pt x="0" y="85788"/>
                </a:lnTo>
                <a:close/>
              </a:path>
            </a:pathLst>
          </a:custGeom>
          <a:solidFill>
            <a:srgbClr val="90805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6195924" y="2500205"/>
            <a:ext cx="335280" cy="86360"/>
          </a:xfrm>
          <a:custGeom>
            <a:avLst/>
            <a:gdLst/>
            <a:ahLst/>
            <a:cxnLst/>
            <a:rect l="l" t="t" r="r" b="b"/>
            <a:pathLst>
              <a:path w="335279" h="86360">
                <a:moveTo>
                  <a:pt x="0" y="85788"/>
                </a:moveTo>
                <a:lnTo>
                  <a:pt x="335049" y="85788"/>
                </a:lnTo>
                <a:lnTo>
                  <a:pt x="335049" y="0"/>
                </a:lnTo>
                <a:lnTo>
                  <a:pt x="0" y="0"/>
                </a:lnTo>
                <a:lnTo>
                  <a:pt x="0" y="85788"/>
                </a:lnTo>
                <a:close/>
              </a:path>
            </a:pathLst>
          </a:custGeom>
          <a:solidFill>
            <a:srgbClr val="90805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6195926" y="2500205"/>
            <a:ext cx="534035" cy="86360"/>
          </a:xfrm>
          <a:custGeom>
            <a:avLst/>
            <a:gdLst/>
            <a:ahLst/>
            <a:cxnLst/>
            <a:rect l="l" t="t" r="r" b="b"/>
            <a:pathLst>
              <a:path w="534034" h="86360">
                <a:moveTo>
                  <a:pt x="0" y="85788"/>
                </a:moveTo>
                <a:lnTo>
                  <a:pt x="533595" y="85788"/>
                </a:lnTo>
                <a:lnTo>
                  <a:pt x="533595" y="0"/>
                </a:lnTo>
                <a:lnTo>
                  <a:pt x="0" y="0"/>
                </a:lnTo>
                <a:lnTo>
                  <a:pt x="0" y="85788"/>
                </a:lnTo>
                <a:close/>
              </a:path>
            </a:pathLst>
          </a:custGeom>
          <a:ln w="9496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7491350" y="2500209"/>
            <a:ext cx="76835" cy="57785"/>
          </a:xfrm>
          <a:custGeom>
            <a:avLst/>
            <a:gdLst/>
            <a:ahLst/>
            <a:cxnLst/>
            <a:rect l="l" t="t" r="r" b="b"/>
            <a:pathLst>
              <a:path w="76834" h="57785">
                <a:moveTo>
                  <a:pt x="0" y="57297"/>
                </a:moveTo>
                <a:lnTo>
                  <a:pt x="76406" y="57297"/>
                </a:lnTo>
                <a:lnTo>
                  <a:pt x="76406" y="0"/>
                </a:lnTo>
                <a:lnTo>
                  <a:pt x="0" y="0"/>
                </a:lnTo>
                <a:lnTo>
                  <a:pt x="0" y="57297"/>
                </a:lnTo>
                <a:close/>
              </a:path>
            </a:pathLst>
          </a:custGeom>
          <a:solidFill>
            <a:srgbClr val="90805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7043977" y="2500209"/>
            <a:ext cx="327025" cy="57785"/>
          </a:xfrm>
          <a:custGeom>
            <a:avLst/>
            <a:gdLst/>
            <a:ahLst/>
            <a:cxnLst/>
            <a:rect l="l" t="t" r="r" b="b"/>
            <a:pathLst>
              <a:path w="327025" h="57785">
                <a:moveTo>
                  <a:pt x="0" y="57297"/>
                </a:moveTo>
                <a:lnTo>
                  <a:pt x="326721" y="57297"/>
                </a:lnTo>
                <a:lnTo>
                  <a:pt x="326721" y="0"/>
                </a:lnTo>
                <a:lnTo>
                  <a:pt x="0" y="0"/>
                </a:lnTo>
                <a:lnTo>
                  <a:pt x="0" y="57297"/>
                </a:lnTo>
                <a:close/>
              </a:path>
            </a:pathLst>
          </a:custGeom>
          <a:solidFill>
            <a:srgbClr val="90805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7043979" y="2500209"/>
            <a:ext cx="523875" cy="57785"/>
          </a:xfrm>
          <a:custGeom>
            <a:avLst/>
            <a:gdLst/>
            <a:ahLst/>
            <a:cxnLst/>
            <a:rect l="l" t="t" r="r" b="b"/>
            <a:pathLst>
              <a:path w="523875" h="57785">
                <a:moveTo>
                  <a:pt x="0" y="57297"/>
                </a:moveTo>
                <a:lnTo>
                  <a:pt x="523778" y="57297"/>
                </a:lnTo>
                <a:lnTo>
                  <a:pt x="523778" y="0"/>
                </a:lnTo>
                <a:lnTo>
                  <a:pt x="0" y="0"/>
                </a:lnTo>
                <a:lnTo>
                  <a:pt x="0" y="57297"/>
                </a:lnTo>
                <a:close/>
              </a:path>
            </a:pathLst>
          </a:custGeom>
          <a:ln w="9496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5205369" y="2500142"/>
            <a:ext cx="0" cy="2896235"/>
          </a:xfrm>
          <a:custGeom>
            <a:avLst/>
            <a:gdLst/>
            <a:ahLst/>
            <a:cxnLst/>
            <a:rect l="l" t="t" r="r" b="b"/>
            <a:pathLst>
              <a:path h="2896235">
                <a:moveTo>
                  <a:pt x="0" y="0"/>
                </a:moveTo>
                <a:lnTo>
                  <a:pt x="0" y="2895930"/>
                </a:lnTo>
              </a:path>
            </a:pathLst>
          </a:custGeom>
          <a:ln w="9500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5167368" y="5405569"/>
            <a:ext cx="28575" cy="0"/>
          </a:xfrm>
          <a:custGeom>
            <a:avLst/>
            <a:gdLst/>
            <a:ahLst/>
            <a:cxnLst/>
            <a:rect l="l" t="t" r="r" b="b"/>
            <a:pathLst>
              <a:path w="28575">
                <a:moveTo>
                  <a:pt x="0" y="0"/>
                </a:moveTo>
                <a:lnTo>
                  <a:pt x="28500" y="0"/>
                </a:lnTo>
              </a:path>
            </a:pathLst>
          </a:custGeom>
          <a:ln w="9496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5167368" y="4824359"/>
            <a:ext cx="28575" cy="0"/>
          </a:xfrm>
          <a:custGeom>
            <a:avLst/>
            <a:gdLst/>
            <a:ahLst/>
            <a:cxnLst/>
            <a:rect l="l" t="t" r="r" b="b"/>
            <a:pathLst>
              <a:path w="28575">
                <a:moveTo>
                  <a:pt x="0" y="0"/>
                </a:moveTo>
                <a:lnTo>
                  <a:pt x="28500" y="0"/>
                </a:lnTo>
              </a:path>
            </a:pathLst>
          </a:custGeom>
          <a:ln w="9496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5167368" y="4243517"/>
            <a:ext cx="28575" cy="0"/>
          </a:xfrm>
          <a:custGeom>
            <a:avLst/>
            <a:gdLst/>
            <a:ahLst/>
            <a:cxnLst/>
            <a:rect l="l" t="t" r="r" b="b"/>
            <a:pathLst>
              <a:path w="28575">
                <a:moveTo>
                  <a:pt x="0" y="0"/>
                </a:moveTo>
                <a:lnTo>
                  <a:pt x="28500" y="0"/>
                </a:lnTo>
              </a:path>
            </a:pathLst>
          </a:custGeom>
          <a:ln w="9496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5167368" y="3662308"/>
            <a:ext cx="28575" cy="0"/>
          </a:xfrm>
          <a:custGeom>
            <a:avLst/>
            <a:gdLst/>
            <a:ahLst/>
            <a:cxnLst/>
            <a:rect l="l" t="t" r="r" b="b"/>
            <a:pathLst>
              <a:path w="28575">
                <a:moveTo>
                  <a:pt x="0" y="0"/>
                </a:moveTo>
                <a:lnTo>
                  <a:pt x="28500" y="0"/>
                </a:lnTo>
              </a:path>
            </a:pathLst>
          </a:custGeom>
          <a:ln w="9496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5167368" y="3081351"/>
            <a:ext cx="28575" cy="0"/>
          </a:xfrm>
          <a:custGeom>
            <a:avLst/>
            <a:gdLst/>
            <a:ahLst/>
            <a:cxnLst/>
            <a:rect l="l" t="t" r="r" b="b"/>
            <a:pathLst>
              <a:path w="28575">
                <a:moveTo>
                  <a:pt x="0" y="0"/>
                </a:moveTo>
                <a:lnTo>
                  <a:pt x="28500" y="0"/>
                </a:lnTo>
              </a:path>
            </a:pathLst>
          </a:custGeom>
          <a:ln w="9496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5167368" y="2500142"/>
            <a:ext cx="28575" cy="0"/>
          </a:xfrm>
          <a:custGeom>
            <a:avLst/>
            <a:gdLst/>
            <a:ahLst/>
            <a:cxnLst/>
            <a:rect l="l" t="t" r="r" b="b"/>
            <a:pathLst>
              <a:path w="28575">
                <a:moveTo>
                  <a:pt x="0" y="0"/>
                </a:moveTo>
                <a:lnTo>
                  <a:pt x="28500" y="0"/>
                </a:lnTo>
              </a:path>
            </a:pathLst>
          </a:custGeom>
          <a:ln w="9496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8199375" y="5405569"/>
            <a:ext cx="359410" cy="0"/>
          </a:xfrm>
          <a:custGeom>
            <a:avLst/>
            <a:gdLst/>
            <a:ahLst/>
            <a:cxnLst/>
            <a:rect l="l" t="t" r="r" b="b"/>
            <a:pathLst>
              <a:path w="359409">
                <a:moveTo>
                  <a:pt x="0" y="0"/>
                </a:moveTo>
                <a:lnTo>
                  <a:pt x="358936" y="0"/>
                </a:lnTo>
              </a:path>
            </a:pathLst>
          </a:custGeom>
          <a:ln w="9496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5205371" y="5405569"/>
            <a:ext cx="2873375" cy="0"/>
          </a:xfrm>
          <a:custGeom>
            <a:avLst/>
            <a:gdLst/>
            <a:ahLst/>
            <a:cxnLst/>
            <a:rect l="l" t="t" r="r" b="b"/>
            <a:pathLst>
              <a:path w="2873375">
                <a:moveTo>
                  <a:pt x="0" y="0"/>
                </a:moveTo>
                <a:lnTo>
                  <a:pt x="2873354" y="0"/>
                </a:lnTo>
              </a:path>
            </a:pathLst>
          </a:custGeom>
          <a:ln w="9496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5205369" y="5415070"/>
            <a:ext cx="0" cy="28575"/>
          </a:xfrm>
          <a:custGeom>
            <a:avLst/>
            <a:gdLst/>
            <a:ahLst/>
            <a:cxnLst/>
            <a:rect l="l" t="t" r="r" b="b"/>
            <a:pathLst>
              <a:path h="28575">
                <a:moveTo>
                  <a:pt x="0" y="28494"/>
                </a:moveTo>
                <a:lnTo>
                  <a:pt x="0" y="0"/>
                </a:lnTo>
              </a:path>
            </a:pathLst>
          </a:custGeom>
          <a:ln w="9500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" name="object 130"/>
          <p:cNvSpPr/>
          <p:nvPr/>
        </p:nvSpPr>
        <p:spPr>
          <a:xfrm>
            <a:off x="6043605" y="5415070"/>
            <a:ext cx="0" cy="28575"/>
          </a:xfrm>
          <a:custGeom>
            <a:avLst/>
            <a:gdLst/>
            <a:ahLst/>
            <a:cxnLst/>
            <a:rect l="l" t="t" r="r" b="b"/>
            <a:pathLst>
              <a:path h="28575">
                <a:moveTo>
                  <a:pt x="0" y="28494"/>
                </a:moveTo>
                <a:lnTo>
                  <a:pt x="0" y="0"/>
                </a:lnTo>
              </a:path>
            </a:pathLst>
          </a:custGeom>
          <a:ln w="9500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" name="object 131"/>
          <p:cNvSpPr/>
          <p:nvPr/>
        </p:nvSpPr>
        <p:spPr>
          <a:xfrm>
            <a:off x="6891340" y="5415070"/>
            <a:ext cx="0" cy="28575"/>
          </a:xfrm>
          <a:custGeom>
            <a:avLst/>
            <a:gdLst/>
            <a:ahLst/>
            <a:cxnLst/>
            <a:rect l="l" t="t" r="r" b="b"/>
            <a:pathLst>
              <a:path h="28575">
                <a:moveTo>
                  <a:pt x="0" y="28494"/>
                </a:moveTo>
                <a:lnTo>
                  <a:pt x="0" y="0"/>
                </a:lnTo>
              </a:path>
            </a:pathLst>
          </a:custGeom>
          <a:ln w="9500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" name="object 132"/>
          <p:cNvSpPr/>
          <p:nvPr/>
        </p:nvSpPr>
        <p:spPr>
          <a:xfrm>
            <a:off x="7729639" y="5415070"/>
            <a:ext cx="0" cy="28575"/>
          </a:xfrm>
          <a:custGeom>
            <a:avLst/>
            <a:gdLst/>
            <a:ahLst/>
            <a:cxnLst/>
            <a:rect l="l" t="t" r="r" b="b"/>
            <a:pathLst>
              <a:path h="28575">
                <a:moveTo>
                  <a:pt x="0" y="28494"/>
                </a:moveTo>
                <a:lnTo>
                  <a:pt x="0" y="0"/>
                </a:lnTo>
              </a:path>
            </a:pathLst>
          </a:custGeom>
          <a:ln w="9500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" name="object 133"/>
          <p:cNvSpPr/>
          <p:nvPr/>
        </p:nvSpPr>
        <p:spPr>
          <a:xfrm>
            <a:off x="8567811" y="5415070"/>
            <a:ext cx="0" cy="28575"/>
          </a:xfrm>
          <a:custGeom>
            <a:avLst/>
            <a:gdLst/>
            <a:ahLst/>
            <a:cxnLst/>
            <a:rect l="l" t="t" r="r" b="b"/>
            <a:pathLst>
              <a:path h="28575">
                <a:moveTo>
                  <a:pt x="0" y="28494"/>
                </a:moveTo>
                <a:lnTo>
                  <a:pt x="0" y="0"/>
                </a:lnTo>
              </a:path>
            </a:pathLst>
          </a:custGeom>
          <a:ln w="9500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" name="object 134"/>
          <p:cNvSpPr txBox="1"/>
          <p:nvPr/>
        </p:nvSpPr>
        <p:spPr>
          <a:xfrm>
            <a:off x="5530880" y="5108594"/>
            <a:ext cx="159385" cy="1461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spc="-10" dirty="0">
                <a:latin typeface="Arial"/>
                <a:cs typeface="Arial"/>
              </a:rPr>
              <a:t>15</a:t>
            </a:r>
            <a:endParaRPr sz="950">
              <a:latin typeface="Arial"/>
              <a:cs typeface="Arial"/>
            </a:endParaRPr>
          </a:p>
        </p:txBody>
      </p:sp>
      <p:sp>
        <p:nvSpPr>
          <p:cNvPr id="135" name="object 135"/>
          <p:cNvSpPr txBox="1"/>
          <p:nvPr/>
        </p:nvSpPr>
        <p:spPr>
          <a:xfrm>
            <a:off x="6378551" y="5165892"/>
            <a:ext cx="159385" cy="1461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spc="-10" dirty="0">
                <a:latin typeface="Arial"/>
                <a:cs typeface="Arial"/>
              </a:rPr>
              <a:t>11</a:t>
            </a:r>
            <a:endParaRPr sz="950">
              <a:latin typeface="Arial"/>
              <a:cs typeface="Arial"/>
            </a:endParaRPr>
          </a:p>
        </p:txBody>
      </p:sp>
      <p:sp>
        <p:nvSpPr>
          <p:cNvPr id="136" name="object 136"/>
          <p:cNvSpPr txBox="1"/>
          <p:nvPr/>
        </p:nvSpPr>
        <p:spPr>
          <a:xfrm>
            <a:off x="7255229" y="5213377"/>
            <a:ext cx="94616" cy="1461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spc="10" dirty="0">
                <a:latin typeface="Arial"/>
                <a:cs typeface="Arial"/>
              </a:rPr>
              <a:t>8</a:t>
            </a:r>
            <a:endParaRPr sz="950">
              <a:latin typeface="Arial"/>
              <a:cs typeface="Arial"/>
            </a:endParaRPr>
          </a:p>
        </p:txBody>
      </p:sp>
      <p:sp>
        <p:nvSpPr>
          <p:cNvPr id="137" name="object 137"/>
          <p:cNvSpPr txBox="1"/>
          <p:nvPr/>
        </p:nvSpPr>
        <p:spPr>
          <a:xfrm>
            <a:off x="5530880" y="4498894"/>
            <a:ext cx="159385" cy="1461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spc="-10" dirty="0">
                <a:latin typeface="Arial"/>
                <a:cs typeface="Arial"/>
              </a:rPr>
              <a:t>27</a:t>
            </a:r>
            <a:endParaRPr sz="950">
              <a:latin typeface="Arial"/>
              <a:cs typeface="Arial"/>
            </a:endParaRPr>
          </a:p>
        </p:txBody>
      </p:sp>
      <p:sp>
        <p:nvSpPr>
          <p:cNvPr id="138" name="object 138"/>
          <p:cNvSpPr txBox="1"/>
          <p:nvPr/>
        </p:nvSpPr>
        <p:spPr>
          <a:xfrm>
            <a:off x="6378551" y="4698962"/>
            <a:ext cx="159385" cy="1461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spc="-10" dirty="0">
                <a:latin typeface="Arial"/>
                <a:cs typeface="Arial"/>
              </a:rPr>
              <a:t>21</a:t>
            </a:r>
            <a:endParaRPr sz="950">
              <a:latin typeface="Arial"/>
              <a:cs typeface="Arial"/>
            </a:endParaRPr>
          </a:p>
        </p:txBody>
      </p:sp>
      <p:sp>
        <p:nvSpPr>
          <p:cNvPr id="139" name="object 139"/>
          <p:cNvSpPr txBox="1"/>
          <p:nvPr/>
        </p:nvSpPr>
        <p:spPr>
          <a:xfrm>
            <a:off x="7216849" y="4660974"/>
            <a:ext cx="159385" cy="1461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spc="-10" dirty="0">
                <a:latin typeface="Arial"/>
                <a:cs typeface="Arial"/>
              </a:rPr>
              <a:t>30</a:t>
            </a:r>
            <a:endParaRPr sz="950">
              <a:latin typeface="Arial"/>
              <a:cs typeface="Arial"/>
            </a:endParaRPr>
          </a:p>
        </p:txBody>
      </p:sp>
      <p:sp>
        <p:nvSpPr>
          <p:cNvPr id="140" name="object 140"/>
          <p:cNvSpPr txBox="1"/>
          <p:nvPr/>
        </p:nvSpPr>
        <p:spPr>
          <a:xfrm>
            <a:off x="8055148" y="4832235"/>
            <a:ext cx="159385" cy="1461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spc="-10" dirty="0">
                <a:latin typeface="Arial"/>
                <a:cs typeface="Arial"/>
              </a:rPr>
              <a:t>28</a:t>
            </a:r>
            <a:endParaRPr sz="950">
              <a:latin typeface="Arial"/>
              <a:cs typeface="Arial"/>
            </a:endParaRPr>
          </a:p>
        </p:txBody>
      </p:sp>
      <p:sp>
        <p:nvSpPr>
          <p:cNvPr id="141" name="object 141"/>
          <p:cNvSpPr txBox="1"/>
          <p:nvPr/>
        </p:nvSpPr>
        <p:spPr>
          <a:xfrm>
            <a:off x="5568877" y="3994344"/>
            <a:ext cx="94616" cy="1461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spc="10" dirty="0">
                <a:latin typeface="Arial"/>
                <a:cs typeface="Arial"/>
              </a:rPr>
              <a:t>8</a:t>
            </a:r>
            <a:endParaRPr sz="950">
              <a:latin typeface="Arial"/>
              <a:cs typeface="Arial"/>
            </a:endParaRPr>
          </a:p>
        </p:txBody>
      </p:sp>
      <p:sp>
        <p:nvSpPr>
          <p:cNvPr id="142" name="object 142"/>
          <p:cNvSpPr txBox="1"/>
          <p:nvPr/>
        </p:nvSpPr>
        <p:spPr>
          <a:xfrm>
            <a:off x="6378551" y="4251342"/>
            <a:ext cx="159385" cy="1461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spc="-10" dirty="0">
                <a:latin typeface="Arial"/>
                <a:cs typeface="Arial"/>
              </a:rPr>
              <a:t>10</a:t>
            </a:r>
            <a:endParaRPr sz="950">
              <a:latin typeface="Arial"/>
              <a:cs typeface="Arial"/>
            </a:endParaRPr>
          </a:p>
        </p:txBody>
      </p:sp>
      <p:sp>
        <p:nvSpPr>
          <p:cNvPr id="143" name="object 143"/>
          <p:cNvSpPr txBox="1"/>
          <p:nvPr/>
        </p:nvSpPr>
        <p:spPr>
          <a:xfrm>
            <a:off x="7216849" y="4003840"/>
            <a:ext cx="159385" cy="1461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spc="-10" dirty="0">
                <a:latin typeface="Arial"/>
                <a:cs typeface="Arial"/>
              </a:rPr>
              <a:t>15</a:t>
            </a:r>
            <a:endParaRPr sz="950">
              <a:latin typeface="Arial"/>
              <a:cs typeface="Arial"/>
            </a:endParaRPr>
          </a:p>
        </p:txBody>
      </p:sp>
      <p:sp>
        <p:nvSpPr>
          <p:cNvPr id="144" name="object 144"/>
          <p:cNvSpPr txBox="1"/>
          <p:nvPr/>
        </p:nvSpPr>
        <p:spPr>
          <a:xfrm>
            <a:off x="8055148" y="4232348"/>
            <a:ext cx="159385" cy="1461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spc="-10" dirty="0">
                <a:latin typeface="Arial"/>
                <a:cs typeface="Arial"/>
              </a:rPr>
              <a:t>13</a:t>
            </a:r>
            <a:endParaRPr sz="950">
              <a:latin typeface="Arial"/>
              <a:cs typeface="Arial"/>
            </a:endParaRPr>
          </a:p>
        </p:txBody>
      </p:sp>
      <p:sp>
        <p:nvSpPr>
          <p:cNvPr id="145" name="object 145"/>
          <p:cNvSpPr txBox="1"/>
          <p:nvPr/>
        </p:nvSpPr>
        <p:spPr>
          <a:xfrm>
            <a:off x="5530880" y="3422631"/>
            <a:ext cx="159385" cy="1461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spc="-10" dirty="0">
                <a:latin typeface="Arial"/>
                <a:cs typeface="Arial"/>
              </a:rPr>
              <a:t>31</a:t>
            </a:r>
            <a:endParaRPr sz="950">
              <a:latin typeface="Arial"/>
              <a:cs typeface="Arial"/>
            </a:endParaRPr>
          </a:p>
        </p:txBody>
      </p:sp>
      <p:sp>
        <p:nvSpPr>
          <p:cNvPr id="146" name="object 146"/>
          <p:cNvSpPr txBox="1"/>
          <p:nvPr/>
        </p:nvSpPr>
        <p:spPr>
          <a:xfrm>
            <a:off x="6378551" y="3651189"/>
            <a:ext cx="159385" cy="1461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spc="-10" dirty="0">
                <a:latin typeface="Arial"/>
                <a:cs typeface="Arial"/>
              </a:rPr>
              <a:t>31</a:t>
            </a:r>
            <a:endParaRPr sz="950">
              <a:latin typeface="Arial"/>
              <a:cs typeface="Arial"/>
            </a:endParaRPr>
          </a:p>
        </p:txBody>
      </p:sp>
      <p:sp>
        <p:nvSpPr>
          <p:cNvPr id="147" name="object 147"/>
          <p:cNvSpPr txBox="1"/>
          <p:nvPr/>
        </p:nvSpPr>
        <p:spPr>
          <a:xfrm>
            <a:off x="7216849" y="3403636"/>
            <a:ext cx="159385" cy="1461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spc="-10" dirty="0">
                <a:latin typeface="Arial"/>
                <a:cs typeface="Arial"/>
              </a:rPr>
              <a:t>26</a:t>
            </a:r>
            <a:endParaRPr sz="950">
              <a:latin typeface="Arial"/>
              <a:cs typeface="Arial"/>
            </a:endParaRPr>
          </a:p>
        </p:txBody>
      </p:sp>
      <p:sp>
        <p:nvSpPr>
          <p:cNvPr id="148" name="object 148"/>
          <p:cNvSpPr txBox="1"/>
          <p:nvPr/>
        </p:nvSpPr>
        <p:spPr>
          <a:xfrm>
            <a:off x="8055148" y="3613202"/>
            <a:ext cx="159385" cy="1461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spc="-10" dirty="0">
                <a:latin typeface="Arial"/>
                <a:cs typeface="Arial"/>
              </a:rPr>
              <a:t>30</a:t>
            </a:r>
            <a:endParaRPr sz="950">
              <a:latin typeface="Arial"/>
              <a:cs typeface="Arial"/>
            </a:endParaRPr>
          </a:p>
        </p:txBody>
      </p:sp>
      <p:sp>
        <p:nvSpPr>
          <p:cNvPr id="149" name="object 149"/>
          <p:cNvSpPr txBox="1"/>
          <p:nvPr/>
        </p:nvSpPr>
        <p:spPr>
          <a:xfrm>
            <a:off x="5530880" y="2736956"/>
            <a:ext cx="159385" cy="1461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spc="-10" dirty="0">
                <a:latin typeface="Arial"/>
                <a:cs typeface="Arial"/>
              </a:rPr>
              <a:t>16</a:t>
            </a:r>
            <a:endParaRPr sz="950">
              <a:latin typeface="Arial"/>
              <a:cs typeface="Arial"/>
            </a:endParaRPr>
          </a:p>
        </p:txBody>
      </p:sp>
      <p:sp>
        <p:nvSpPr>
          <p:cNvPr id="150" name="object 150"/>
          <p:cNvSpPr txBox="1"/>
          <p:nvPr/>
        </p:nvSpPr>
        <p:spPr>
          <a:xfrm>
            <a:off x="6378551" y="2879662"/>
            <a:ext cx="159385" cy="1461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spc="-10" dirty="0">
                <a:latin typeface="Arial"/>
                <a:cs typeface="Arial"/>
              </a:rPr>
              <a:t>22</a:t>
            </a:r>
            <a:endParaRPr sz="950">
              <a:latin typeface="Arial"/>
              <a:cs typeface="Arial"/>
            </a:endParaRPr>
          </a:p>
        </p:txBody>
      </p:sp>
      <p:sp>
        <p:nvSpPr>
          <p:cNvPr id="151" name="object 151"/>
          <p:cNvSpPr txBox="1"/>
          <p:nvPr/>
        </p:nvSpPr>
        <p:spPr>
          <a:xfrm>
            <a:off x="7216849" y="2812931"/>
            <a:ext cx="159385" cy="1461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spc="-10" dirty="0">
                <a:latin typeface="Arial"/>
                <a:cs typeface="Arial"/>
              </a:rPr>
              <a:t>15</a:t>
            </a:r>
            <a:endParaRPr sz="950">
              <a:latin typeface="Arial"/>
              <a:cs typeface="Arial"/>
            </a:endParaRPr>
          </a:p>
        </p:txBody>
      </p:sp>
      <p:sp>
        <p:nvSpPr>
          <p:cNvPr id="152" name="object 152"/>
          <p:cNvSpPr txBox="1"/>
          <p:nvPr/>
        </p:nvSpPr>
        <p:spPr>
          <a:xfrm>
            <a:off x="8055148" y="2841675"/>
            <a:ext cx="159385" cy="1461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spc="-10" dirty="0">
                <a:latin typeface="Arial"/>
                <a:cs typeface="Arial"/>
              </a:rPr>
              <a:t>23</a:t>
            </a:r>
            <a:endParaRPr sz="950">
              <a:latin typeface="Arial"/>
              <a:cs typeface="Arial"/>
            </a:endParaRPr>
          </a:p>
        </p:txBody>
      </p:sp>
      <p:sp>
        <p:nvSpPr>
          <p:cNvPr id="153" name="object 153"/>
          <p:cNvSpPr txBox="1"/>
          <p:nvPr/>
        </p:nvSpPr>
        <p:spPr>
          <a:xfrm>
            <a:off x="4877561" y="2416302"/>
            <a:ext cx="236220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10" dirty="0">
                <a:latin typeface="Arial"/>
                <a:cs typeface="Arial"/>
              </a:rPr>
              <a:t>100</a:t>
            </a:r>
            <a:endParaRPr sz="1000">
              <a:latin typeface="Arial"/>
              <a:cs typeface="Arial"/>
            </a:endParaRPr>
          </a:p>
        </p:txBody>
      </p:sp>
      <p:sp>
        <p:nvSpPr>
          <p:cNvPr id="154" name="object 154"/>
          <p:cNvSpPr txBox="1"/>
          <p:nvPr/>
        </p:nvSpPr>
        <p:spPr>
          <a:xfrm>
            <a:off x="4947667" y="2997453"/>
            <a:ext cx="165735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10" dirty="0">
                <a:latin typeface="Arial"/>
                <a:cs typeface="Arial"/>
              </a:rPr>
              <a:t>80</a:t>
            </a:r>
            <a:endParaRPr sz="1000">
              <a:latin typeface="Arial"/>
              <a:cs typeface="Arial"/>
            </a:endParaRPr>
          </a:p>
        </p:txBody>
      </p:sp>
      <p:sp>
        <p:nvSpPr>
          <p:cNvPr id="155" name="object 155"/>
          <p:cNvSpPr txBox="1"/>
          <p:nvPr/>
        </p:nvSpPr>
        <p:spPr>
          <a:xfrm>
            <a:off x="4947667" y="3578732"/>
            <a:ext cx="165735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10" dirty="0">
                <a:latin typeface="Arial"/>
                <a:cs typeface="Arial"/>
              </a:rPr>
              <a:t>60</a:t>
            </a:r>
            <a:endParaRPr sz="1000">
              <a:latin typeface="Arial"/>
              <a:cs typeface="Arial"/>
            </a:endParaRPr>
          </a:p>
        </p:txBody>
      </p:sp>
      <p:sp>
        <p:nvSpPr>
          <p:cNvPr id="156" name="object 156"/>
          <p:cNvSpPr txBox="1"/>
          <p:nvPr/>
        </p:nvSpPr>
        <p:spPr>
          <a:xfrm>
            <a:off x="5017391" y="5322189"/>
            <a:ext cx="95885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5" dirty="0">
                <a:latin typeface="Arial"/>
                <a:cs typeface="Arial"/>
              </a:rPr>
              <a:t>0</a:t>
            </a:r>
            <a:endParaRPr sz="1000">
              <a:latin typeface="Arial"/>
              <a:cs typeface="Arial"/>
            </a:endParaRPr>
          </a:p>
        </p:txBody>
      </p:sp>
      <p:sp>
        <p:nvSpPr>
          <p:cNvPr id="157" name="object 157"/>
          <p:cNvSpPr txBox="1"/>
          <p:nvPr/>
        </p:nvSpPr>
        <p:spPr>
          <a:xfrm>
            <a:off x="4947667" y="4160011"/>
            <a:ext cx="165735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10" dirty="0">
                <a:latin typeface="Arial"/>
                <a:cs typeface="Arial"/>
              </a:rPr>
              <a:t>40</a:t>
            </a:r>
            <a:endParaRPr sz="1000">
              <a:latin typeface="Arial"/>
              <a:cs typeface="Arial"/>
            </a:endParaRPr>
          </a:p>
        </p:txBody>
      </p:sp>
      <p:sp>
        <p:nvSpPr>
          <p:cNvPr id="158" name="object 158"/>
          <p:cNvSpPr txBox="1"/>
          <p:nvPr/>
        </p:nvSpPr>
        <p:spPr>
          <a:xfrm>
            <a:off x="4947667" y="4740909"/>
            <a:ext cx="165735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10" dirty="0">
                <a:latin typeface="Arial"/>
                <a:cs typeface="Arial"/>
              </a:rPr>
              <a:t>20</a:t>
            </a:r>
            <a:endParaRPr sz="1000">
              <a:latin typeface="Arial"/>
              <a:cs typeface="Arial"/>
            </a:endParaRPr>
          </a:p>
        </p:txBody>
      </p:sp>
      <p:sp>
        <p:nvSpPr>
          <p:cNvPr id="159" name="object 159"/>
          <p:cNvSpPr/>
          <p:nvPr/>
        </p:nvSpPr>
        <p:spPr>
          <a:xfrm>
            <a:off x="8432800" y="5248279"/>
            <a:ext cx="44450" cy="109855"/>
          </a:xfrm>
          <a:custGeom>
            <a:avLst/>
            <a:gdLst/>
            <a:ahLst/>
            <a:cxnLst/>
            <a:rect l="l" t="t" r="r" b="b"/>
            <a:pathLst>
              <a:path w="44450" h="109854">
                <a:moveTo>
                  <a:pt x="44450" y="0"/>
                </a:moveTo>
                <a:lnTo>
                  <a:pt x="0" y="109474"/>
                </a:lnTo>
              </a:path>
            </a:pathLst>
          </a:custGeom>
          <a:ln w="6350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0" name="object 160"/>
          <p:cNvSpPr/>
          <p:nvPr/>
        </p:nvSpPr>
        <p:spPr>
          <a:xfrm>
            <a:off x="8432800" y="2538348"/>
            <a:ext cx="44450" cy="236854"/>
          </a:xfrm>
          <a:custGeom>
            <a:avLst/>
            <a:gdLst/>
            <a:ahLst/>
            <a:cxnLst/>
            <a:rect l="l" t="t" r="r" b="b"/>
            <a:pathLst>
              <a:path w="44450" h="236855">
                <a:moveTo>
                  <a:pt x="44450" y="236600"/>
                </a:moveTo>
                <a:lnTo>
                  <a:pt x="0" y="0"/>
                </a:lnTo>
              </a:path>
            </a:pathLst>
          </a:custGeom>
          <a:ln w="6350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1" name="object 161"/>
          <p:cNvSpPr/>
          <p:nvPr/>
        </p:nvSpPr>
        <p:spPr>
          <a:xfrm>
            <a:off x="8432800" y="2495550"/>
            <a:ext cx="44450" cy="76200"/>
          </a:xfrm>
          <a:custGeom>
            <a:avLst/>
            <a:gdLst/>
            <a:ahLst/>
            <a:cxnLst/>
            <a:rect l="l" t="t" r="r" b="b"/>
            <a:pathLst>
              <a:path w="44450" h="76200">
                <a:moveTo>
                  <a:pt x="44450" y="76200"/>
                </a:moveTo>
                <a:lnTo>
                  <a:pt x="0" y="0"/>
                </a:lnTo>
              </a:path>
            </a:pathLst>
          </a:custGeom>
          <a:ln w="6350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2" name="object 162"/>
          <p:cNvSpPr txBox="1"/>
          <p:nvPr/>
        </p:nvSpPr>
        <p:spPr>
          <a:xfrm>
            <a:off x="5422902" y="2476500"/>
            <a:ext cx="120650" cy="152400"/>
          </a:xfrm>
          <a:prstGeom prst="rect">
            <a:avLst/>
          </a:prstGeom>
          <a:solidFill>
            <a:srgbClr val="D2DFE6"/>
          </a:solidFill>
        </p:spPr>
        <p:txBody>
          <a:bodyPr vert="horz" wrap="square" lIns="0" tIns="0" rIns="0" bIns="0" rtlCol="0">
            <a:spAutoFit/>
          </a:bodyPr>
          <a:lstStyle/>
          <a:p>
            <a:pPr marL="26034">
              <a:lnSpc>
                <a:spcPts val="1175"/>
              </a:lnSpc>
            </a:pPr>
            <a:r>
              <a:rPr sz="1000" spc="-5" dirty="0">
                <a:latin typeface="Arial"/>
                <a:cs typeface="Arial"/>
              </a:rPr>
              <a:t>2</a:t>
            </a:r>
            <a:endParaRPr sz="1000">
              <a:latin typeface="Arial"/>
              <a:cs typeface="Arial"/>
            </a:endParaRPr>
          </a:p>
        </p:txBody>
      </p:sp>
      <p:sp>
        <p:nvSpPr>
          <p:cNvPr id="163" name="object 163"/>
          <p:cNvSpPr txBox="1"/>
          <p:nvPr/>
        </p:nvSpPr>
        <p:spPr>
          <a:xfrm>
            <a:off x="6530975" y="2462148"/>
            <a:ext cx="120650" cy="152400"/>
          </a:xfrm>
          <a:prstGeom prst="rect">
            <a:avLst/>
          </a:prstGeom>
          <a:solidFill>
            <a:srgbClr val="908052"/>
          </a:solidFill>
        </p:spPr>
        <p:txBody>
          <a:bodyPr vert="horz" wrap="square" lIns="0" tIns="0" rIns="0" bIns="0" rtlCol="0">
            <a:spAutoFit/>
          </a:bodyPr>
          <a:lstStyle/>
          <a:p>
            <a:pPr marL="26034">
              <a:lnSpc>
                <a:spcPts val="1175"/>
              </a:lnSpc>
            </a:pPr>
            <a:r>
              <a:rPr sz="1000" spc="-5" dirty="0">
                <a:latin typeface="Arial"/>
                <a:cs typeface="Arial"/>
              </a:rPr>
              <a:t>3</a:t>
            </a:r>
            <a:endParaRPr sz="1000">
              <a:latin typeface="Arial"/>
              <a:cs typeface="Arial"/>
            </a:endParaRPr>
          </a:p>
        </p:txBody>
      </p:sp>
      <p:sp>
        <p:nvSpPr>
          <p:cNvPr id="164" name="object 164"/>
          <p:cNvSpPr txBox="1"/>
          <p:nvPr/>
        </p:nvSpPr>
        <p:spPr>
          <a:xfrm>
            <a:off x="5472811" y="5549290"/>
            <a:ext cx="285115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10" dirty="0">
                <a:latin typeface="Arial"/>
                <a:cs typeface="Arial"/>
              </a:rPr>
              <a:t>P</a:t>
            </a:r>
            <a:r>
              <a:rPr sz="1000" spc="-5" dirty="0">
                <a:latin typeface="Arial"/>
                <a:cs typeface="Arial"/>
              </a:rPr>
              <a:t>CP</a:t>
            </a:r>
            <a:endParaRPr sz="1000">
              <a:latin typeface="Arial"/>
              <a:cs typeface="Arial"/>
            </a:endParaRPr>
          </a:p>
        </p:txBody>
      </p:sp>
      <p:sp>
        <p:nvSpPr>
          <p:cNvPr id="165" name="object 165"/>
          <p:cNvSpPr txBox="1"/>
          <p:nvPr/>
        </p:nvSpPr>
        <p:spPr>
          <a:xfrm>
            <a:off x="5684773" y="2433573"/>
            <a:ext cx="120650" cy="152400"/>
          </a:xfrm>
          <a:prstGeom prst="rect">
            <a:avLst/>
          </a:prstGeom>
          <a:solidFill>
            <a:srgbClr val="908052"/>
          </a:solidFill>
        </p:spPr>
        <p:txBody>
          <a:bodyPr vert="horz" wrap="square" lIns="0" tIns="0" rIns="0" bIns="0" rtlCol="0">
            <a:spAutoFit/>
          </a:bodyPr>
          <a:lstStyle/>
          <a:p>
            <a:pPr marL="26034">
              <a:lnSpc>
                <a:spcPts val="1175"/>
              </a:lnSpc>
            </a:pPr>
            <a:r>
              <a:rPr sz="1000" spc="-5" dirty="0">
                <a:latin typeface="Arial"/>
                <a:cs typeface="Arial"/>
              </a:rPr>
              <a:t>1</a:t>
            </a:r>
            <a:endParaRPr sz="1000">
              <a:latin typeface="Arial"/>
              <a:cs typeface="Arial"/>
            </a:endParaRPr>
          </a:p>
        </p:txBody>
      </p:sp>
      <p:sp>
        <p:nvSpPr>
          <p:cNvPr id="166" name="object 166"/>
          <p:cNvSpPr txBox="1"/>
          <p:nvPr/>
        </p:nvSpPr>
        <p:spPr>
          <a:xfrm>
            <a:off x="8491473" y="3607436"/>
            <a:ext cx="656590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5" dirty="0">
                <a:latin typeface="Arial"/>
                <a:cs typeface="Arial"/>
              </a:rPr>
              <a:t>Early</a:t>
            </a:r>
            <a:r>
              <a:rPr sz="1000" spc="-9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stage</a:t>
            </a:r>
            <a:endParaRPr sz="1000">
              <a:latin typeface="Arial"/>
              <a:cs typeface="Arial"/>
            </a:endParaRPr>
          </a:p>
        </p:txBody>
      </p:sp>
      <p:sp>
        <p:nvSpPr>
          <p:cNvPr id="167" name="object 167"/>
          <p:cNvSpPr txBox="1"/>
          <p:nvPr/>
        </p:nvSpPr>
        <p:spPr>
          <a:xfrm>
            <a:off x="8491475" y="2644802"/>
            <a:ext cx="612775" cy="40934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33400"/>
              </a:lnSpc>
            </a:pPr>
            <a:r>
              <a:rPr sz="1000" spc="-5" dirty="0">
                <a:latin typeface="Arial"/>
                <a:cs typeface="Arial"/>
              </a:rPr>
              <a:t>Late</a:t>
            </a:r>
            <a:r>
              <a:rPr sz="1000" spc="-10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stage  </a:t>
            </a:r>
            <a:r>
              <a:rPr sz="1000" spc="-10" dirty="0">
                <a:latin typeface="Arial"/>
                <a:cs typeface="Arial"/>
              </a:rPr>
              <a:t>Mid</a:t>
            </a:r>
            <a:r>
              <a:rPr sz="1000" spc="-8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stage</a:t>
            </a:r>
            <a:endParaRPr sz="1000">
              <a:latin typeface="Arial"/>
              <a:cs typeface="Arial"/>
            </a:endParaRPr>
          </a:p>
        </p:txBody>
      </p:sp>
      <p:sp>
        <p:nvSpPr>
          <p:cNvPr id="168" name="object 168"/>
          <p:cNvSpPr txBox="1"/>
          <p:nvPr/>
        </p:nvSpPr>
        <p:spPr>
          <a:xfrm>
            <a:off x="8491473" y="2492757"/>
            <a:ext cx="1021080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10" dirty="0">
                <a:latin typeface="Arial"/>
                <a:cs typeface="Arial"/>
              </a:rPr>
              <a:t>Another</a:t>
            </a:r>
            <a:r>
              <a:rPr sz="1000" spc="-7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dementia</a:t>
            </a:r>
            <a:endParaRPr sz="1000">
              <a:latin typeface="Arial"/>
              <a:cs typeface="Arial"/>
            </a:endParaRPr>
          </a:p>
        </p:txBody>
      </p:sp>
      <p:sp>
        <p:nvSpPr>
          <p:cNvPr id="169" name="object 169"/>
          <p:cNvSpPr txBox="1"/>
          <p:nvPr/>
        </p:nvSpPr>
        <p:spPr>
          <a:xfrm>
            <a:off x="7803642" y="5549292"/>
            <a:ext cx="671830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5" dirty="0">
                <a:latin typeface="Arial"/>
                <a:cs typeface="Arial"/>
              </a:rPr>
              <a:t>Geriatrician</a:t>
            </a:r>
            <a:endParaRPr sz="1000">
              <a:latin typeface="Arial"/>
              <a:cs typeface="Arial"/>
            </a:endParaRPr>
          </a:p>
        </p:txBody>
      </p:sp>
      <p:sp>
        <p:nvSpPr>
          <p:cNvPr id="170" name="object 170"/>
          <p:cNvSpPr txBox="1"/>
          <p:nvPr/>
        </p:nvSpPr>
        <p:spPr>
          <a:xfrm>
            <a:off x="8078725" y="5281548"/>
            <a:ext cx="120650" cy="152400"/>
          </a:xfrm>
          <a:prstGeom prst="rect">
            <a:avLst/>
          </a:prstGeom>
          <a:solidFill>
            <a:srgbClr val="5BAC82"/>
          </a:solidFill>
        </p:spPr>
        <p:txBody>
          <a:bodyPr vert="horz" wrap="square" lIns="0" tIns="0" rIns="0" bIns="0" rtlCol="0">
            <a:spAutoFit/>
          </a:bodyPr>
          <a:lstStyle/>
          <a:p>
            <a:pPr marL="26670">
              <a:lnSpc>
                <a:spcPts val="1180"/>
              </a:lnSpc>
            </a:pPr>
            <a:r>
              <a:rPr sz="1000" spc="-5" dirty="0">
                <a:latin typeface="Arial"/>
                <a:cs typeface="Arial"/>
              </a:rPr>
              <a:t>3</a:t>
            </a:r>
            <a:endParaRPr sz="1000">
              <a:latin typeface="Arial"/>
              <a:cs typeface="Arial"/>
            </a:endParaRPr>
          </a:p>
        </p:txBody>
      </p:sp>
      <p:sp>
        <p:nvSpPr>
          <p:cNvPr id="171" name="object 171"/>
          <p:cNvSpPr/>
          <p:nvPr/>
        </p:nvSpPr>
        <p:spPr>
          <a:xfrm>
            <a:off x="7947025" y="2462148"/>
            <a:ext cx="120650" cy="152400"/>
          </a:xfrm>
          <a:custGeom>
            <a:avLst/>
            <a:gdLst/>
            <a:ahLst/>
            <a:cxnLst/>
            <a:rect l="l" t="t" r="r" b="b"/>
            <a:pathLst>
              <a:path w="120650" h="152400">
                <a:moveTo>
                  <a:pt x="0" y="152400"/>
                </a:moveTo>
                <a:lnTo>
                  <a:pt x="120650" y="152400"/>
                </a:lnTo>
                <a:lnTo>
                  <a:pt x="120650" y="0"/>
                </a:lnTo>
                <a:lnTo>
                  <a:pt x="0" y="0"/>
                </a:lnTo>
                <a:lnTo>
                  <a:pt x="0" y="152400"/>
                </a:lnTo>
                <a:close/>
              </a:path>
            </a:pathLst>
          </a:custGeom>
          <a:solidFill>
            <a:srgbClr val="D2DF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2" name="object 172"/>
          <p:cNvSpPr txBox="1"/>
          <p:nvPr/>
        </p:nvSpPr>
        <p:spPr>
          <a:xfrm>
            <a:off x="7961124" y="2459228"/>
            <a:ext cx="95885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5" dirty="0">
                <a:latin typeface="Arial"/>
                <a:cs typeface="Arial"/>
              </a:rPr>
              <a:t>3</a:t>
            </a:r>
            <a:endParaRPr sz="1000">
              <a:latin typeface="Arial"/>
              <a:cs typeface="Arial"/>
            </a:endParaRPr>
          </a:p>
        </p:txBody>
      </p:sp>
      <p:sp>
        <p:nvSpPr>
          <p:cNvPr id="173" name="object 173"/>
          <p:cNvSpPr txBox="1"/>
          <p:nvPr/>
        </p:nvSpPr>
        <p:spPr>
          <a:xfrm>
            <a:off x="8208900" y="2419350"/>
            <a:ext cx="120650" cy="152400"/>
          </a:xfrm>
          <a:prstGeom prst="rect">
            <a:avLst/>
          </a:prstGeom>
          <a:solidFill>
            <a:srgbClr val="908052"/>
          </a:solidFill>
        </p:spPr>
        <p:txBody>
          <a:bodyPr vert="horz" wrap="square" lIns="0" tIns="0" rIns="0" bIns="0" rtlCol="0">
            <a:spAutoFit/>
          </a:bodyPr>
          <a:lstStyle/>
          <a:p>
            <a:pPr marL="26670">
              <a:lnSpc>
                <a:spcPts val="1175"/>
              </a:lnSpc>
            </a:pPr>
            <a:r>
              <a:rPr sz="1000" spc="-5" dirty="0">
                <a:latin typeface="Arial"/>
                <a:cs typeface="Arial"/>
              </a:rPr>
              <a:t>0</a:t>
            </a:r>
            <a:endParaRPr sz="1000">
              <a:latin typeface="Arial"/>
              <a:cs typeface="Arial"/>
            </a:endParaRPr>
          </a:p>
        </p:txBody>
      </p:sp>
      <p:sp>
        <p:nvSpPr>
          <p:cNvPr id="174" name="object 174"/>
          <p:cNvSpPr txBox="1"/>
          <p:nvPr/>
        </p:nvSpPr>
        <p:spPr>
          <a:xfrm>
            <a:off x="6966966" y="5549292"/>
            <a:ext cx="668655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10" dirty="0">
                <a:latin typeface="Arial"/>
                <a:cs typeface="Arial"/>
              </a:rPr>
              <a:t>P</a:t>
            </a:r>
            <a:r>
              <a:rPr sz="1000" dirty="0">
                <a:latin typeface="Arial"/>
                <a:cs typeface="Arial"/>
              </a:rPr>
              <a:t>s</a:t>
            </a:r>
            <a:r>
              <a:rPr sz="1000" spc="-35" dirty="0">
                <a:latin typeface="Arial"/>
                <a:cs typeface="Arial"/>
              </a:rPr>
              <a:t>y</a:t>
            </a:r>
            <a:r>
              <a:rPr sz="1000" dirty="0">
                <a:latin typeface="Arial"/>
                <a:cs typeface="Arial"/>
              </a:rPr>
              <a:t>c</a:t>
            </a:r>
            <a:r>
              <a:rPr sz="1000" spc="-5" dirty="0">
                <a:latin typeface="Arial"/>
                <a:cs typeface="Arial"/>
              </a:rPr>
              <a:t>h</a:t>
            </a:r>
            <a:r>
              <a:rPr sz="1000" spc="-15" dirty="0">
                <a:latin typeface="Arial"/>
                <a:cs typeface="Arial"/>
              </a:rPr>
              <a:t>i</a:t>
            </a:r>
            <a:r>
              <a:rPr sz="1000" spc="-5" dirty="0">
                <a:latin typeface="Arial"/>
                <a:cs typeface="Arial"/>
              </a:rPr>
              <a:t>atr</a:t>
            </a:r>
            <a:r>
              <a:rPr sz="1000" spc="-10" dirty="0">
                <a:latin typeface="Arial"/>
                <a:cs typeface="Arial"/>
              </a:rPr>
              <a:t>i</a:t>
            </a:r>
            <a:r>
              <a:rPr sz="1000" dirty="0">
                <a:latin typeface="Arial"/>
                <a:cs typeface="Arial"/>
              </a:rPr>
              <a:t>s</a:t>
            </a:r>
            <a:r>
              <a:rPr sz="1000" spc="-5" dirty="0">
                <a:latin typeface="Arial"/>
                <a:cs typeface="Arial"/>
              </a:rPr>
              <a:t>t</a:t>
            </a:r>
            <a:endParaRPr sz="1000">
              <a:latin typeface="Arial"/>
              <a:cs typeface="Arial"/>
            </a:endParaRPr>
          </a:p>
        </p:txBody>
      </p:sp>
      <p:sp>
        <p:nvSpPr>
          <p:cNvPr id="175" name="object 175"/>
          <p:cNvSpPr/>
          <p:nvPr/>
        </p:nvSpPr>
        <p:spPr>
          <a:xfrm>
            <a:off x="7108825" y="2533650"/>
            <a:ext cx="120650" cy="152400"/>
          </a:xfrm>
          <a:custGeom>
            <a:avLst/>
            <a:gdLst/>
            <a:ahLst/>
            <a:cxnLst/>
            <a:rect l="l" t="t" r="r" b="b"/>
            <a:pathLst>
              <a:path w="120650" h="152400">
                <a:moveTo>
                  <a:pt x="0" y="152400"/>
                </a:moveTo>
                <a:lnTo>
                  <a:pt x="120650" y="152400"/>
                </a:lnTo>
                <a:lnTo>
                  <a:pt x="120650" y="0"/>
                </a:lnTo>
                <a:lnTo>
                  <a:pt x="0" y="0"/>
                </a:lnTo>
                <a:lnTo>
                  <a:pt x="0" y="152400"/>
                </a:lnTo>
                <a:close/>
              </a:path>
            </a:pathLst>
          </a:custGeom>
          <a:solidFill>
            <a:srgbClr val="D2DF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6" name="object 176"/>
          <p:cNvSpPr txBox="1"/>
          <p:nvPr/>
        </p:nvSpPr>
        <p:spPr>
          <a:xfrm>
            <a:off x="7122670" y="2530855"/>
            <a:ext cx="95885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5" dirty="0">
                <a:latin typeface="Arial"/>
                <a:cs typeface="Arial"/>
              </a:rPr>
              <a:t>4</a:t>
            </a:r>
            <a:endParaRPr sz="1000">
              <a:latin typeface="Arial"/>
              <a:cs typeface="Arial"/>
            </a:endParaRPr>
          </a:p>
        </p:txBody>
      </p:sp>
      <p:sp>
        <p:nvSpPr>
          <p:cNvPr id="185" name="object 185"/>
          <p:cNvSpPr txBox="1">
            <a:spLocks noGrp="1"/>
          </p:cNvSpPr>
          <p:nvPr>
            <p:ph type="sldNum" sz="quarter" idx="7"/>
          </p:nvPr>
        </p:nvSpPr>
        <p:spPr>
          <a:xfrm>
            <a:off x="8935973" y="6683491"/>
            <a:ext cx="243204" cy="1282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010"/>
              </a:lnSpc>
            </a:pPr>
            <a:fld id="{81D60167-4931-47E6-BA6A-407CBD079E47}" type="slidenum">
              <a:rPr spc="-5" dirty="0"/>
              <a:t>20</a:t>
            </a:fld>
            <a:endParaRPr spc="-5" dirty="0"/>
          </a:p>
        </p:txBody>
      </p:sp>
      <p:sp>
        <p:nvSpPr>
          <p:cNvPr id="177" name="object 177"/>
          <p:cNvSpPr txBox="1"/>
          <p:nvPr/>
        </p:nvSpPr>
        <p:spPr>
          <a:xfrm>
            <a:off x="7370698" y="2447925"/>
            <a:ext cx="120650" cy="152400"/>
          </a:xfrm>
          <a:prstGeom prst="rect">
            <a:avLst/>
          </a:prstGeom>
          <a:solidFill>
            <a:srgbClr val="908052"/>
          </a:solidFill>
        </p:spPr>
        <p:txBody>
          <a:bodyPr vert="horz" wrap="square" lIns="0" tIns="0" rIns="0" bIns="0" rtlCol="0">
            <a:spAutoFit/>
          </a:bodyPr>
          <a:lstStyle/>
          <a:p>
            <a:pPr marL="26670">
              <a:lnSpc>
                <a:spcPts val="1175"/>
              </a:lnSpc>
            </a:pPr>
            <a:r>
              <a:rPr sz="1000" spc="-5" dirty="0">
                <a:latin typeface="Arial"/>
                <a:cs typeface="Arial"/>
              </a:rPr>
              <a:t>2</a:t>
            </a:r>
            <a:endParaRPr sz="1000">
              <a:latin typeface="Arial"/>
              <a:cs typeface="Arial"/>
            </a:endParaRPr>
          </a:p>
        </p:txBody>
      </p:sp>
      <p:sp>
        <p:nvSpPr>
          <p:cNvPr id="178" name="object 178"/>
          <p:cNvSpPr txBox="1"/>
          <p:nvPr/>
        </p:nvSpPr>
        <p:spPr>
          <a:xfrm>
            <a:off x="6127750" y="5549292"/>
            <a:ext cx="664210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5" dirty="0">
                <a:latin typeface="Arial"/>
                <a:cs typeface="Arial"/>
              </a:rPr>
              <a:t>Neuro</a:t>
            </a:r>
            <a:r>
              <a:rPr sz="1000" spc="-10" dirty="0">
                <a:latin typeface="Arial"/>
                <a:cs typeface="Arial"/>
              </a:rPr>
              <a:t>l</a:t>
            </a:r>
            <a:r>
              <a:rPr sz="1000" spc="-5" dirty="0">
                <a:latin typeface="Arial"/>
                <a:cs typeface="Arial"/>
              </a:rPr>
              <a:t>o</a:t>
            </a:r>
            <a:r>
              <a:rPr sz="1000" spc="-10" dirty="0">
                <a:latin typeface="Arial"/>
                <a:cs typeface="Arial"/>
              </a:rPr>
              <a:t>gi</a:t>
            </a:r>
            <a:r>
              <a:rPr sz="1000" dirty="0">
                <a:latin typeface="Arial"/>
                <a:cs typeface="Arial"/>
              </a:rPr>
              <a:t>s</a:t>
            </a:r>
            <a:r>
              <a:rPr sz="1000" spc="-5" dirty="0">
                <a:latin typeface="Arial"/>
                <a:cs typeface="Arial"/>
              </a:rPr>
              <a:t>t</a:t>
            </a:r>
            <a:endParaRPr sz="1000">
              <a:latin typeface="Arial"/>
              <a:cs typeface="Arial"/>
            </a:endParaRPr>
          </a:p>
        </p:txBody>
      </p:sp>
      <p:sp>
        <p:nvSpPr>
          <p:cNvPr id="179" name="object 179"/>
          <p:cNvSpPr txBox="1"/>
          <p:nvPr/>
        </p:nvSpPr>
        <p:spPr>
          <a:xfrm>
            <a:off x="8491473" y="5169791"/>
            <a:ext cx="784860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dirty="0">
                <a:latin typeface="Arial"/>
                <a:cs typeface="Arial"/>
              </a:rPr>
              <a:t>Memory</a:t>
            </a:r>
            <a:r>
              <a:rPr sz="1000" spc="-11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Loss</a:t>
            </a:r>
            <a:endParaRPr sz="1000">
              <a:latin typeface="Arial"/>
              <a:cs typeface="Arial"/>
            </a:endParaRPr>
          </a:p>
        </p:txBody>
      </p:sp>
      <p:sp>
        <p:nvSpPr>
          <p:cNvPr id="180" name="object 180"/>
          <p:cNvSpPr txBox="1"/>
          <p:nvPr/>
        </p:nvSpPr>
        <p:spPr>
          <a:xfrm>
            <a:off x="8491475" y="4826891"/>
            <a:ext cx="568325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5" dirty="0">
                <a:latin typeface="Arial"/>
                <a:cs typeface="Arial"/>
              </a:rPr>
              <a:t>De</a:t>
            </a:r>
            <a:r>
              <a:rPr sz="1000" spc="10" dirty="0">
                <a:latin typeface="Arial"/>
                <a:cs typeface="Arial"/>
              </a:rPr>
              <a:t>m</a:t>
            </a:r>
            <a:r>
              <a:rPr sz="1000" spc="-5" dirty="0">
                <a:latin typeface="Arial"/>
                <a:cs typeface="Arial"/>
              </a:rPr>
              <a:t>e</a:t>
            </a:r>
            <a:r>
              <a:rPr sz="1000" spc="-10" dirty="0">
                <a:latin typeface="Arial"/>
                <a:cs typeface="Arial"/>
              </a:rPr>
              <a:t>n</a:t>
            </a:r>
            <a:r>
              <a:rPr sz="1000" spc="-5" dirty="0">
                <a:latin typeface="Arial"/>
                <a:cs typeface="Arial"/>
              </a:rPr>
              <a:t>t</a:t>
            </a:r>
            <a:r>
              <a:rPr sz="1000" spc="-15" dirty="0">
                <a:latin typeface="Arial"/>
                <a:cs typeface="Arial"/>
              </a:rPr>
              <a:t>i</a:t>
            </a:r>
            <a:r>
              <a:rPr sz="1000" spc="-5" dirty="0">
                <a:latin typeface="Arial"/>
                <a:cs typeface="Arial"/>
              </a:rPr>
              <a:t>a</a:t>
            </a:r>
            <a:endParaRPr sz="1000">
              <a:latin typeface="Arial"/>
              <a:cs typeface="Arial"/>
            </a:endParaRPr>
          </a:p>
        </p:txBody>
      </p:sp>
      <p:sp>
        <p:nvSpPr>
          <p:cNvPr id="181" name="object 181"/>
          <p:cNvSpPr txBox="1"/>
          <p:nvPr/>
        </p:nvSpPr>
        <p:spPr>
          <a:xfrm>
            <a:off x="8491473" y="4231385"/>
            <a:ext cx="257810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5" dirty="0">
                <a:latin typeface="Arial"/>
                <a:cs typeface="Arial"/>
              </a:rPr>
              <a:t>MCI</a:t>
            </a:r>
            <a:endParaRPr sz="1000">
              <a:latin typeface="Arial"/>
              <a:cs typeface="Arial"/>
            </a:endParaRPr>
          </a:p>
        </p:txBody>
      </p:sp>
      <p:sp>
        <p:nvSpPr>
          <p:cNvPr id="182" name="object 182"/>
          <p:cNvSpPr txBox="1"/>
          <p:nvPr/>
        </p:nvSpPr>
        <p:spPr>
          <a:xfrm>
            <a:off x="6264275" y="2533650"/>
            <a:ext cx="120650" cy="152400"/>
          </a:xfrm>
          <a:prstGeom prst="rect">
            <a:avLst/>
          </a:prstGeom>
          <a:solidFill>
            <a:srgbClr val="D2DFE6"/>
          </a:solidFill>
        </p:spPr>
        <p:txBody>
          <a:bodyPr vert="horz" wrap="square" lIns="0" tIns="0" rIns="0" bIns="0" rtlCol="0">
            <a:spAutoFit/>
          </a:bodyPr>
          <a:lstStyle/>
          <a:p>
            <a:pPr marL="26034">
              <a:lnSpc>
                <a:spcPts val="1180"/>
              </a:lnSpc>
            </a:pPr>
            <a:r>
              <a:rPr sz="1000" spc="-5" dirty="0">
                <a:latin typeface="Arial"/>
                <a:cs typeface="Arial"/>
              </a:rPr>
              <a:t>2</a:t>
            </a:r>
            <a:endParaRPr sz="1000">
              <a:latin typeface="Arial"/>
              <a:cs typeface="Arial"/>
            </a:endParaRPr>
          </a:p>
        </p:txBody>
      </p:sp>
      <p:sp>
        <p:nvSpPr>
          <p:cNvPr id="183" name="object 183"/>
          <p:cNvSpPr txBox="1"/>
          <p:nvPr/>
        </p:nvSpPr>
        <p:spPr>
          <a:xfrm>
            <a:off x="4877562" y="2130805"/>
            <a:ext cx="1041401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5" dirty="0">
                <a:latin typeface="Arial"/>
                <a:cs typeface="Arial"/>
              </a:rPr>
              <a:t>%</a:t>
            </a:r>
            <a:r>
              <a:rPr sz="1200" spc="-75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respondents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/>
          <p:nvPr/>
        </p:nvSpPr>
        <p:spPr>
          <a:xfrm>
            <a:off x="843120" y="3862402"/>
            <a:ext cx="609600" cy="1524635"/>
          </a:xfrm>
          <a:custGeom>
            <a:avLst/>
            <a:gdLst/>
            <a:ahLst/>
            <a:cxnLst/>
            <a:rect l="l" t="t" r="r" b="b"/>
            <a:pathLst>
              <a:path w="609600" h="1524635">
                <a:moveTo>
                  <a:pt x="0" y="1524166"/>
                </a:moveTo>
                <a:lnTo>
                  <a:pt x="609550" y="1524166"/>
                </a:lnTo>
                <a:lnTo>
                  <a:pt x="609550" y="0"/>
                </a:lnTo>
                <a:lnTo>
                  <a:pt x="0" y="0"/>
                </a:lnTo>
                <a:lnTo>
                  <a:pt x="0" y="1524166"/>
                </a:lnTo>
                <a:close/>
              </a:path>
            </a:pathLst>
          </a:custGeom>
          <a:solidFill>
            <a:srgbClr val="5BAC8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843120" y="3862402"/>
            <a:ext cx="609600" cy="1524635"/>
          </a:xfrm>
          <a:custGeom>
            <a:avLst/>
            <a:gdLst/>
            <a:ahLst/>
            <a:cxnLst/>
            <a:rect l="l" t="t" r="r" b="b"/>
            <a:pathLst>
              <a:path w="609600" h="1524635">
                <a:moveTo>
                  <a:pt x="0" y="1524166"/>
                </a:moveTo>
                <a:lnTo>
                  <a:pt x="609550" y="1524166"/>
                </a:lnTo>
                <a:lnTo>
                  <a:pt x="609550" y="0"/>
                </a:lnTo>
                <a:lnTo>
                  <a:pt x="0" y="0"/>
                </a:lnTo>
                <a:lnTo>
                  <a:pt x="0" y="1524166"/>
                </a:lnTo>
                <a:close/>
              </a:path>
            </a:pathLst>
          </a:custGeom>
          <a:ln w="9464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843120" y="2986019"/>
            <a:ext cx="609600" cy="876935"/>
          </a:xfrm>
          <a:custGeom>
            <a:avLst/>
            <a:gdLst/>
            <a:ahLst/>
            <a:cxnLst/>
            <a:rect l="l" t="t" r="r" b="b"/>
            <a:pathLst>
              <a:path w="609600" h="876935">
                <a:moveTo>
                  <a:pt x="0" y="876332"/>
                </a:moveTo>
                <a:lnTo>
                  <a:pt x="609550" y="876332"/>
                </a:lnTo>
                <a:lnTo>
                  <a:pt x="609550" y="0"/>
                </a:lnTo>
                <a:lnTo>
                  <a:pt x="0" y="0"/>
                </a:lnTo>
                <a:lnTo>
                  <a:pt x="0" y="876332"/>
                </a:lnTo>
                <a:close/>
              </a:path>
            </a:pathLst>
          </a:custGeom>
          <a:solidFill>
            <a:srgbClr val="8EC5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843120" y="2986019"/>
            <a:ext cx="609600" cy="876935"/>
          </a:xfrm>
          <a:custGeom>
            <a:avLst/>
            <a:gdLst/>
            <a:ahLst/>
            <a:cxnLst/>
            <a:rect l="l" t="t" r="r" b="b"/>
            <a:pathLst>
              <a:path w="609600" h="876935">
                <a:moveTo>
                  <a:pt x="0" y="876332"/>
                </a:moveTo>
                <a:lnTo>
                  <a:pt x="609550" y="876332"/>
                </a:lnTo>
                <a:lnTo>
                  <a:pt x="609550" y="0"/>
                </a:lnTo>
                <a:lnTo>
                  <a:pt x="0" y="0"/>
                </a:lnTo>
                <a:lnTo>
                  <a:pt x="0" y="876332"/>
                </a:lnTo>
                <a:close/>
              </a:path>
            </a:pathLst>
          </a:custGeom>
          <a:ln w="9471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843120" y="2852841"/>
            <a:ext cx="609600" cy="133350"/>
          </a:xfrm>
          <a:custGeom>
            <a:avLst/>
            <a:gdLst/>
            <a:ahLst/>
            <a:cxnLst/>
            <a:rect l="l" t="t" r="r" b="b"/>
            <a:pathLst>
              <a:path w="609600" h="133350">
                <a:moveTo>
                  <a:pt x="0" y="133237"/>
                </a:moveTo>
                <a:lnTo>
                  <a:pt x="609550" y="133237"/>
                </a:lnTo>
                <a:lnTo>
                  <a:pt x="609550" y="0"/>
                </a:lnTo>
                <a:lnTo>
                  <a:pt x="0" y="0"/>
                </a:lnTo>
                <a:lnTo>
                  <a:pt x="0" y="133237"/>
                </a:lnTo>
                <a:close/>
              </a:path>
            </a:pathLst>
          </a:custGeom>
          <a:solidFill>
            <a:srgbClr val="BBDE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843120" y="2852841"/>
            <a:ext cx="609600" cy="133350"/>
          </a:xfrm>
          <a:custGeom>
            <a:avLst/>
            <a:gdLst/>
            <a:ahLst/>
            <a:cxnLst/>
            <a:rect l="l" t="t" r="r" b="b"/>
            <a:pathLst>
              <a:path w="609600" h="133350">
                <a:moveTo>
                  <a:pt x="0" y="133237"/>
                </a:moveTo>
                <a:lnTo>
                  <a:pt x="609550" y="133237"/>
                </a:lnTo>
                <a:lnTo>
                  <a:pt x="609550" y="0"/>
                </a:lnTo>
                <a:lnTo>
                  <a:pt x="0" y="0"/>
                </a:lnTo>
                <a:lnTo>
                  <a:pt x="0" y="133237"/>
                </a:lnTo>
                <a:close/>
              </a:path>
            </a:pathLst>
          </a:custGeom>
          <a:ln w="9492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843120" y="2719227"/>
            <a:ext cx="609600" cy="133985"/>
          </a:xfrm>
          <a:custGeom>
            <a:avLst/>
            <a:gdLst/>
            <a:ahLst/>
            <a:cxnLst/>
            <a:rect l="l" t="t" r="r" b="b"/>
            <a:pathLst>
              <a:path w="609600" h="133985">
                <a:moveTo>
                  <a:pt x="0" y="133554"/>
                </a:moveTo>
                <a:lnTo>
                  <a:pt x="609550" y="133554"/>
                </a:lnTo>
                <a:lnTo>
                  <a:pt x="609550" y="0"/>
                </a:lnTo>
                <a:lnTo>
                  <a:pt x="0" y="0"/>
                </a:lnTo>
                <a:lnTo>
                  <a:pt x="0" y="133554"/>
                </a:lnTo>
                <a:close/>
              </a:path>
            </a:pathLst>
          </a:custGeom>
          <a:solidFill>
            <a:srgbClr val="79A1B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843120" y="2719227"/>
            <a:ext cx="609600" cy="133985"/>
          </a:xfrm>
          <a:custGeom>
            <a:avLst/>
            <a:gdLst/>
            <a:ahLst/>
            <a:cxnLst/>
            <a:rect l="l" t="t" r="r" b="b"/>
            <a:pathLst>
              <a:path w="609600" h="133985">
                <a:moveTo>
                  <a:pt x="0" y="133554"/>
                </a:moveTo>
                <a:lnTo>
                  <a:pt x="609550" y="133554"/>
                </a:lnTo>
                <a:lnTo>
                  <a:pt x="609550" y="0"/>
                </a:lnTo>
                <a:lnTo>
                  <a:pt x="0" y="0"/>
                </a:lnTo>
                <a:lnTo>
                  <a:pt x="0" y="133554"/>
                </a:lnTo>
                <a:close/>
              </a:path>
            </a:pathLst>
          </a:custGeom>
          <a:ln w="9492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62114" y="2719223"/>
            <a:ext cx="0" cy="2658110"/>
          </a:xfrm>
          <a:custGeom>
            <a:avLst/>
            <a:gdLst/>
            <a:ahLst/>
            <a:cxnLst/>
            <a:rect l="l" t="t" r="r" b="b"/>
            <a:pathLst>
              <a:path h="2658110">
                <a:moveTo>
                  <a:pt x="0" y="0"/>
                </a:moveTo>
                <a:lnTo>
                  <a:pt x="0" y="2657847"/>
                </a:lnTo>
              </a:path>
            </a:pathLst>
          </a:custGeom>
          <a:ln w="9460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23958" y="5386565"/>
            <a:ext cx="28575" cy="0"/>
          </a:xfrm>
          <a:custGeom>
            <a:avLst/>
            <a:gdLst/>
            <a:ahLst/>
            <a:cxnLst/>
            <a:rect l="l" t="t" r="r" b="b"/>
            <a:pathLst>
              <a:path w="28575">
                <a:moveTo>
                  <a:pt x="0" y="0"/>
                </a:moveTo>
                <a:lnTo>
                  <a:pt x="28380" y="0"/>
                </a:lnTo>
              </a:path>
            </a:pathLst>
          </a:custGeom>
          <a:ln w="9494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623958" y="4852980"/>
            <a:ext cx="28575" cy="0"/>
          </a:xfrm>
          <a:custGeom>
            <a:avLst/>
            <a:gdLst/>
            <a:ahLst/>
            <a:cxnLst/>
            <a:rect l="l" t="t" r="r" b="b"/>
            <a:pathLst>
              <a:path w="28575">
                <a:moveTo>
                  <a:pt x="0" y="0"/>
                </a:moveTo>
                <a:lnTo>
                  <a:pt x="28380" y="0"/>
                </a:lnTo>
              </a:path>
            </a:pathLst>
          </a:custGeom>
          <a:ln w="9494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623958" y="4319712"/>
            <a:ext cx="28575" cy="0"/>
          </a:xfrm>
          <a:custGeom>
            <a:avLst/>
            <a:gdLst/>
            <a:ahLst/>
            <a:cxnLst/>
            <a:rect l="l" t="t" r="r" b="b"/>
            <a:pathLst>
              <a:path w="28575">
                <a:moveTo>
                  <a:pt x="0" y="0"/>
                </a:moveTo>
                <a:lnTo>
                  <a:pt x="28380" y="0"/>
                </a:lnTo>
              </a:path>
            </a:pathLst>
          </a:custGeom>
          <a:ln w="9494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623958" y="3786139"/>
            <a:ext cx="28575" cy="0"/>
          </a:xfrm>
          <a:custGeom>
            <a:avLst/>
            <a:gdLst/>
            <a:ahLst/>
            <a:cxnLst/>
            <a:rect l="l" t="t" r="r" b="b"/>
            <a:pathLst>
              <a:path w="28575">
                <a:moveTo>
                  <a:pt x="0" y="0"/>
                </a:moveTo>
                <a:lnTo>
                  <a:pt x="28380" y="0"/>
                </a:lnTo>
              </a:path>
            </a:pathLst>
          </a:custGeom>
          <a:ln w="9494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623958" y="3252808"/>
            <a:ext cx="28575" cy="0"/>
          </a:xfrm>
          <a:custGeom>
            <a:avLst/>
            <a:gdLst/>
            <a:ahLst/>
            <a:cxnLst/>
            <a:rect l="l" t="t" r="r" b="b"/>
            <a:pathLst>
              <a:path w="28575">
                <a:moveTo>
                  <a:pt x="0" y="0"/>
                </a:moveTo>
                <a:lnTo>
                  <a:pt x="28380" y="0"/>
                </a:lnTo>
              </a:path>
            </a:pathLst>
          </a:custGeom>
          <a:ln w="9494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623958" y="2719223"/>
            <a:ext cx="28575" cy="0"/>
          </a:xfrm>
          <a:custGeom>
            <a:avLst/>
            <a:gdLst/>
            <a:ahLst/>
            <a:cxnLst/>
            <a:rect l="l" t="t" r="r" b="b"/>
            <a:pathLst>
              <a:path w="28575">
                <a:moveTo>
                  <a:pt x="0" y="0"/>
                </a:moveTo>
                <a:lnTo>
                  <a:pt x="28380" y="0"/>
                </a:lnTo>
              </a:path>
            </a:pathLst>
          </a:custGeom>
          <a:ln w="9494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662114" y="5386565"/>
            <a:ext cx="971550" cy="0"/>
          </a:xfrm>
          <a:custGeom>
            <a:avLst/>
            <a:gdLst/>
            <a:ahLst/>
            <a:cxnLst/>
            <a:rect l="l" t="t" r="r" b="b"/>
            <a:pathLst>
              <a:path w="971550">
                <a:moveTo>
                  <a:pt x="0" y="0"/>
                </a:moveTo>
                <a:lnTo>
                  <a:pt x="971559" y="0"/>
                </a:lnTo>
              </a:path>
            </a:pathLst>
          </a:custGeom>
          <a:ln w="9494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662114" y="5396063"/>
            <a:ext cx="0" cy="28575"/>
          </a:xfrm>
          <a:custGeom>
            <a:avLst/>
            <a:gdLst/>
            <a:ahLst/>
            <a:cxnLst/>
            <a:rect l="l" t="t" r="r" b="b"/>
            <a:pathLst>
              <a:path h="28575">
                <a:moveTo>
                  <a:pt x="0" y="28488"/>
                </a:moveTo>
                <a:lnTo>
                  <a:pt x="0" y="0"/>
                </a:lnTo>
              </a:path>
            </a:pathLst>
          </a:custGeom>
          <a:ln w="9460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643135" y="5396063"/>
            <a:ext cx="0" cy="28575"/>
          </a:xfrm>
          <a:custGeom>
            <a:avLst/>
            <a:gdLst/>
            <a:ahLst/>
            <a:cxnLst/>
            <a:rect l="l" t="t" r="r" b="b"/>
            <a:pathLst>
              <a:path h="28575">
                <a:moveTo>
                  <a:pt x="0" y="28488"/>
                </a:moveTo>
                <a:lnTo>
                  <a:pt x="0" y="0"/>
                </a:lnTo>
              </a:path>
            </a:pathLst>
          </a:custGeom>
          <a:ln w="9460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1063769" y="4543416"/>
            <a:ext cx="158750" cy="1384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20" dirty="0">
                <a:latin typeface="Arial"/>
                <a:cs typeface="Arial"/>
              </a:rPr>
              <a:t>57</a:t>
            </a:r>
            <a:endParaRPr sz="90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063769" y="3343337"/>
            <a:ext cx="158750" cy="1384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20" dirty="0">
                <a:latin typeface="Arial"/>
                <a:cs typeface="Arial"/>
              </a:rPr>
              <a:t>33</a:t>
            </a:r>
            <a:endParaRPr sz="90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101925" y="2838489"/>
            <a:ext cx="88900" cy="1384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-5" dirty="0">
                <a:latin typeface="Arial"/>
                <a:cs typeface="Arial"/>
              </a:rPr>
              <a:t>5</a:t>
            </a:r>
            <a:endParaRPr sz="90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101925" y="2704935"/>
            <a:ext cx="88900" cy="1384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-5" dirty="0">
                <a:latin typeface="Arial"/>
                <a:cs typeface="Arial"/>
              </a:rPr>
              <a:t>5</a:t>
            </a:r>
            <a:endParaRPr sz="90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362204" y="2643508"/>
            <a:ext cx="217804" cy="1384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-5" dirty="0">
                <a:latin typeface="Arial"/>
                <a:cs typeface="Arial"/>
              </a:rPr>
              <a:t>100</a:t>
            </a:r>
            <a:endParaRPr sz="900"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425602" y="3177289"/>
            <a:ext cx="153670" cy="1384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-5" dirty="0">
                <a:latin typeface="Arial"/>
                <a:cs typeface="Arial"/>
              </a:rPr>
              <a:t>80</a:t>
            </a:r>
            <a:endParaRPr sz="900"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425602" y="3710686"/>
            <a:ext cx="153670" cy="1384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-5" dirty="0">
                <a:latin typeface="Arial"/>
                <a:cs typeface="Arial"/>
              </a:rPr>
              <a:t>60</a:t>
            </a:r>
            <a:endParaRPr sz="900">
              <a:latin typeface="Arial"/>
              <a:cs typeface="Aria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425602" y="4244344"/>
            <a:ext cx="153670" cy="1384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-5" dirty="0">
                <a:latin typeface="Arial"/>
                <a:cs typeface="Arial"/>
              </a:rPr>
              <a:t>40</a:t>
            </a:r>
            <a:endParaRPr sz="900">
              <a:latin typeface="Arial"/>
              <a:cs typeface="Aria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425602" y="4777744"/>
            <a:ext cx="153670" cy="1384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-5" dirty="0">
                <a:latin typeface="Arial"/>
                <a:cs typeface="Arial"/>
              </a:rPr>
              <a:t>20</a:t>
            </a:r>
            <a:endParaRPr sz="900">
              <a:latin typeface="Arial"/>
              <a:cs typeface="Aria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490526" y="5311144"/>
            <a:ext cx="89535" cy="1384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-5" dirty="0">
                <a:latin typeface="Arial"/>
                <a:cs typeface="Arial"/>
              </a:rPr>
              <a:t>0</a:t>
            </a:r>
            <a:endParaRPr sz="900">
              <a:latin typeface="Arial"/>
              <a:cs typeface="Aria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363729" y="2384679"/>
            <a:ext cx="956310" cy="1692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dirty="0">
                <a:latin typeface="Arial"/>
                <a:cs typeface="Arial"/>
              </a:rPr>
              <a:t>%</a:t>
            </a:r>
            <a:r>
              <a:rPr sz="1100" spc="-12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respondents</a:t>
            </a:r>
            <a:endParaRPr sz="1100">
              <a:latin typeface="Arial"/>
              <a:cs typeface="Arial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676148" y="5484575"/>
            <a:ext cx="932180" cy="1384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dirty="0">
                <a:latin typeface="Arial"/>
                <a:cs typeface="Arial"/>
              </a:rPr>
              <a:t>Population</a:t>
            </a:r>
            <a:r>
              <a:rPr sz="900" spc="-12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overall</a:t>
            </a:r>
            <a:endParaRPr sz="900">
              <a:latin typeface="Arial"/>
              <a:cs typeface="Arial"/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2319291" y="3862402"/>
            <a:ext cx="342900" cy="1524635"/>
          </a:xfrm>
          <a:custGeom>
            <a:avLst/>
            <a:gdLst/>
            <a:ahLst/>
            <a:cxnLst/>
            <a:rect l="l" t="t" r="r" b="b"/>
            <a:pathLst>
              <a:path w="342900" h="1524635">
                <a:moveTo>
                  <a:pt x="0" y="1524166"/>
                </a:moveTo>
                <a:lnTo>
                  <a:pt x="342860" y="1524166"/>
                </a:lnTo>
                <a:lnTo>
                  <a:pt x="342860" y="0"/>
                </a:lnTo>
                <a:lnTo>
                  <a:pt x="0" y="0"/>
                </a:lnTo>
                <a:lnTo>
                  <a:pt x="0" y="1524166"/>
                </a:lnTo>
                <a:close/>
              </a:path>
            </a:pathLst>
          </a:custGeom>
          <a:solidFill>
            <a:srgbClr val="5BAC8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2319291" y="3862402"/>
            <a:ext cx="342900" cy="1524635"/>
          </a:xfrm>
          <a:custGeom>
            <a:avLst/>
            <a:gdLst/>
            <a:ahLst/>
            <a:cxnLst/>
            <a:rect l="l" t="t" r="r" b="b"/>
            <a:pathLst>
              <a:path w="342900" h="1524635">
                <a:moveTo>
                  <a:pt x="0" y="1524166"/>
                </a:moveTo>
                <a:lnTo>
                  <a:pt x="342860" y="1524166"/>
                </a:lnTo>
                <a:lnTo>
                  <a:pt x="342860" y="0"/>
                </a:lnTo>
                <a:lnTo>
                  <a:pt x="0" y="0"/>
                </a:lnTo>
                <a:lnTo>
                  <a:pt x="0" y="1524166"/>
                </a:lnTo>
                <a:close/>
              </a:path>
            </a:pathLst>
          </a:custGeom>
          <a:ln w="9489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2871852" y="3862402"/>
            <a:ext cx="352425" cy="1524635"/>
          </a:xfrm>
          <a:custGeom>
            <a:avLst/>
            <a:gdLst/>
            <a:ahLst/>
            <a:cxnLst/>
            <a:rect l="l" t="t" r="r" b="b"/>
            <a:pathLst>
              <a:path w="352425" h="1524635">
                <a:moveTo>
                  <a:pt x="0" y="1524166"/>
                </a:moveTo>
                <a:lnTo>
                  <a:pt x="352348" y="1524166"/>
                </a:lnTo>
                <a:lnTo>
                  <a:pt x="352348" y="0"/>
                </a:lnTo>
                <a:lnTo>
                  <a:pt x="0" y="0"/>
                </a:lnTo>
                <a:lnTo>
                  <a:pt x="0" y="1524166"/>
                </a:lnTo>
                <a:close/>
              </a:path>
            </a:pathLst>
          </a:custGeom>
          <a:solidFill>
            <a:srgbClr val="5BAC8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2871852" y="3862402"/>
            <a:ext cx="352425" cy="1524635"/>
          </a:xfrm>
          <a:custGeom>
            <a:avLst/>
            <a:gdLst/>
            <a:ahLst/>
            <a:cxnLst/>
            <a:rect l="l" t="t" r="r" b="b"/>
            <a:pathLst>
              <a:path w="352425" h="1524635">
                <a:moveTo>
                  <a:pt x="0" y="1524166"/>
                </a:moveTo>
                <a:lnTo>
                  <a:pt x="352348" y="1524166"/>
                </a:lnTo>
                <a:lnTo>
                  <a:pt x="352348" y="0"/>
                </a:lnTo>
                <a:lnTo>
                  <a:pt x="0" y="0"/>
                </a:lnTo>
                <a:lnTo>
                  <a:pt x="0" y="1524166"/>
                </a:lnTo>
                <a:close/>
              </a:path>
            </a:pathLst>
          </a:custGeom>
          <a:ln w="9489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3433900" y="4005067"/>
            <a:ext cx="342900" cy="1381760"/>
          </a:xfrm>
          <a:custGeom>
            <a:avLst/>
            <a:gdLst/>
            <a:ahLst/>
            <a:cxnLst/>
            <a:rect l="l" t="t" r="r" b="b"/>
            <a:pathLst>
              <a:path w="342900" h="1381760">
                <a:moveTo>
                  <a:pt x="0" y="1381497"/>
                </a:moveTo>
                <a:lnTo>
                  <a:pt x="342860" y="1381497"/>
                </a:lnTo>
                <a:lnTo>
                  <a:pt x="342860" y="0"/>
                </a:lnTo>
                <a:lnTo>
                  <a:pt x="0" y="0"/>
                </a:lnTo>
                <a:lnTo>
                  <a:pt x="0" y="1381497"/>
                </a:lnTo>
                <a:close/>
              </a:path>
            </a:pathLst>
          </a:custGeom>
          <a:solidFill>
            <a:srgbClr val="5BAC8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3433900" y="4005067"/>
            <a:ext cx="342900" cy="1381760"/>
          </a:xfrm>
          <a:custGeom>
            <a:avLst/>
            <a:gdLst/>
            <a:ahLst/>
            <a:cxnLst/>
            <a:rect l="l" t="t" r="r" b="b"/>
            <a:pathLst>
              <a:path w="342900" h="1381760">
                <a:moveTo>
                  <a:pt x="0" y="1381497"/>
                </a:moveTo>
                <a:lnTo>
                  <a:pt x="342860" y="1381497"/>
                </a:lnTo>
                <a:lnTo>
                  <a:pt x="342860" y="0"/>
                </a:lnTo>
                <a:lnTo>
                  <a:pt x="0" y="0"/>
                </a:lnTo>
                <a:lnTo>
                  <a:pt x="0" y="1381497"/>
                </a:lnTo>
                <a:close/>
              </a:path>
            </a:pathLst>
          </a:custGeom>
          <a:ln w="9489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3986146" y="3776569"/>
            <a:ext cx="343535" cy="1610360"/>
          </a:xfrm>
          <a:custGeom>
            <a:avLst/>
            <a:gdLst/>
            <a:ahLst/>
            <a:cxnLst/>
            <a:rect l="l" t="t" r="r" b="b"/>
            <a:pathLst>
              <a:path w="343535" h="1610360">
                <a:moveTo>
                  <a:pt x="0" y="1609995"/>
                </a:moveTo>
                <a:lnTo>
                  <a:pt x="343176" y="1609995"/>
                </a:lnTo>
                <a:lnTo>
                  <a:pt x="343176" y="0"/>
                </a:lnTo>
                <a:lnTo>
                  <a:pt x="0" y="0"/>
                </a:lnTo>
                <a:lnTo>
                  <a:pt x="0" y="1609995"/>
                </a:lnTo>
                <a:close/>
              </a:path>
            </a:pathLst>
          </a:custGeom>
          <a:solidFill>
            <a:srgbClr val="5BAC8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3986146" y="3776569"/>
            <a:ext cx="343535" cy="1610360"/>
          </a:xfrm>
          <a:custGeom>
            <a:avLst/>
            <a:gdLst/>
            <a:ahLst/>
            <a:cxnLst/>
            <a:rect l="l" t="t" r="r" b="b"/>
            <a:pathLst>
              <a:path w="343535" h="1610360">
                <a:moveTo>
                  <a:pt x="0" y="1609995"/>
                </a:moveTo>
                <a:lnTo>
                  <a:pt x="343176" y="1609995"/>
                </a:lnTo>
                <a:lnTo>
                  <a:pt x="343176" y="0"/>
                </a:lnTo>
                <a:lnTo>
                  <a:pt x="0" y="0"/>
                </a:lnTo>
                <a:lnTo>
                  <a:pt x="0" y="1609995"/>
                </a:lnTo>
                <a:close/>
              </a:path>
            </a:pathLst>
          </a:custGeom>
          <a:ln w="9488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2319291" y="2976525"/>
            <a:ext cx="342900" cy="885825"/>
          </a:xfrm>
          <a:custGeom>
            <a:avLst/>
            <a:gdLst/>
            <a:ahLst/>
            <a:cxnLst/>
            <a:rect l="l" t="t" r="r" b="b"/>
            <a:pathLst>
              <a:path w="342900" h="885825">
                <a:moveTo>
                  <a:pt x="0" y="885826"/>
                </a:moveTo>
                <a:lnTo>
                  <a:pt x="342860" y="885826"/>
                </a:lnTo>
                <a:lnTo>
                  <a:pt x="342860" y="0"/>
                </a:lnTo>
                <a:lnTo>
                  <a:pt x="0" y="0"/>
                </a:lnTo>
                <a:lnTo>
                  <a:pt x="0" y="885826"/>
                </a:lnTo>
                <a:close/>
              </a:path>
            </a:pathLst>
          </a:custGeom>
          <a:solidFill>
            <a:srgbClr val="8EC5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2319291" y="2976525"/>
            <a:ext cx="342900" cy="885825"/>
          </a:xfrm>
          <a:custGeom>
            <a:avLst/>
            <a:gdLst/>
            <a:ahLst/>
            <a:cxnLst/>
            <a:rect l="l" t="t" r="r" b="b"/>
            <a:pathLst>
              <a:path w="342900" h="885825">
                <a:moveTo>
                  <a:pt x="0" y="885826"/>
                </a:moveTo>
                <a:lnTo>
                  <a:pt x="342860" y="885826"/>
                </a:lnTo>
                <a:lnTo>
                  <a:pt x="342860" y="0"/>
                </a:lnTo>
                <a:lnTo>
                  <a:pt x="0" y="0"/>
                </a:lnTo>
                <a:lnTo>
                  <a:pt x="0" y="885826"/>
                </a:lnTo>
                <a:close/>
              </a:path>
            </a:pathLst>
          </a:custGeom>
          <a:ln w="9489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2871852" y="2986019"/>
            <a:ext cx="352425" cy="876935"/>
          </a:xfrm>
          <a:custGeom>
            <a:avLst/>
            <a:gdLst/>
            <a:ahLst/>
            <a:cxnLst/>
            <a:rect l="l" t="t" r="r" b="b"/>
            <a:pathLst>
              <a:path w="352425" h="876935">
                <a:moveTo>
                  <a:pt x="0" y="876332"/>
                </a:moveTo>
                <a:lnTo>
                  <a:pt x="352348" y="876332"/>
                </a:lnTo>
                <a:lnTo>
                  <a:pt x="352348" y="0"/>
                </a:lnTo>
                <a:lnTo>
                  <a:pt x="0" y="0"/>
                </a:lnTo>
                <a:lnTo>
                  <a:pt x="0" y="876332"/>
                </a:lnTo>
                <a:close/>
              </a:path>
            </a:pathLst>
          </a:custGeom>
          <a:solidFill>
            <a:srgbClr val="8EC5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2871852" y="2986019"/>
            <a:ext cx="352425" cy="876935"/>
          </a:xfrm>
          <a:custGeom>
            <a:avLst/>
            <a:gdLst/>
            <a:ahLst/>
            <a:cxnLst/>
            <a:rect l="l" t="t" r="r" b="b"/>
            <a:pathLst>
              <a:path w="352425" h="876935">
                <a:moveTo>
                  <a:pt x="0" y="876332"/>
                </a:moveTo>
                <a:lnTo>
                  <a:pt x="352348" y="876332"/>
                </a:lnTo>
                <a:lnTo>
                  <a:pt x="352348" y="0"/>
                </a:lnTo>
                <a:lnTo>
                  <a:pt x="0" y="0"/>
                </a:lnTo>
                <a:lnTo>
                  <a:pt x="0" y="876332"/>
                </a:lnTo>
                <a:close/>
              </a:path>
            </a:pathLst>
          </a:custGeom>
          <a:ln w="9489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3433900" y="3005068"/>
            <a:ext cx="342900" cy="1000125"/>
          </a:xfrm>
          <a:custGeom>
            <a:avLst/>
            <a:gdLst/>
            <a:ahLst/>
            <a:cxnLst/>
            <a:rect l="l" t="t" r="r" b="b"/>
            <a:pathLst>
              <a:path w="342900" h="1000125">
                <a:moveTo>
                  <a:pt x="0" y="1000076"/>
                </a:moveTo>
                <a:lnTo>
                  <a:pt x="342860" y="1000076"/>
                </a:lnTo>
                <a:lnTo>
                  <a:pt x="342860" y="0"/>
                </a:lnTo>
                <a:lnTo>
                  <a:pt x="0" y="0"/>
                </a:lnTo>
                <a:lnTo>
                  <a:pt x="0" y="1000076"/>
                </a:lnTo>
                <a:close/>
              </a:path>
            </a:pathLst>
          </a:custGeom>
          <a:solidFill>
            <a:srgbClr val="8EC5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3433900" y="3005068"/>
            <a:ext cx="342900" cy="1000125"/>
          </a:xfrm>
          <a:custGeom>
            <a:avLst/>
            <a:gdLst/>
            <a:ahLst/>
            <a:cxnLst/>
            <a:rect l="l" t="t" r="r" b="b"/>
            <a:pathLst>
              <a:path w="342900" h="1000125">
                <a:moveTo>
                  <a:pt x="0" y="1000076"/>
                </a:moveTo>
                <a:lnTo>
                  <a:pt x="342860" y="1000076"/>
                </a:lnTo>
                <a:lnTo>
                  <a:pt x="342860" y="0"/>
                </a:lnTo>
                <a:lnTo>
                  <a:pt x="0" y="0"/>
                </a:lnTo>
                <a:lnTo>
                  <a:pt x="0" y="1000076"/>
                </a:lnTo>
                <a:close/>
              </a:path>
            </a:pathLst>
          </a:custGeom>
          <a:ln w="9489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3986146" y="2890822"/>
            <a:ext cx="343535" cy="885825"/>
          </a:xfrm>
          <a:custGeom>
            <a:avLst/>
            <a:gdLst/>
            <a:ahLst/>
            <a:cxnLst/>
            <a:rect l="l" t="t" r="r" b="b"/>
            <a:pathLst>
              <a:path w="343535" h="885825">
                <a:moveTo>
                  <a:pt x="0" y="885826"/>
                </a:moveTo>
                <a:lnTo>
                  <a:pt x="343176" y="885826"/>
                </a:lnTo>
                <a:lnTo>
                  <a:pt x="343176" y="0"/>
                </a:lnTo>
                <a:lnTo>
                  <a:pt x="0" y="0"/>
                </a:lnTo>
                <a:lnTo>
                  <a:pt x="0" y="885826"/>
                </a:lnTo>
                <a:close/>
              </a:path>
            </a:pathLst>
          </a:custGeom>
          <a:solidFill>
            <a:srgbClr val="8EC5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3986146" y="2890822"/>
            <a:ext cx="343535" cy="885825"/>
          </a:xfrm>
          <a:custGeom>
            <a:avLst/>
            <a:gdLst/>
            <a:ahLst/>
            <a:cxnLst/>
            <a:rect l="l" t="t" r="r" b="b"/>
            <a:pathLst>
              <a:path w="343535" h="885825">
                <a:moveTo>
                  <a:pt x="0" y="885826"/>
                </a:moveTo>
                <a:lnTo>
                  <a:pt x="343176" y="885826"/>
                </a:lnTo>
                <a:lnTo>
                  <a:pt x="343176" y="0"/>
                </a:lnTo>
                <a:lnTo>
                  <a:pt x="0" y="0"/>
                </a:lnTo>
                <a:lnTo>
                  <a:pt x="0" y="885826"/>
                </a:lnTo>
                <a:close/>
              </a:path>
            </a:pathLst>
          </a:custGeom>
          <a:ln w="9489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2319291" y="2843346"/>
            <a:ext cx="342900" cy="133350"/>
          </a:xfrm>
          <a:custGeom>
            <a:avLst/>
            <a:gdLst/>
            <a:ahLst/>
            <a:cxnLst/>
            <a:rect l="l" t="t" r="r" b="b"/>
            <a:pathLst>
              <a:path w="342900" h="133350">
                <a:moveTo>
                  <a:pt x="0" y="133237"/>
                </a:moveTo>
                <a:lnTo>
                  <a:pt x="342860" y="133237"/>
                </a:lnTo>
                <a:lnTo>
                  <a:pt x="342860" y="0"/>
                </a:lnTo>
                <a:lnTo>
                  <a:pt x="0" y="0"/>
                </a:lnTo>
                <a:lnTo>
                  <a:pt x="0" y="133237"/>
                </a:lnTo>
                <a:close/>
              </a:path>
            </a:pathLst>
          </a:custGeom>
          <a:solidFill>
            <a:srgbClr val="BBDE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2319291" y="2843346"/>
            <a:ext cx="342900" cy="133350"/>
          </a:xfrm>
          <a:custGeom>
            <a:avLst/>
            <a:gdLst/>
            <a:ahLst/>
            <a:cxnLst/>
            <a:rect l="l" t="t" r="r" b="b"/>
            <a:pathLst>
              <a:path w="342900" h="133350">
                <a:moveTo>
                  <a:pt x="0" y="133237"/>
                </a:moveTo>
                <a:lnTo>
                  <a:pt x="342860" y="133237"/>
                </a:lnTo>
                <a:lnTo>
                  <a:pt x="342860" y="0"/>
                </a:lnTo>
                <a:lnTo>
                  <a:pt x="0" y="0"/>
                </a:lnTo>
                <a:lnTo>
                  <a:pt x="0" y="133237"/>
                </a:lnTo>
                <a:close/>
              </a:path>
            </a:pathLst>
          </a:custGeom>
          <a:ln w="9493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3097151" y="2881328"/>
            <a:ext cx="127635" cy="104775"/>
          </a:xfrm>
          <a:custGeom>
            <a:avLst/>
            <a:gdLst/>
            <a:ahLst/>
            <a:cxnLst/>
            <a:rect l="l" t="t" r="r" b="b"/>
            <a:pathLst>
              <a:path w="127635" h="104775">
                <a:moveTo>
                  <a:pt x="0" y="104754"/>
                </a:moveTo>
                <a:lnTo>
                  <a:pt x="127050" y="104754"/>
                </a:lnTo>
                <a:lnTo>
                  <a:pt x="127050" y="0"/>
                </a:lnTo>
                <a:lnTo>
                  <a:pt x="0" y="0"/>
                </a:lnTo>
                <a:lnTo>
                  <a:pt x="0" y="104754"/>
                </a:lnTo>
                <a:close/>
              </a:path>
            </a:pathLst>
          </a:custGeom>
          <a:solidFill>
            <a:srgbClr val="BBDE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2871852" y="2881328"/>
            <a:ext cx="117475" cy="104775"/>
          </a:xfrm>
          <a:custGeom>
            <a:avLst/>
            <a:gdLst/>
            <a:ahLst/>
            <a:cxnLst/>
            <a:rect l="l" t="t" r="r" b="b"/>
            <a:pathLst>
              <a:path w="117475" h="104775">
                <a:moveTo>
                  <a:pt x="0" y="104754"/>
                </a:moveTo>
                <a:lnTo>
                  <a:pt x="117348" y="104754"/>
                </a:lnTo>
                <a:lnTo>
                  <a:pt x="117348" y="0"/>
                </a:lnTo>
                <a:lnTo>
                  <a:pt x="0" y="0"/>
                </a:lnTo>
                <a:lnTo>
                  <a:pt x="0" y="104754"/>
                </a:lnTo>
                <a:close/>
              </a:path>
            </a:pathLst>
          </a:custGeom>
          <a:solidFill>
            <a:srgbClr val="BBDE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2871852" y="2881328"/>
            <a:ext cx="352425" cy="104775"/>
          </a:xfrm>
          <a:custGeom>
            <a:avLst/>
            <a:gdLst/>
            <a:ahLst/>
            <a:cxnLst/>
            <a:rect l="l" t="t" r="r" b="b"/>
            <a:pathLst>
              <a:path w="352425" h="104775">
                <a:moveTo>
                  <a:pt x="0" y="104754"/>
                </a:moveTo>
                <a:lnTo>
                  <a:pt x="352348" y="104754"/>
                </a:lnTo>
                <a:lnTo>
                  <a:pt x="352348" y="0"/>
                </a:lnTo>
                <a:lnTo>
                  <a:pt x="0" y="0"/>
                </a:lnTo>
                <a:lnTo>
                  <a:pt x="0" y="104754"/>
                </a:lnTo>
                <a:close/>
              </a:path>
            </a:pathLst>
          </a:custGeom>
          <a:ln w="9493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3433900" y="2852841"/>
            <a:ext cx="342900" cy="152400"/>
          </a:xfrm>
          <a:custGeom>
            <a:avLst/>
            <a:gdLst/>
            <a:ahLst/>
            <a:cxnLst/>
            <a:rect l="l" t="t" r="r" b="b"/>
            <a:pathLst>
              <a:path w="342900" h="152400">
                <a:moveTo>
                  <a:pt x="0" y="152226"/>
                </a:moveTo>
                <a:lnTo>
                  <a:pt x="342860" y="152226"/>
                </a:lnTo>
                <a:lnTo>
                  <a:pt x="342860" y="0"/>
                </a:lnTo>
                <a:lnTo>
                  <a:pt x="0" y="0"/>
                </a:lnTo>
                <a:lnTo>
                  <a:pt x="0" y="152226"/>
                </a:lnTo>
                <a:close/>
              </a:path>
            </a:pathLst>
          </a:custGeom>
          <a:solidFill>
            <a:srgbClr val="BBDE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3433900" y="2852841"/>
            <a:ext cx="342900" cy="152400"/>
          </a:xfrm>
          <a:custGeom>
            <a:avLst/>
            <a:gdLst/>
            <a:ahLst/>
            <a:cxnLst/>
            <a:rect l="l" t="t" r="r" b="b"/>
            <a:pathLst>
              <a:path w="342900" h="152400">
                <a:moveTo>
                  <a:pt x="0" y="152226"/>
                </a:moveTo>
                <a:lnTo>
                  <a:pt x="342860" y="152226"/>
                </a:lnTo>
                <a:lnTo>
                  <a:pt x="342860" y="0"/>
                </a:lnTo>
                <a:lnTo>
                  <a:pt x="0" y="0"/>
                </a:lnTo>
                <a:lnTo>
                  <a:pt x="0" y="152226"/>
                </a:lnTo>
                <a:close/>
              </a:path>
            </a:pathLst>
          </a:custGeom>
          <a:ln w="9493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4121152" y="2823978"/>
            <a:ext cx="208279" cy="67310"/>
          </a:xfrm>
          <a:custGeom>
            <a:avLst/>
            <a:gdLst/>
            <a:ahLst/>
            <a:cxnLst/>
            <a:rect l="l" t="t" r="r" b="b"/>
            <a:pathLst>
              <a:path w="208279" h="67310">
                <a:moveTo>
                  <a:pt x="0" y="66777"/>
                </a:moveTo>
                <a:lnTo>
                  <a:pt x="208172" y="66777"/>
                </a:lnTo>
                <a:lnTo>
                  <a:pt x="208172" y="0"/>
                </a:lnTo>
                <a:lnTo>
                  <a:pt x="0" y="0"/>
                </a:lnTo>
                <a:lnTo>
                  <a:pt x="0" y="66777"/>
                </a:lnTo>
                <a:close/>
              </a:path>
            </a:pathLst>
          </a:custGeom>
          <a:solidFill>
            <a:srgbClr val="BBDE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3986148" y="2823978"/>
            <a:ext cx="27305" cy="67310"/>
          </a:xfrm>
          <a:custGeom>
            <a:avLst/>
            <a:gdLst/>
            <a:ahLst/>
            <a:cxnLst/>
            <a:rect l="l" t="t" r="r" b="b"/>
            <a:pathLst>
              <a:path w="27304" h="67310">
                <a:moveTo>
                  <a:pt x="0" y="66777"/>
                </a:moveTo>
                <a:lnTo>
                  <a:pt x="27053" y="66777"/>
                </a:lnTo>
                <a:lnTo>
                  <a:pt x="27053" y="0"/>
                </a:lnTo>
                <a:lnTo>
                  <a:pt x="0" y="0"/>
                </a:lnTo>
                <a:lnTo>
                  <a:pt x="0" y="66777"/>
                </a:lnTo>
                <a:close/>
              </a:path>
            </a:pathLst>
          </a:custGeom>
          <a:solidFill>
            <a:srgbClr val="BBDE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3986146" y="2823978"/>
            <a:ext cx="343535" cy="67310"/>
          </a:xfrm>
          <a:custGeom>
            <a:avLst/>
            <a:gdLst/>
            <a:ahLst/>
            <a:cxnLst/>
            <a:rect l="l" t="t" r="r" b="b"/>
            <a:pathLst>
              <a:path w="343535" h="67310">
                <a:moveTo>
                  <a:pt x="0" y="66777"/>
                </a:moveTo>
                <a:lnTo>
                  <a:pt x="343176" y="66777"/>
                </a:lnTo>
                <a:lnTo>
                  <a:pt x="343176" y="0"/>
                </a:lnTo>
                <a:lnTo>
                  <a:pt x="0" y="0"/>
                </a:lnTo>
                <a:lnTo>
                  <a:pt x="0" y="66777"/>
                </a:lnTo>
                <a:close/>
              </a:path>
            </a:pathLst>
          </a:custGeom>
          <a:ln w="9494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2319291" y="2719223"/>
            <a:ext cx="342900" cy="124460"/>
          </a:xfrm>
          <a:custGeom>
            <a:avLst/>
            <a:gdLst/>
            <a:ahLst/>
            <a:cxnLst/>
            <a:rect l="l" t="t" r="r" b="b"/>
            <a:pathLst>
              <a:path w="342900" h="124460">
                <a:moveTo>
                  <a:pt x="0" y="124060"/>
                </a:moveTo>
                <a:lnTo>
                  <a:pt x="342860" y="124060"/>
                </a:lnTo>
                <a:lnTo>
                  <a:pt x="342860" y="0"/>
                </a:lnTo>
                <a:lnTo>
                  <a:pt x="0" y="0"/>
                </a:lnTo>
                <a:lnTo>
                  <a:pt x="0" y="124060"/>
                </a:lnTo>
                <a:close/>
              </a:path>
            </a:pathLst>
          </a:custGeom>
          <a:solidFill>
            <a:srgbClr val="79A1B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2319291" y="2719223"/>
            <a:ext cx="342900" cy="124460"/>
          </a:xfrm>
          <a:custGeom>
            <a:avLst/>
            <a:gdLst/>
            <a:ahLst/>
            <a:cxnLst/>
            <a:rect l="l" t="t" r="r" b="b"/>
            <a:pathLst>
              <a:path w="342900" h="124460">
                <a:moveTo>
                  <a:pt x="0" y="124060"/>
                </a:moveTo>
                <a:lnTo>
                  <a:pt x="342860" y="124060"/>
                </a:lnTo>
                <a:lnTo>
                  <a:pt x="342860" y="0"/>
                </a:lnTo>
                <a:lnTo>
                  <a:pt x="0" y="0"/>
                </a:lnTo>
                <a:lnTo>
                  <a:pt x="0" y="124060"/>
                </a:lnTo>
                <a:close/>
              </a:path>
            </a:pathLst>
          </a:custGeom>
          <a:ln w="9493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2871852" y="2719223"/>
            <a:ext cx="352425" cy="162560"/>
          </a:xfrm>
          <a:custGeom>
            <a:avLst/>
            <a:gdLst/>
            <a:ahLst/>
            <a:cxnLst/>
            <a:rect l="l" t="t" r="r" b="b"/>
            <a:pathLst>
              <a:path w="352425" h="162560">
                <a:moveTo>
                  <a:pt x="0" y="162037"/>
                </a:moveTo>
                <a:lnTo>
                  <a:pt x="352348" y="162037"/>
                </a:lnTo>
                <a:lnTo>
                  <a:pt x="352348" y="0"/>
                </a:lnTo>
                <a:lnTo>
                  <a:pt x="0" y="0"/>
                </a:lnTo>
                <a:lnTo>
                  <a:pt x="0" y="162037"/>
                </a:lnTo>
                <a:close/>
              </a:path>
            </a:pathLst>
          </a:custGeom>
          <a:solidFill>
            <a:srgbClr val="79A1B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2871852" y="2719223"/>
            <a:ext cx="352425" cy="162560"/>
          </a:xfrm>
          <a:custGeom>
            <a:avLst/>
            <a:gdLst/>
            <a:ahLst/>
            <a:cxnLst/>
            <a:rect l="l" t="t" r="r" b="b"/>
            <a:pathLst>
              <a:path w="352425" h="162560">
                <a:moveTo>
                  <a:pt x="0" y="162037"/>
                </a:moveTo>
                <a:lnTo>
                  <a:pt x="352348" y="162037"/>
                </a:lnTo>
                <a:lnTo>
                  <a:pt x="352348" y="0"/>
                </a:lnTo>
                <a:lnTo>
                  <a:pt x="0" y="0"/>
                </a:lnTo>
                <a:lnTo>
                  <a:pt x="0" y="162037"/>
                </a:lnTo>
                <a:close/>
              </a:path>
            </a:pathLst>
          </a:custGeom>
          <a:ln w="9493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3433900" y="2719227"/>
            <a:ext cx="342900" cy="133985"/>
          </a:xfrm>
          <a:custGeom>
            <a:avLst/>
            <a:gdLst/>
            <a:ahLst/>
            <a:cxnLst/>
            <a:rect l="l" t="t" r="r" b="b"/>
            <a:pathLst>
              <a:path w="342900" h="133985">
                <a:moveTo>
                  <a:pt x="0" y="133554"/>
                </a:moveTo>
                <a:lnTo>
                  <a:pt x="342860" y="133554"/>
                </a:lnTo>
                <a:lnTo>
                  <a:pt x="342860" y="0"/>
                </a:lnTo>
                <a:lnTo>
                  <a:pt x="0" y="0"/>
                </a:lnTo>
                <a:lnTo>
                  <a:pt x="0" y="133554"/>
                </a:lnTo>
                <a:close/>
              </a:path>
            </a:pathLst>
          </a:custGeom>
          <a:solidFill>
            <a:srgbClr val="79A1B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3433900" y="2719227"/>
            <a:ext cx="342900" cy="133985"/>
          </a:xfrm>
          <a:custGeom>
            <a:avLst/>
            <a:gdLst/>
            <a:ahLst/>
            <a:cxnLst/>
            <a:rect l="l" t="t" r="r" b="b"/>
            <a:pathLst>
              <a:path w="342900" h="133985">
                <a:moveTo>
                  <a:pt x="0" y="133554"/>
                </a:moveTo>
                <a:lnTo>
                  <a:pt x="342860" y="133554"/>
                </a:lnTo>
                <a:lnTo>
                  <a:pt x="342860" y="0"/>
                </a:lnTo>
                <a:lnTo>
                  <a:pt x="0" y="0"/>
                </a:lnTo>
                <a:lnTo>
                  <a:pt x="0" y="133554"/>
                </a:lnTo>
                <a:close/>
              </a:path>
            </a:pathLst>
          </a:custGeom>
          <a:ln w="9493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4292600" y="2719290"/>
            <a:ext cx="36830" cy="104775"/>
          </a:xfrm>
          <a:custGeom>
            <a:avLst/>
            <a:gdLst/>
            <a:ahLst/>
            <a:cxnLst/>
            <a:rect l="l" t="t" r="r" b="b"/>
            <a:pathLst>
              <a:path w="36829" h="104775">
                <a:moveTo>
                  <a:pt x="0" y="104754"/>
                </a:moveTo>
                <a:lnTo>
                  <a:pt x="36722" y="104754"/>
                </a:lnTo>
                <a:lnTo>
                  <a:pt x="36722" y="0"/>
                </a:lnTo>
                <a:lnTo>
                  <a:pt x="0" y="0"/>
                </a:lnTo>
                <a:lnTo>
                  <a:pt x="0" y="104754"/>
                </a:lnTo>
                <a:close/>
              </a:path>
            </a:pathLst>
          </a:custGeom>
          <a:solidFill>
            <a:srgbClr val="79A1B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3986146" y="2719290"/>
            <a:ext cx="198755" cy="104775"/>
          </a:xfrm>
          <a:custGeom>
            <a:avLst/>
            <a:gdLst/>
            <a:ahLst/>
            <a:cxnLst/>
            <a:rect l="l" t="t" r="r" b="b"/>
            <a:pathLst>
              <a:path w="198754" h="104775">
                <a:moveTo>
                  <a:pt x="0" y="104754"/>
                </a:moveTo>
                <a:lnTo>
                  <a:pt x="198503" y="104754"/>
                </a:lnTo>
                <a:lnTo>
                  <a:pt x="198503" y="0"/>
                </a:lnTo>
                <a:lnTo>
                  <a:pt x="0" y="0"/>
                </a:lnTo>
                <a:lnTo>
                  <a:pt x="0" y="104754"/>
                </a:lnTo>
                <a:close/>
              </a:path>
            </a:pathLst>
          </a:custGeom>
          <a:solidFill>
            <a:srgbClr val="79A1B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3986146" y="2719290"/>
            <a:ext cx="343535" cy="104775"/>
          </a:xfrm>
          <a:custGeom>
            <a:avLst/>
            <a:gdLst/>
            <a:ahLst/>
            <a:cxnLst/>
            <a:rect l="l" t="t" r="r" b="b"/>
            <a:pathLst>
              <a:path w="343535" h="104775">
                <a:moveTo>
                  <a:pt x="0" y="104754"/>
                </a:moveTo>
                <a:lnTo>
                  <a:pt x="343176" y="104754"/>
                </a:lnTo>
                <a:lnTo>
                  <a:pt x="343176" y="0"/>
                </a:lnTo>
                <a:lnTo>
                  <a:pt x="0" y="0"/>
                </a:lnTo>
                <a:lnTo>
                  <a:pt x="0" y="104754"/>
                </a:lnTo>
                <a:close/>
              </a:path>
            </a:pathLst>
          </a:custGeom>
          <a:ln w="9493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2214596" y="2719223"/>
            <a:ext cx="0" cy="2658110"/>
          </a:xfrm>
          <a:custGeom>
            <a:avLst/>
            <a:gdLst/>
            <a:ahLst/>
            <a:cxnLst/>
            <a:rect l="l" t="t" r="r" b="b"/>
            <a:pathLst>
              <a:path h="2658110">
                <a:moveTo>
                  <a:pt x="0" y="0"/>
                </a:moveTo>
                <a:lnTo>
                  <a:pt x="0" y="2657847"/>
                </a:lnTo>
              </a:path>
            </a:pathLst>
          </a:custGeom>
          <a:ln w="9488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2176327" y="5386565"/>
            <a:ext cx="29209" cy="0"/>
          </a:xfrm>
          <a:custGeom>
            <a:avLst/>
            <a:gdLst/>
            <a:ahLst/>
            <a:cxnLst/>
            <a:rect l="l" t="t" r="r" b="b"/>
            <a:pathLst>
              <a:path w="29210">
                <a:moveTo>
                  <a:pt x="0" y="0"/>
                </a:moveTo>
                <a:lnTo>
                  <a:pt x="28782" y="0"/>
                </a:lnTo>
              </a:path>
            </a:pathLst>
          </a:custGeom>
          <a:ln w="9494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2176327" y="4852980"/>
            <a:ext cx="29209" cy="0"/>
          </a:xfrm>
          <a:custGeom>
            <a:avLst/>
            <a:gdLst/>
            <a:ahLst/>
            <a:cxnLst/>
            <a:rect l="l" t="t" r="r" b="b"/>
            <a:pathLst>
              <a:path w="29210">
                <a:moveTo>
                  <a:pt x="0" y="0"/>
                </a:moveTo>
                <a:lnTo>
                  <a:pt x="28782" y="0"/>
                </a:lnTo>
              </a:path>
            </a:pathLst>
          </a:custGeom>
          <a:ln w="9494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2176327" y="4319712"/>
            <a:ext cx="29209" cy="0"/>
          </a:xfrm>
          <a:custGeom>
            <a:avLst/>
            <a:gdLst/>
            <a:ahLst/>
            <a:cxnLst/>
            <a:rect l="l" t="t" r="r" b="b"/>
            <a:pathLst>
              <a:path w="29210">
                <a:moveTo>
                  <a:pt x="0" y="0"/>
                </a:moveTo>
                <a:lnTo>
                  <a:pt x="28782" y="0"/>
                </a:lnTo>
              </a:path>
            </a:pathLst>
          </a:custGeom>
          <a:ln w="9494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2176327" y="3786139"/>
            <a:ext cx="29209" cy="0"/>
          </a:xfrm>
          <a:custGeom>
            <a:avLst/>
            <a:gdLst/>
            <a:ahLst/>
            <a:cxnLst/>
            <a:rect l="l" t="t" r="r" b="b"/>
            <a:pathLst>
              <a:path w="29210">
                <a:moveTo>
                  <a:pt x="0" y="0"/>
                </a:moveTo>
                <a:lnTo>
                  <a:pt x="28782" y="0"/>
                </a:lnTo>
              </a:path>
            </a:pathLst>
          </a:custGeom>
          <a:ln w="9494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2176327" y="3252808"/>
            <a:ext cx="29209" cy="0"/>
          </a:xfrm>
          <a:custGeom>
            <a:avLst/>
            <a:gdLst/>
            <a:ahLst/>
            <a:cxnLst/>
            <a:rect l="l" t="t" r="r" b="b"/>
            <a:pathLst>
              <a:path w="29210">
                <a:moveTo>
                  <a:pt x="0" y="0"/>
                </a:moveTo>
                <a:lnTo>
                  <a:pt x="28782" y="0"/>
                </a:lnTo>
              </a:path>
            </a:pathLst>
          </a:custGeom>
          <a:ln w="9494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2176327" y="2719223"/>
            <a:ext cx="29209" cy="0"/>
          </a:xfrm>
          <a:custGeom>
            <a:avLst/>
            <a:gdLst/>
            <a:ahLst/>
            <a:cxnLst/>
            <a:rect l="l" t="t" r="r" b="b"/>
            <a:pathLst>
              <a:path w="29210">
                <a:moveTo>
                  <a:pt x="0" y="0"/>
                </a:moveTo>
                <a:lnTo>
                  <a:pt x="28782" y="0"/>
                </a:lnTo>
              </a:path>
            </a:pathLst>
          </a:custGeom>
          <a:ln w="9494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2214598" y="5386565"/>
            <a:ext cx="2210435" cy="0"/>
          </a:xfrm>
          <a:custGeom>
            <a:avLst/>
            <a:gdLst/>
            <a:ahLst/>
            <a:cxnLst/>
            <a:rect l="l" t="t" r="r" b="b"/>
            <a:pathLst>
              <a:path w="2210435">
                <a:moveTo>
                  <a:pt x="0" y="0"/>
                </a:moveTo>
                <a:lnTo>
                  <a:pt x="2209929" y="0"/>
                </a:lnTo>
              </a:path>
            </a:pathLst>
          </a:custGeom>
          <a:ln w="9494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2214596" y="5396063"/>
            <a:ext cx="0" cy="28575"/>
          </a:xfrm>
          <a:custGeom>
            <a:avLst/>
            <a:gdLst/>
            <a:ahLst/>
            <a:cxnLst/>
            <a:rect l="l" t="t" r="r" b="b"/>
            <a:pathLst>
              <a:path h="28575">
                <a:moveTo>
                  <a:pt x="0" y="28488"/>
                </a:moveTo>
                <a:lnTo>
                  <a:pt x="0" y="0"/>
                </a:lnTo>
              </a:path>
            </a:pathLst>
          </a:custGeom>
          <a:ln w="9488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2767158" y="5396063"/>
            <a:ext cx="0" cy="28575"/>
          </a:xfrm>
          <a:custGeom>
            <a:avLst/>
            <a:gdLst/>
            <a:ahLst/>
            <a:cxnLst/>
            <a:rect l="l" t="t" r="r" b="b"/>
            <a:pathLst>
              <a:path h="28575">
                <a:moveTo>
                  <a:pt x="0" y="28488"/>
                </a:moveTo>
                <a:lnTo>
                  <a:pt x="0" y="0"/>
                </a:lnTo>
              </a:path>
            </a:pathLst>
          </a:custGeom>
          <a:ln w="9488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3328892" y="5396063"/>
            <a:ext cx="0" cy="28575"/>
          </a:xfrm>
          <a:custGeom>
            <a:avLst/>
            <a:gdLst/>
            <a:ahLst/>
            <a:cxnLst/>
            <a:rect l="l" t="t" r="r" b="b"/>
            <a:pathLst>
              <a:path h="28575">
                <a:moveTo>
                  <a:pt x="0" y="28488"/>
                </a:moveTo>
                <a:lnTo>
                  <a:pt x="0" y="0"/>
                </a:lnTo>
              </a:path>
            </a:pathLst>
          </a:custGeom>
          <a:ln w="9488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3881516" y="5396063"/>
            <a:ext cx="0" cy="28575"/>
          </a:xfrm>
          <a:custGeom>
            <a:avLst/>
            <a:gdLst/>
            <a:ahLst/>
            <a:cxnLst/>
            <a:rect l="l" t="t" r="r" b="b"/>
            <a:pathLst>
              <a:path h="28575">
                <a:moveTo>
                  <a:pt x="0" y="28488"/>
                </a:moveTo>
                <a:lnTo>
                  <a:pt x="0" y="0"/>
                </a:lnTo>
              </a:path>
            </a:pathLst>
          </a:custGeom>
          <a:ln w="9488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4434015" y="5396063"/>
            <a:ext cx="0" cy="28575"/>
          </a:xfrm>
          <a:custGeom>
            <a:avLst/>
            <a:gdLst/>
            <a:ahLst/>
            <a:cxnLst/>
            <a:rect l="l" t="t" r="r" b="b"/>
            <a:pathLst>
              <a:path h="28575">
                <a:moveTo>
                  <a:pt x="0" y="28488"/>
                </a:moveTo>
                <a:lnTo>
                  <a:pt x="0" y="0"/>
                </a:lnTo>
              </a:path>
            </a:pathLst>
          </a:custGeom>
          <a:ln w="9488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 txBox="1"/>
          <p:nvPr/>
        </p:nvSpPr>
        <p:spPr>
          <a:xfrm>
            <a:off x="2406540" y="4543416"/>
            <a:ext cx="159385" cy="1384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20" dirty="0">
                <a:latin typeface="Arial"/>
                <a:cs typeface="Arial"/>
              </a:rPr>
              <a:t>57</a:t>
            </a:r>
            <a:endParaRPr sz="900">
              <a:latin typeface="Arial"/>
              <a:cs typeface="Arial"/>
            </a:endParaRPr>
          </a:p>
        </p:txBody>
      </p:sp>
      <p:sp>
        <p:nvSpPr>
          <p:cNvPr id="83" name="object 83"/>
          <p:cNvSpPr txBox="1"/>
          <p:nvPr/>
        </p:nvSpPr>
        <p:spPr>
          <a:xfrm>
            <a:off x="2959101" y="4543416"/>
            <a:ext cx="159385" cy="1384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20" dirty="0">
                <a:latin typeface="Arial"/>
                <a:cs typeface="Arial"/>
              </a:rPr>
              <a:t>57</a:t>
            </a:r>
            <a:endParaRPr sz="900">
              <a:latin typeface="Arial"/>
              <a:cs typeface="Arial"/>
            </a:endParaRPr>
          </a:p>
        </p:txBody>
      </p:sp>
      <p:sp>
        <p:nvSpPr>
          <p:cNvPr id="84" name="object 84"/>
          <p:cNvSpPr txBox="1"/>
          <p:nvPr/>
        </p:nvSpPr>
        <p:spPr>
          <a:xfrm>
            <a:off x="3521151" y="4610193"/>
            <a:ext cx="159385" cy="1384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20" dirty="0">
                <a:latin typeface="Arial"/>
                <a:cs typeface="Arial"/>
              </a:rPr>
              <a:t>52</a:t>
            </a:r>
            <a:endParaRPr sz="900">
              <a:latin typeface="Arial"/>
              <a:cs typeface="Arial"/>
            </a:endParaRPr>
          </a:p>
        </p:txBody>
      </p:sp>
      <p:sp>
        <p:nvSpPr>
          <p:cNvPr id="85" name="object 85"/>
          <p:cNvSpPr txBox="1"/>
          <p:nvPr/>
        </p:nvSpPr>
        <p:spPr>
          <a:xfrm>
            <a:off x="4073775" y="4495944"/>
            <a:ext cx="159385" cy="1384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20" dirty="0">
                <a:latin typeface="Arial"/>
                <a:cs typeface="Arial"/>
              </a:rPr>
              <a:t>60</a:t>
            </a:r>
            <a:endParaRPr sz="900">
              <a:latin typeface="Arial"/>
              <a:cs typeface="Arial"/>
            </a:endParaRPr>
          </a:p>
        </p:txBody>
      </p:sp>
      <p:sp>
        <p:nvSpPr>
          <p:cNvPr id="86" name="object 86"/>
          <p:cNvSpPr txBox="1"/>
          <p:nvPr/>
        </p:nvSpPr>
        <p:spPr>
          <a:xfrm>
            <a:off x="2406540" y="3333843"/>
            <a:ext cx="159385" cy="1384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20" dirty="0">
                <a:latin typeface="Arial"/>
                <a:cs typeface="Arial"/>
              </a:rPr>
              <a:t>34</a:t>
            </a:r>
            <a:endParaRPr sz="900">
              <a:latin typeface="Arial"/>
              <a:cs typeface="Arial"/>
            </a:endParaRPr>
          </a:p>
        </p:txBody>
      </p:sp>
      <p:sp>
        <p:nvSpPr>
          <p:cNvPr id="87" name="object 87"/>
          <p:cNvSpPr txBox="1"/>
          <p:nvPr/>
        </p:nvSpPr>
        <p:spPr>
          <a:xfrm>
            <a:off x="2959101" y="3343337"/>
            <a:ext cx="159385" cy="1384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20" dirty="0">
                <a:latin typeface="Arial"/>
                <a:cs typeface="Arial"/>
              </a:rPr>
              <a:t>33</a:t>
            </a:r>
            <a:endParaRPr sz="900">
              <a:latin typeface="Arial"/>
              <a:cs typeface="Arial"/>
            </a:endParaRPr>
          </a:p>
        </p:txBody>
      </p:sp>
      <p:sp>
        <p:nvSpPr>
          <p:cNvPr id="88" name="object 88"/>
          <p:cNvSpPr txBox="1"/>
          <p:nvPr/>
        </p:nvSpPr>
        <p:spPr>
          <a:xfrm>
            <a:off x="3521151" y="3419546"/>
            <a:ext cx="159385" cy="1384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20" dirty="0">
                <a:latin typeface="Arial"/>
                <a:cs typeface="Arial"/>
              </a:rPr>
              <a:t>38</a:t>
            </a:r>
            <a:endParaRPr sz="900">
              <a:latin typeface="Arial"/>
              <a:cs typeface="Arial"/>
            </a:endParaRPr>
          </a:p>
        </p:txBody>
      </p:sp>
      <p:sp>
        <p:nvSpPr>
          <p:cNvPr id="89" name="object 89"/>
          <p:cNvSpPr txBox="1"/>
          <p:nvPr/>
        </p:nvSpPr>
        <p:spPr>
          <a:xfrm>
            <a:off x="4073775" y="3248014"/>
            <a:ext cx="159385" cy="1384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20" dirty="0">
                <a:latin typeface="Arial"/>
                <a:cs typeface="Arial"/>
              </a:rPr>
              <a:t>33</a:t>
            </a:r>
            <a:endParaRPr sz="900">
              <a:latin typeface="Arial"/>
              <a:cs typeface="Arial"/>
            </a:endParaRPr>
          </a:p>
        </p:txBody>
      </p:sp>
      <p:sp>
        <p:nvSpPr>
          <p:cNvPr id="90" name="object 90"/>
          <p:cNvSpPr txBox="1"/>
          <p:nvPr/>
        </p:nvSpPr>
        <p:spPr>
          <a:xfrm>
            <a:off x="3559106" y="2847983"/>
            <a:ext cx="88900" cy="1384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-5" dirty="0">
                <a:latin typeface="Arial"/>
                <a:cs typeface="Arial"/>
              </a:rPr>
              <a:t>6</a:t>
            </a:r>
            <a:endParaRPr sz="900">
              <a:latin typeface="Arial"/>
              <a:cs typeface="Arial"/>
            </a:endParaRPr>
          </a:p>
        </p:txBody>
      </p:sp>
      <p:sp>
        <p:nvSpPr>
          <p:cNvPr id="91" name="object 91"/>
          <p:cNvSpPr txBox="1"/>
          <p:nvPr/>
        </p:nvSpPr>
        <p:spPr>
          <a:xfrm>
            <a:off x="2444808" y="2828994"/>
            <a:ext cx="88900" cy="1384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-5" dirty="0">
                <a:latin typeface="Arial"/>
                <a:cs typeface="Arial"/>
              </a:rPr>
              <a:t>5</a:t>
            </a:r>
            <a:endParaRPr sz="900">
              <a:latin typeface="Arial"/>
              <a:cs typeface="Arial"/>
            </a:endParaRPr>
          </a:p>
        </p:txBody>
      </p:sp>
      <p:sp>
        <p:nvSpPr>
          <p:cNvPr id="92" name="object 92"/>
          <p:cNvSpPr txBox="1"/>
          <p:nvPr/>
        </p:nvSpPr>
        <p:spPr>
          <a:xfrm>
            <a:off x="1978532" y="3177289"/>
            <a:ext cx="153670" cy="1384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-5" dirty="0">
                <a:latin typeface="Arial"/>
                <a:cs typeface="Arial"/>
              </a:rPr>
              <a:t>80</a:t>
            </a:r>
            <a:endParaRPr sz="900">
              <a:latin typeface="Arial"/>
              <a:cs typeface="Arial"/>
            </a:endParaRPr>
          </a:p>
        </p:txBody>
      </p:sp>
      <p:sp>
        <p:nvSpPr>
          <p:cNvPr id="93" name="object 93"/>
          <p:cNvSpPr txBox="1"/>
          <p:nvPr/>
        </p:nvSpPr>
        <p:spPr>
          <a:xfrm>
            <a:off x="1978532" y="3710686"/>
            <a:ext cx="153670" cy="1384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-5" dirty="0">
                <a:latin typeface="Arial"/>
                <a:cs typeface="Arial"/>
              </a:rPr>
              <a:t>60</a:t>
            </a:r>
            <a:endParaRPr sz="900">
              <a:latin typeface="Arial"/>
              <a:cs typeface="Arial"/>
            </a:endParaRPr>
          </a:p>
        </p:txBody>
      </p:sp>
      <p:sp>
        <p:nvSpPr>
          <p:cNvPr id="94" name="object 94"/>
          <p:cNvSpPr txBox="1"/>
          <p:nvPr/>
        </p:nvSpPr>
        <p:spPr>
          <a:xfrm>
            <a:off x="1978532" y="4244344"/>
            <a:ext cx="153670" cy="1384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-5" dirty="0">
                <a:latin typeface="Arial"/>
                <a:cs typeface="Arial"/>
              </a:rPr>
              <a:t>40</a:t>
            </a:r>
            <a:endParaRPr sz="900">
              <a:latin typeface="Arial"/>
              <a:cs typeface="Arial"/>
            </a:endParaRPr>
          </a:p>
        </p:txBody>
      </p:sp>
      <p:sp>
        <p:nvSpPr>
          <p:cNvPr id="95" name="object 95"/>
          <p:cNvSpPr txBox="1"/>
          <p:nvPr/>
        </p:nvSpPr>
        <p:spPr>
          <a:xfrm>
            <a:off x="1978532" y="4777744"/>
            <a:ext cx="153670" cy="1384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-5" dirty="0">
                <a:latin typeface="Arial"/>
                <a:cs typeface="Arial"/>
              </a:rPr>
              <a:t>20</a:t>
            </a:r>
            <a:endParaRPr sz="900">
              <a:latin typeface="Arial"/>
              <a:cs typeface="Arial"/>
            </a:endParaRPr>
          </a:p>
        </p:txBody>
      </p:sp>
      <p:sp>
        <p:nvSpPr>
          <p:cNvPr id="96" name="object 96"/>
          <p:cNvSpPr txBox="1"/>
          <p:nvPr/>
        </p:nvSpPr>
        <p:spPr>
          <a:xfrm>
            <a:off x="2043432" y="5311144"/>
            <a:ext cx="89535" cy="1384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-5" dirty="0">
                <a:latin typeface="Arial"/>
                <a:cs typeface="Arial"/>
              </a:rPr>
              <a:t>0</a:t>
            </a:r>
            <a:endParaRPr sz="900">
              <a:latin typeface="Arial"/>
              <a:cs typeface="Arial"/>
            </a:endParaRPr>
          </a:p>
        </p:txBody>
      </p:sp>
      <p:sp>
        <p:nvSpPr>
          <p:cNvPr id="97" name="object 97"/>
          <p:cNvSpPr/>
          <p:nvPr/>
        </p:nvSpPr>
        <p:spPr>
          <a:xfrm>
            <a:off x="4013201" y="2784479"/>
            <a:ext cx="107951" cy="136525"/>
          </a:xfrm>
          <a:custGeom>
            <a:avLst/>
            <a:gdLst/>
            <a:ahLst/>
            <a:cxnLst/>
            <a:rect l="l" t="t" r="r" b="b"/>
            <a:pathLst>
              <a:path w="107950" h="136525">
                <a:moveTo>
                  <a:pt x="0" y="136525"/>
                </a:moveTo>
                <a:lnTo>
                  <a:pt x="107950" y="136525"/>
                </a:lnTo>
                <a:lnTo>
                  <a:pt x="107950" y="0"/>
                </a:lnTo>
                <a:lnTo>
                  <a:pt x="0" y="0"/>
                </a:lnTo>
                <a:lnTo>
                  <a:pt x="0" y="136525"/>
                </a:lnTo>
                <a:close/>
              </a:path>
            </a:pathLst>
          </a:custGeom>
          <a:solidFill>
            <a:srgbClr val="BBDE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 txBox="1"/>
          <p:nvPr/>
        </p:nvSpPr>
        <p:spPr>
          <a:xfrm>
            <a:off x="4023488" y="2781938"/>
            <a:ext cx="89535" cy="1384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-5" dirty="0">
                <a:latin typeface="Arial"/>
                <a:cs typeface="Arial"/>
              </a:rPr>
              <a:t>3</a:t>
            </a:r>
            <a:endParaRPr sz="900">
              <a:latin typeface="Arial"/>
              <a:cs typeface="Arial"/>
            </a:endParaRPr>
          </a:p>
        </p:txBody>
      </p:sp>
      <p:sp>
        <p:nvSpPr>
          <p:cNvPr id="99" name="object 99"/>
          <p:cNvSpPr/>
          <p:nvPr/>
        </p:nvSpPr>
        <p:spPr>
          <a:xfrm>
            <a:off x="4184651" y="2698754"/>
            <a:ext cx="107951" cy="136525"/>
          </a:xfrm>
          <a:custGeom>
            <a:avLst/>
            <a:gdLst/>
            <a:ahLst/>
            <a:cxnLst/>
            <a:rect l="l" t="t" r="r" b="b"/>
            <a:pathLst>
              <a:path w="107950" h="136525">
                <a:moveTo>
                  <a:pt x="0" y="136525"/>
                </a:moveTo>
                <a:lnTo>
                  <a:pt x="107950" y="136525"/>
                </a:lnTo>
                <a:lnTo>
                  <a:pt x="107950" y="0"/>
                </a:lnTo>
                <a:lnTo>
                  <a:pt x="0" y="0"/>
                </a:lnTo>
                <a:lnTo>
                  <a:pt x="0" y="136525"/>
                </a:lnTo>
                <a:close/>
              </a:path>
            </a:pathLst>
          </a:custGeom>
          <a:solidFill>
            <a:srgbClr val="79A1B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100"/>
          <p:cNvSpPr txBox="1"/>
          <p:nvPr/>
        </p:nvSpPr>
        <p:spPr>
          <a:xfrm>
            <a:off x="2444808" y="2695959"/>
            <a:ext cx="1838960" cy="1384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762125" algn="l"/>
              </a:tabLst>
            </a:pPr>
            <a:r>
              <a:rPr sz="900" spc="-5" dirty="0">
                <a:latin typeface="Arial"/>
                <a:cs typeface="Arial"/>
              </a:rPr>
              <a:t>5	4</a:t>
            </a:r>
            <a:endParaRPr sz="900">
              <a:latin typeface="Arial"/>
              <a:cs typeface="Arial"/>
            </a:endParaRPr>
          </a:p>
        </p:txBody>
      </p:sp>
      <p:sp>
        <p:nvSpPr>
          <p:cNvPr id="101" name="object 101"/>
          <p:cNvSpPr/>
          <p:nvPr/>
        </p:nvSpPr>
        <p:spPr>
          <a:xfrm>
            <a:off x="2989199" y="2860679"/>
            <a:ext cx="107951" cy="136525"/>
          </a:xfrm>
          <a:custGeom>
            <a:avLst/>
            <a:gdLst/>
            <a:ahLst/>
            <a:cxnLst/>
            <a:rect l="l" t="t" r="r" b="b"/>
            <a:pathLst>
              <a:path w="107950" h="136525">
                <a:moveTo>
                  <a:pt x="0" y="136525"/>
                </a:moveTo>
                <a:lnTo>
                  <a:pt x="107950" y="136525"/>
                </a:lnTo>
                <a:lnTo>
                  <a:pt x="107950" y="0"/>
                </a:lnTo>
                <a:lnTo>
                  <a:pt x="0" y="0"/>
                </a:lnTo>
                <a:lnTo>
                  <a:pt x="0" y="136525"/>
                </a:lnTo>
                <a:close/>
              </a:path>
            </a:pathLst>
          </a:custGeom>
          <a:solidFill>
            <a:srgbClr val="BBDE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object 102"/>
          <p:cNvSpPr txBox="1"/>
          <p:nvPr/>
        </p:nvSpPr>
        <p:spPr>
          <a:xfrm>
            <a:off x="2999360" y="2858138"/>
            <a:ext cx="89535" cy="1384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-5" dirty="0">
                <a:latin typeface="Arial"/>
                <a:cs typeface="Arial"/>
              </a:rPr>
              <a:t>4</a:t>
            </a:r>
            <a:endParaRPr sz="900">
              <a:latin typeface="Arial"/>
              <a:cs typeface="Arial"/>
            </a:endParaRPr>
          </a:p>
        </p:txBody>
      </p:sp>
      <p:sp>
        <p:nvSpPr>
          <p:cNvPr id="103" name="object 103"/>
          <p:cNvSpPr/>
          <p:nvPr/>
        </p:nvSpPr>
        <p:spPr>
          <a:xfrm>
            <a:off x="5100616" y="3700361"/>
            <a:ext cx="353060" cy="1686560"/>
          </a:xfrm>
          <a:custGeom>
            <a:avLst/>
            <a:gdLst/>
            <a:ahLst/>
            <a:cxnLst/>
            <a:rect l="l" t="t" r="r" b="b"/>
            <a:pathLst>
              <a:path w="353060" h="1686560">
                <a:moveTo>
                  <a:pt x="0" y="1686204"/>
                </a:moveTo>
                <a:lnTo>
                  <a:pt x="352592" y="1686204"/>
                </a:lnTo>
                <a:lnTo>
                  <a:pt x="352592" y="0"/>
                </a:lnTo>
                <a:lnTo>
                  <a:pt x="0" y="0"/>
                </a:lnTo>
                <a:lnTo>
                  <a:pt x="0" y="1686204"/>
                </a:lnTo>
                <a:close/>
              </a:path>
            </a:pathLst>
          </a:custGeom>
          <a:solidFill>
            <a:srgbClr val="5BAC8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5100616" y="3700361"/>
            <a:ext cx="353060" cy="1686560"/>
          </a:xfrm>
          <a:custGeom>
            <a:avLst/>
            <a:gdLst/>
            <a:ahLst/>
            <a:cxnLst/>
            <a:rect l="l" t="t" r="r" b="b"/>
            <a:pathLst>
              <a:path w="353060" h="1686560">
                <a:moveTo>
                  <a:pt x="0" y="1686204"/>
                </a:moveTo>
                <a:lnTo>
                  <a:pt x="352592" y="1686204"/>
                </a:lnTo>
                <a:lnTo>
                  <a:pt x="352592" y="0"/>
                </a:lnTo>
                <a:lnTo>
                  <a:pt x="0" y="0"/>
                </a:lnTo>
                <a:lnTo>
                  <a:pt x="0" y="1686204"/>
                </a:lnTo>
                <a:close/>
              </a:path>
            </a:pathLst>
          </a:custGeom>
          <a:ln w="9478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5653201" y="3910124"/>
            <a:ext cx="342900" cy="1477010"/>
          </a:xfrm>
          <a:custGeom>
            <a:avLst/>
            <a:gdLst/>
            <a:ahLst/>
            <a:cxnLst/>
            <a:rect l="l" t="t" r="r" b="b"/>
            <a:pathLst>
              <a:path w="342900" h="1477010">
                <a:moveTo>
                  <a:pt x="0" y="1476441"/>
                </a:moveTo>
                <a:lnTo>
                  <a:pt x="342798" y="1476441"/>
                </a:lnTo>
                <a:lnTo>
                  <a:pt x="342798" y="0"/>
                </a:lnTo>
                <a:lnTo>
                  <a:pt x="0" y="0"/>
                </a:lnTo>
                <a:lnTo>
                  <a:pt x="0" y="1476441"/>
                </a:lnTo>
                <a:close/>
              </a:path>
            </a:pathLst>
          </a:custGeom>
          <a:solidFill>
            <a:srgbClr val="5BAC8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5653201" y="3910124"/>
            <a:ext cx="342900" cy="1477010"/>
          </a:xfrm>
          <a:custGeom>
            <a:avLst/>
            <a:gdLst/>
            <a:ahLst/>
            <a:cxnLst/>
            <a:rect l="l" t="t" r="r" b="b"/>
            <a:pathLst>
              <a:path w="342900" h="1477010">
                <a:moveTo>
                  <a:pt x="0" y="1476441"/>
                </a:moveTo>
                <a:lnTo>
                  <a:pt x="342798" y="1476441"/>
                </a:lnTo>
                <a:lnTo>
                  <a:pt x="342798" y="0"/>
                </a:lnTo>
                <a:lnTo>
                  <a:pt x="0" y="0"/>
                </a:lnTo>
                <a:lnTo>
                  <a:pt x="0" y="1476441"/>
                </a:lnTo>
                <a:close/>
              </a:path>
            </a:pathLst>
          </a:custGeom>
          <a:ln w="9479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6195992" y="4148184"/>
            <a:ext cx="353060" cy="1238885"/>
          </a:xfrm>
          <a:custGeom>
            <a:avLst/>
            <a:gdLst/>
            <a:ahLst/>
            <a:cxnLst/>
            <a:rect l="l" t="t" r="r" b="b"/>
            <a:pathLst>
              <a:path w="353059" h="1238885">
                <a:moveTo>
                  <a:pt x="0" y="1238385"/>
                </a:moveTo>
                <a:lnTo>
                  <a:pt x="352592" y="1238385"/>
                </a:lnTo>
                <a:lnTo>
                  <a:pt x="352592" y="0"/>
                </a:lnTo>
                <a:lnTo>
                  <a:pt x="0" y="0"/>
                </a:lnTo>
                <a:lnTo>
                  <a:pt x="0" y="1238385"/>
                </a:lnTo>
                <a:close/>
              </a:path>
            </a:pathLst>
          </a:custGeom>
          <a:solidFill>
            <a:srgbClr val="5BAC8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6195992" y="4148184"/>
            <a:ext cx="353060" cy="1238885"/>
          </a:xfrm>
          <a:custGeom>
            <a:avLst/>
            <a:gdLst/>
            <a:ahLst/>
            <a:cxnLst/>
            <a:rect l="l" t="t" r="r" b="b"/>
            <a:pathLst>
              <a:path w="353059" h="1238885">
                <a:moveTo>
                  <a:pt x="0" y="1238385"/>
                </a:moveTo>
                <a:lnTo>
                  <a:pt x="352592" y="1238385"/>
                </a:lnTo>
                <a:lnTo>
                  <a:pt x="352592" y="0"/>
                </a:lnTo>
                <a:lnTo>
                  <a:pt x="0" y="0"/>
                </a:lnTo>
                <a:lnTo>
                  <a:pt x="0" y="1238385"/>
                </a:lnTo>
                <a:close/>
              </a:path>
            </a:pathLst>
          </a:custGeom>
          <a:ln w="9479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5100616" y="2948042"/>
            <a:ext cx="353060" cy="752475"/>
          </a:xfrm>
          <a:custGeom>
            <a:avLst/>
            <a:gdLst/>
            <a:ahLst/>
            <a:cxnLst/>
            <a:rect l="l" t="t" r="r" b="b"/>
            <a:pathLst>
              <a:path w="353060" h="752475">
                <a:moveTo>
                  <a:pt x="0" y="752272"/>
                </a:moveTo>
                <a:lnTo>
                  <a:pt x="352592" y="752272"/>
                </a:lnTo>
                <a:lnTo>
                  <a:pt x="352592" y="0"/>
                </a:lnTo>
                <a:lnTo>
                  <a:pt x="0" y="0"/>
                </a:lnTo>
                <a:lnTo>
                  <a:pt x="0" y="752272"/>
                </a:lnTo>
                <a:close/>
              </a:path>
            </a:pathLst>
          </a:custGeom>
          <a:solidFill>
            <a:srgbClr val="8EC5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5100616" y="2948042"/>
            <a:ext cx="353060" cy="752475"/>
          </a:xfrm>
          <a:custGeom>
            <a:avLst/>
            <a:gdLst/>
            <a:ahLst/>
            <a:cxnLst/>
            <a:rect l="l" t="t" r="r" b="b"/>
            <a:pathLst>
              <a:path w="353060" h="752475">
                <a:moveTo>
                  <a:pt x="0" y="752272"/>
                </a:moveTo>
                <a:lnTo>
                  <a:pt x="352592" y="752272"/>
                </a:lnTo>
                <a:lnTo>
                  <a:pt x="352592" y="0"/>
                </a:lnTo>
                <a:lnTo>
                  <a:pt x="0" y="0"/>
                </a:lnTo>
                <a:lnTo>
                  <a:pt x="0" y="752272"/>
                </a:lnTo>
                <a:close/>
              </a:path>
            </a:pathLst>
          </a:custGeom>
          <a:ln w="9481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5653201" y="2967090"/>
            <a:ext cx="342900" cy="943610"/>
          </a:xfrm>
          <a:custGeom>
            <a:avLst/>
            <a:gdLst/>
            <a:ahLst/>
            <a:cxnLst/>
            <a:rect l="l" t="t" r="r" b="b"/>
            <a:pathLst>
              <a:path w="342900" h="943610">
                <a:moveTo>
                  <a:pt x="0" y="943109"/>
                </a:moveTo>
                <a:lnTo>
                  <a:pt x="342798" y="943109"/>
                </a:lnTo>
                <a:lnTo>
                  <a:pt x="342798" y="0"/>
                </a:lnTo>
                <a:lnTo>
                  <a:pt x="0" y="0"/>
                </a:lnTo>
                <a:lnTo>
                  <a:pt x="0" y="943109"/>
                </a:lnTo>
                <a:close/>
              </a:path>
            </a:pathLst>
          </a:custGeom>
          <a:solidFill>
            <a:srgbClr val="8EC5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5653201" y="2967090"/>
            <a:ext cx="342900" cy="943610"/>
          </a:xfrm>
          <a:custGeom>
            <a:avLst/>
            <a:gdLst/>
            <a:ahLst/>
            <a:cxnLst/>
            <a:rect l="l" t="t" r="r" b="b"/>
            <a:pathLst>
              <a:path w="342900" h="943610">
                <a:moveTo>
                  <a:pt x="0" y="943109"/>
                </a:moveTo>
                <a:lnTo>
                  <a:pt x="342798" y="943109"/>
                </a:lnTo>
                <a:lnTo>
                  <a:pt x="342798" y="0"/>
                </a:lnTo>
                <a:lnTo>
                  <a:pt x="0" y="0"/>
                </a:lnTo>
                <a:lnTo>
                  <a:pt x="0" y="943109"/>
                </a:lnTo>
                <a:close/>
              </a:path>
            </a:pathLst>
          </a:custGeom>
          <a:ln w="9480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6195992" y="3052856"/>
            <a:ext cx="353060" cy="1095375"/>
          </a:xfrm>
          <a:custGeom>
            <a:avLst/>
            <a:gdLst/>
            <a:ahLst/>
            <a:cxnLst/>
            <a:rect l="l" t="t" r="r" b="b"/>
            <a:pathLst>
              <a:path w="353059" h="1095375">
                <a:moveTo>
                  <a:pt x="0" y="1095336"/>
                </a:moveTo>
                <a:lnTo>
                  <a:pt x="352592" y="1095336"/>
                </a:lnTo>
                <a:lnTo>
                  <a:pt x="352592" y="0"/>
                </a:lnTo>
                <a:lnTo>
                  <a:pt x="0" y="0"/>
                </a:lnTo>
                <a:lnTo>
                  <a:pt x="0" y="1095336"/>
                </a:lnTo>
                <a:close/>
              </a:path>
            </a:pathLst>
          </a:custGeom>
          <a:solidFill>
            <a:srgbClr val="8EC5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6195992" y="3052856"/>
            <a:ext cx="353060" cy="1095375"/>
          </a:xfrm>
          <a:custGeom>
            <a:avLst/>
            <a:gdLst/>
            <a:ahLst/>
            <a:cxnLst/>
            <a:rect l="l" t="t" r="r" b="b"/>
            <a:pathLst>
              <a:path w="353059" h="1095375">
                <a:moveTo>
                  <a:pt x="0" y="1095336"/>
                </a:moveTo>
                <a:lnTo>
                  <a:pt x="352592" y="1095336"/>
                </a:lnTo>
                <a:lnTo>
                  <a:pt x="352592" y="0"/>
                </a:lnTo>
                <a:lnTo>
                  <a:pt x="0" y="0"/>
                </a:lnTo>
                <a:lnTo>
                  <a:pt x="0" y="1095336"/>
                </a:lnTo>
                <a:close/>
              </a:path>
            </a:pathLst>
          </a:custGeom>
          <a:ln w="9479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5100616" y="2824041"/>
            <a:ext cx="353060" cy="124460"/>
          </a:xfrm>
          <a:custGeom>
            <a:avLst/>
            <a:gdLst/>
            <a:ahLst/>
            <a:cxnLst/>
            <a:rect l="l" t="t" r="r" b="b"/>
            <a:pathLst>
              <a:path w="353060" h="124460">
                <a:moveTo>
                  <a:pt x="0" y="124060"/>
                </a:moveTo>
                <a:lnTo>
                  <a:pt x="352592" y="124060"/>
                </a:lnTo>
                <a:lnTo>
                  <a:pt x="352592" y="0"/>
                </a:lnTo>
                <a:lnTo>
                  <a:pt x="0" y="0"/>
                </a:lnTo>
                <a:lnTo>
                  <a:pt x="0" y="124060"/>
                </a:lnTo>
                <a:close/>
              </a:path>
            </a:pathLst>
          </a:custGeom>
          <a:solidFill>
            <a:srgbClr val="BBDE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5100616" y="2824041"/>
            <a:ext cx="353060" cy="124460"/>
          </a:xfrm>
          <a:custGeom>
            <a:avLst/>
            <a:gdLst/>
            <a:ahLst/>
            <a:cxnLst/>
            <a:rect l="l" t="t" r="r" b="b"/>
            <a:pathLst>
              <a:path w="353060" h="124460">
                <a:moveTo>
                  <a:pt x="0" y="124060"/>
                </a:moveTo>
                <a:lnTo>
                  <a:pt x="352592" y="124060"/>
                </a:lnTo>
                <a:lnTo>
                  <a:pt x="352592" y="0"/>
                </a:lnTo>
                <a:lnTo>
                  <a:pt x="0" y="0"/>
                </a:lnTo>
                <a:lnTo>
                  <a:pt x="0" y="124060"/>
                </a:lnTo>
                <a:close/>
              </a:path>
            </a:pathLst>
          </a:custGeom>
          <a:ln w="9492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5653201" y="2833539"/>
            <a:ext cx="342900" cy="133985"/>
          </a:xfrm>
          <a:custGeom>
            <a:avLst/>
            <a:gdLst/>
            <a:ahLst/>
            <a:cxnLst/>
            <a:rect l="l" t="t" r="r" b="b"/>
            <a:pathLst>
              <a:path w="342900" h="133985">
                <a:moveTo>
                  <a:pt x="0" y="133554"/>
                </a:moveTo>
                <a:lnTo>
                  <a:pt x="342798" y="133554"/>
                </a:lnTo>
                <a:lnTo>
                  <a:pt x="342798" y="0"/>
                </a:lnTo>
                <a:lnTo>
                  <a:pt x="0" y="0"/>
                </a:lnTo>
                <a:lnTo>
                  <a:pt x="0" y="133554"/>
                </a:lnTo>
                <a:close/>
              </a:path>
            </a:pathLst>
          </a:custGeom>
          <a:solidFill>
            <a:srgbClr val="BBDE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5653201" y="2833539"/>
            <a:ext cx="342900" cy="133985"/>
          </a:xfrm>
          <a:custGeom>
            <a:avLst/>
            <a:gdLst/>
            <a:ahLst/>
            <a:cxnLst/>
            <a:rect l="l" t="t" r="r" b="b"/>
            <a:pathLst>
              <a:path w="342900" h="133985">
                <a:moveTo>
                  <a:pt x="0" y="133554"/>
                </a:moveTo>
                <a:lnTo>
                  <a:pt x="342798" y="133554"/>
                </a:lnTo>
                <a:lnTo>
                  <a:pt x="342798" y="0"/>
                </a:lnTo>
                <a:lnTo>
                  <a:pt x="0" y="0"/>
                </a:lnTo>
                <a:lnTo>
                  <a:pt x="0" y="133554"/>
                </a:lnTo>
                <a:close/>
              </a:path>
            </a:pathLst>
          </a:custGeom>
          <a:ln w="9492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6195992" y="2938543"/>
            <a:ext cx="353060" cy="114300"/>
          </a:xfrm>
          <a:custGeom>
            <a:avLst/>
            <a:gdLst/>
            <a:ahLst/>
            <a:cxnLst/>
            <a:rect l="l" t="t" r="r" b="b"/>
            <a:pathLst>
              <a:path w="353059" h="114300">
                <a:moveTo>
                  <a:pt x="0" y="114249"/>
                </a:moveTo>
                <a:lnTo>
                  <a:pt x="352592" y="114249"/>
                </a:lnTo>
                <a:lnTo>
                  <a:pt x="352592" y="0"/>
                </a:lnTo>
                <a:lnTo>
                  <a:pt x="0" y="0"/>
                </a:lnTo>
                <a:lnTo>
                  <a:pt x="0" y="114249"/>
                </a:lnTo>
                <a:close/>
              </a:path>
            </a:pathLst>
          </a:custGeom>
          <a:solidFill>
            <a:srgbClr val="BBDE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6195992" y="2938543"/>
            <a:ext cx="353060" cy="114300"/>
          </a:xfrm>
          <a:custGeom>
            <a:avLst/>
            <a:gdLst/>
            <a:ahLst/>
            <a:cxnLst/>
            <a:rect l="l" t="t" r="r" b="b"/>
            <a:pathLst>
              <a:path w="353059" h="114300">
                <a:moveTo>
                  <a:pt x="0" y="114249"/>
                </a:moveTo>
                <a:lnTo>
                  <a:pt x="352592" y="114249"/>
                </a:lnTo>
                <a:lnTo>
                  <a:pt x="352592" y="0"/>
                </a:lnTo>
                <a:lnTo>
                  <a:pt x="0" y="0"/>
                </a:lnTo>
                <a:lnTo>
                  <a:pt x="0" y="114249"/>
                </a:lnTo>
                <a:close/>
              </a:path>
            </a:pathLst>
          </a:custGeom>
          <a:ln w="9492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5413377" y="2719290"/>
            <a:ext cx="40005" cy="104775"/>
          </a:xfrm>
          <a:custGeom>
            <a:avLst/>
            <a:gdLst/>
            <a:ahLst/>
            <a:cxnLst/>
            <a:rect l="l" t="t" r="r" b="b"/>
            <a:pathLst>
              <a:path w="40004" h="104775">
                <a:moveTo>
                  <a:pt x="0" y="104754"/>
                </a:moveTo>
                <a:lnTo>
                  <a:pt x="39834" y="104754"/>
                </a:lnTo>
                <a:lnTo>
                  <a:pt x="39834" y="0"/>
                </a:lnTo>
                <a:lnTo>
                  <a:pt x="0" y="0"/>
                </a:lnTo>
                <a:lnTo>
                  <a:pt x="0" y="104754"/>
                </a:lnTo>
                <a:close/>
              </a:path>
            </a:pathLst>
          </a:custGeom>
          <a:solidFill>
            <a:srgbClr val="79A1B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5100618" y="2719290"/>
            <a:ext cx="205104" cy="104775"/>
          </a:xfrm>
          <a:custGeom>
            <a:avLst/>
            <a:gdLst/>
            <a:ahLst/>
            <a:cxnLst/>
            <a:rect l="l" t="t" r="r" b="b"/>
            <a:pathLst>
              <a:path w="205104" h="104775">
                <a:moveTo>
                  <a:pt x="0" y="104754"/>
                </a:moveTo>
                <a:lnTo>
                  <a:pt x="204807" y="104754"/>
                </a:lnTo>
                <a:lnTo>
                  <a:pt x="204807" y="0"/>
                </a:lnTo>
                <a:lnTo>
                  <a:pt x="0" y="0"/>
                </a:lnTo>
                <a:lnTo>
                  <a:pt x="0" y="104754"/>
                </a:lnTo>
                <a:close/>
              </a:path>
            </a:pathLst>
          </a:custGeom>
          <a:solidFill>
            <a:srgbClr val="79A1B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5100616" y="2719290"/>
            <a:ext cx="353060" cy="104775"/>
          </a:xfrm>
          <a:custGeom>
            <a:avLst/>
            <a:gdLst/>
            <a:ahLst/>
            <a:cxnLst/>
            <a:rect l="l" t="t" r="r" b="b"/>
            <a:pathLst>
              <a:path w="353060" h="104775">
                <a:moveTo>
                  <a:pt x="0" y="104754"/>
                </a:moveTo>
                <a:lnTo>
                  <a:pt x="352592" y="104754"/>
                </a:lnTo>
                <a:lnTo>
                  <a:pt x="352592" y="0"/>
                </a:lnTo>
                <a:lnTo>
                  <a:pt x="0" y="0"/>
                </a:lnTo>
                <a:lnTo>
                  <a:pt x="0" y="104754"/>
                </a:lnTo>
                <a:close/>
              </a:path>
            </a:pathLst>
          </a:custGeom>
          <a:ln w="9493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5653201" y="2719286"/>
            <a:ext cx="342900" cy="114300"/>
          </a:xfrm>
          <a:custGeom>
            <a:avLst/>
            <a:gdLst/>
            <a:ahLst/>
            <a:cxnLst/>
            <a:rect l="l" t="t" r="r" b="b"/>
            <a:pathLst>
              <a:path w="342900" h="114300">
                <a:moveTo>
                  <a:pt x="0" y="114249"/>
                </a:moveTo>
                <a:lnTo>
                  <a:pt x="342798" y="114249"/>
                </a:lnTo>
                <a:lnTo>
                  <a:pt x="342798" y="0"/>
                </a:lnTo>
                <a:lnTo>
                  <a:pt x="0" y="0"/>
                </a:lnTo>
                <a:lnTo>
                  <a:pt x="0" y="114249"/>
                </a:lnTo>
                <a:close/>
              </a:path>
            </a:pathLst>
          </a:custGeom>
          <a:solidFill>
            <a:srgbClr val="79A1B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5653201" y="2719286"/>
            <a:ext cx="342900" cy="114300"/>
          </a:xfrm>
          <a:custGeom>
            <a:avLst/>
            <a:gdLst/>
            <a:ahLst/>
            <a:cxnLst/>
            <a:rect l="l" t="t" r="r" b="b"/>
            <a:pathLst>
              <a:path w="342900" h="114300">
                <a:moveTo>
                  <a:pt x="0" y="114249"/>
                </a:moveTo>
                <a:lnTo>
                  <a:pt x="342798" y="114249"/>
                </a:lnTo>
                <a:lnTo>
                  <a:pt x="342798" y="0"/>
                </a:lnTo>
                <a:lnTo>
                  <a:pt x="0" y="0"/>
                </a:lnTo>
                <a:lnTo>
                  <a:pt x="0" y="114249"/>
                </a:lnTo>
                <a:close/>
              </a:path>
            </a:pathLst>
          </a:custGeom>
          <a:ln w="9492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6195992" y="2719286"/>
            <a:ext cx="353060" cy="219710"/>
          </a:xfrm>
          <a:custGeom>
            <a:avLst/>
            <a:gdLst/>
            <a:ahLst/>
            <a:cxnLst/>
            <a:rect l="l" t="t" r="r" b="b"/>
            <a:pathLst>
              <a:path w="353059" h="219710">
                <a:moveTo>
                  <a:pt x="0" y="219320"/>
                </a:moveTo>
                <a:lnTo>
                  <a:pt x="352592" y="219320"/>
                </a:lnTo>
                <a:lnTo>
                  <a:pt x="352592" y="0"/>
                </a:lnTo>
                <a:lnTo>
                  <a:pt x="0" y="0"/>
                </a:lnTo>
                <a:lnTo>
                  <a:pt x="0" y="219320"/>
                </a:lnTo>
                <a:close/>
              </a:path>
            </a:pathLst>
          </a:custGeom>
          <a:solidFill>
            <a:srgbClr val="79A1B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6195992" y="2719286"/>
            <a:ext cx="353060" cy="219710"/>
          </a:xfrm>
          <a:custGeom>
            <a:avLst/>
            <a:gdLst/>
            <a:ahLst/>
            <a:cxnLst/>
            <a:rect l="l" t="t" r="r" b="b"/>
            <a:pathLst>
              <a:path w="353059" h="219710">
                <a:moveTo>
                  <a:pt x="0" y="219320"/>
                </a:moveTo>
                <a:lnTo>
                  <a:pt x="352592" y="219320"/>
                </a:lnTo>
                <a:lnTo>
                  <a:pt x="352592" y="0"/>
                </a:lnTo>
                <a:lnTo>
                  <a:pt x="0" y="0"/>
                </a:lnTo>
                <a:lnTo>
                  <a:pt x="0" y="219320"/>
                </a:lnTo>
                <a:close/>
              </a:path>
            </a:pathLst>
          </a:custGeom>
          <a:ln w="9489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5005518" y="2719223"/>
            <a:ext cx="0" cy="2658110"/>
          </a:xfrm>
          <a:custGeom>
            <a:avLst/>
            <a:gdLst/>
            <a:ahLst/>
            <a:cxnLst/>
            <a:rect l="l" t="t" r="r" b="b"/>
            <a:pathLst>
              <a:path h="2658110">
                <a:moveTo>
                  <a:pt x="0" y="0"/>
                </a:moveTo>
                <a:lnTo>
                  <a:pt x="0" y="2657847"/>
                </a:lnTo>
              </a:path>
            </a:pathLst>
          </a:custGeom>
          <a:ln w="9478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4967289" y="5386565"/>
            <a:ext cx="28575" cy="0"/>
          </a:xfrm>
          <a:custGeom>
            <a:avLst/>
            <a:gdLst/>
            <a:ahLst/>
            <a:cxnLst/>
            <a:rect l="l" t="t" r="r" b="b"/>
            <a:pathLst>
              <a:path w="28575">
                <a:moveTo>
                  <a:pt x="0" y="0"/>
                </a:moveTo>
                <a:lnTo>
                  <a:pt x="28434" y="0"/>
                </a:lnTo>
              </a:path>
            </a:pathLst>
          </a:custGeom>
          <a:ln w="9494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" name="object 130"/>
          <p:cNvSpPr/>
          <p:nvPr/>
        </p:nvSpPr>
        <p:spPr>
          <a:xfrm>
            <a:off x="4967289" y="4852980"/>
            <a:ext cx="28575" cy="0"/>
          </a:xfrm>
          <a:custGeom>
            <a:avLst/>
            <a:gdLst/>
            <a:ahLst/>
            <a:cxnLst/>
            <a:rect l="l" t="t" r="r" b="b"/>
            <a:pathLst>
              <a:path w="28575">
                <a:moveTo>
                  <a:pt x="0" y="0"/>
                </a:moveTo>
                <a:lnTo>
                  <a:pt x="28434" y="0"/>
                </a:lnTo>
              </a:path>
            </a:pathLst>
          </a:custGeom>
          <a:ln w="9494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" name="object 131"/>
          <p:cNvSpPr/>
          <p:nvPr/>
        </p:nvSpPr>
        <p:spPr>
          <a:xfrm>
            <a:off x="4967289" y="4319712"/>
            <a:ext cx="28575" cy="0"/>
          </a:xfrm>
          <a:custGeom>
            <a:avLst/>
            <a:gdLst/>
            <a:ahLst/>
            <a:cxnLst/>
            <a:rect l="l" t="t" r="r" b="b"/>
            <a:pathLst>
              <a:path w="28575">
                <a:moveTo>
                  <a:pt x="0" y="0"/>
                </a:moveTo>
                <a:lnTo>
                  <a:pt x="28434" y="0"/>
                </a:lnTo>
              </a:path>
            </a:pathLst>
          </a:custGeom>
          <a:ln w="9494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" name="object 132"/>
          <p:cNvSpPr/>
          <p:nvPr/>
        </p:nvSpPr>
        <p:spPr>
          <a:xfrm>
            <a:off x="4967289" y="3786139"/>
            <a:ext cx="28575" cy="0"/>
          </a:xfrm>
          <a:custGeom>
            <a:avLst/>
            <a:gdLst/>
            <a:ahLst/>
            <a:cxnLst/>
            <a:rect l="l" t="t" r="r" b="b"/>
            <a:pathLst>
              <a:path w="28575">
                <a:moveTo>
                  <a:pt x="0" y="0"/>
                </a:moveTo>
                <a:lnTo>
                  <a:pt x="28434" y="0"/>
                </a:lnTo>
              </a:path>
            </a:pathLst>
          </a:custGeom>
          <a:ln w="9494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" name="object 133"/>
          <p:cNvSpPr/>
          <p:nvPr/>
        </p:nvSpPr>
        <p:spPr>
          <a:xfrm>
            <a:off x="4967289" y="3252808"/>
            <a:ext cx="28575" cy="0"/>
          </a:xfrm>
          <a:custGeom>
            <a:avLst/>
            <a:gdLst/>
            <a:ahLst/>
            <a:cxnLst/>
            <a:rect l="l" t="t" r="r" b="b"/>
            <a:pathLst>
              <a:path w="28575">
                <a:moveTo>
                  <a:pt x="0" y="0"/>
                </a:moveTo>
                <a:lnTo>
                  <a:pt x="28434" y="0"/>
                </a:lnTo>
              </a:path>
            </a:pathLst>
          </a:custGeom>
          <a:ln w="9494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" name="object 134"/>
          <p:cNvSpPr/>
          <p:nvPr/>
        </p:nvSpPr>
        <p:spPr>
          <a:xfrm>
            <a:off x="4967289" y="2719223"/>
            <a:ext cx="28575" cy="0"/>
          </a:xfrm>
          <a:custGeom>
            <a:avLst/>
            <a:gdLst/>
            <a:ahLst/>
            <a:cxnLst/>
            <a:rect l="l" t="t" r="r" b="b"/>
            <a:pathLst>
              <a:path w="28575">
                <a:moveTo>
                  <a:pt x="0" y="0"/>
                </a:moveTo>
                <a:lnTo>
                  <a:pt x="28434" y="0"/>
                </a:lnTo>
              </a:path>
            </a:pathLst>
          </a:custGeom>
          <a:ln w="9494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5" name="object 135"/>
          <p:cNvSpPr/>
          <p:nvPr/>
        </p:nvSpPr>
        <p:spPr>
          <a:xfrm>
            <a:off x="5005518" y="5386565"/>
            <a:ext cx="1638300" cy="0"/>
          </a:xfrm>
          <a:custGeom>
            <a:avLst/>
            <a:gdLst/>
            <a:ahLst/>
            <a:cxnLst/>
            <a:rect l="l" t="t" r="r" b="b"/>
            <a:pathLst>
              <a:path w="1638300">
                <a:moveTo>
                  <a:pt x="0" y="0"/>
                </a:moveTo>
                <a:lnTo>
                  <a:pt x="1638229" y="0"/>
                </a:lnTo>
              </a:path>
            </a:pathLst>
          </a:custGeom>
          <a:ln w="9494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6" name="object 136"/>
          <p:cNvSpPr/>
          <p:nvPr/>
        </p:nvSpPr>
        <p:spPr>
          <a:xfrm>
            <a:off x="5005518" y="5396063"/>
            <a:ext cx="0" cy="28575"/>
          </a:xfrm>
          <a:custGeom>
            <a:avLst/>
            <a:gdLst/>
            <a:ahLst/>
            <a:cxnLst/>
            <a:rect l="l" t="t" r="r" b="b"/>
            <a:pathLst>
              <a:path h="28575">
                <a:moveTo>
                  <a:pt x="0" y="28488"/>
                </a:moveTo>
                <a:lnTo>
                  <a:pt x="0" y="0"/>
                </a:lnTo>
              </a:path>
            </a:pathLst>
          </a:custGeom>
          <a:ln w="9478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7" name="object 137"/>
          <p:cNvSpPr/>
          <p:nvPr/>
        </p:nvSpPr>
        <p:spPr>
          <a:xfrm>
            <a:off x="5557787" y="5396063"/>
            <a:ext cx="0" cy="28575"/>
          </a:xfrm>
          <a:custGeom>
            <a:avLst/>
            <a:gdLst/>
            <a:ahLst/>
            <a:cxnLst/>
            <a:rect l="l" t="t" r="r" b="b"/>
            <a:pathLst>
              <a:path h="28575">
                <a:moveTo>
                  <a:pt x="0" y="28488"/>
                </a:moveTo>
                <a:lnTo>
                  <a:pt x="0" y="0"/>
                </a:lnTo>
              </a:path>
            </a:pathLst>
          </a:custGeom>
          <a:ln w="9478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8" name="object 138"/>
          <p:cNvSpPr/>
          <p:nvPr/>
        </p:nvSpPr>
        <p:spPr>
          <a:xfrm>
            <a:off x="6100893" y="5396063"/>
            <a:ext cx="0" cy="28575"/>
          </a:xfrm>
          <a:custGeom>
            <a:avLst/>
            <a:gdLst/>
            <a:ahLst/>
            <a:cxnLst/>
            <a:rect l="l" t="t" r="r" b="b"/>
            <a:pathLst>
              <a:path h="28575">
                <a:moveTo>
                  <a:pt x="0" y="28488"/>
                </a:moveTo>
                <a:lnTo>
                  <a:pt x="0" y="0"/>
                </a:lnTo>
              </a:path>
            </a:pathLst>
          </a:custGeom>
          <a:ln w="9478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9" name="object 139"/>
          <p:cNvSpPr/>
          <p:nvPr/>
        </p:nvSpPr>
        <p:spPr>
          <a:xfrm>
            <a:off x="6653225" y="5396063"/>
            <a:ext cx="0" cy="28575"/>
          </a:xfrm>
          <a:custGeom>
            <a:avLst/>
            <a:gdLst/>
            <a:ahLst/>
            <a:cxnLst/>
            <a:rect l="l" t="t" r="r" b="b"/>
            <a:pathLst>
              <a:path h="28575">
                <a:moveTo>
                  <a:pt x="0" y="28488"/>
                </a:moveTo>
                <a:lnTo>
                  <a:pt x="0" y="0"/>
                </a:lnTo>
              </a:path>
            </a:pathLst>
          </a:custGeom>
          <a:ln w="9478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0" name="object 140"/>
          <p:cNvSpPr txBox="1"/>
          <p:nvPr/>
        </p:nvSpPr>
        <p:spPr>
          <a:xfrm>
            <a:off x="5188070" y="4457650"/>
            <a:ext cx="158750" cy="1384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20" dirty="0">
                <a:latin typeface="Arial"/>
                <a:cs typeface="Arial"/>
              </a:rPr>
              <a:t>63</a:t>
            </a:r>
            <a:endParaRPr sz="900">
              <a:latin typeface="Arial"/>
              <a:cs typeface="Arial"/>
            </a:endParaRPr>
          </a:p>
        </p:txBody>
      </p:sp>
      <p:sp>
        <p:nvSpPr>
          <p:cNvPr id="141" name="object 141"/>
          <p:cNvSpPr txBox="1"/>
          <p:nvPr/>
        </p:nvSpPr>
        <p:spPr>
          <a:xfrm>
            <a:off x="5740339" y="4562405"/>
            <a:ext cx="158750" cy="1384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20" dirty="0">
                <a:latin typeface="Arial"/>
                <a:cs typeface="Arial"/>
              </a:rPr>
              <a:t>55</a:t>
            </a:r>
            <a:endParaRPr sz="900">
              <a:latin typeface="Arial"/>
              <a:cs typeface="Arial"/>
            </a:endParaRPr>
          </a:p>
        </p:txBody>
      </p:sp>
      <p:sp>
        <p:nvSpPr>
          <p:cNvPr id="142" name="object 142"/>
          <p:cNvSpPr txBox="1"/>
          <p:nvPr/>
        </p:nvSpPr>
        <p:spPr>
          <a:xfrm>
            <a:off x="6283384" y="4686465"/>
            <a:ext cx="158750" cy="1384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20" dirty="0">
                <a:latin typeface="Arial"/>
                <a:cs typeface="Arial"/>
              </a:rPr>
              <a:t>46</a:t>
            </a:r>
            <a:endParaRPr sz="900">
              <a:latin typeface="Arial"/>
              <a:cs typeface="Arial"/>
            </a:endParaRPr>
          </a:p>
        </p:txBody>
      </p:sp>
      <p:sp>
        <p:nvSpPr>
          <p:cNvPr id="143" name="object 143"/>
          <p:cNvSpPr txBox="1"/>
          <p:nvPr/>
        </p:nvSpPr>
        <p:spPr>
          <a:xfrm>
            <a:off x="5188070" y="3238519"/>
            <a:ext cx="158750" cy="1384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20" dirty="0">
                <a:latin typeface="Arial"/>
                <a:cs typeface="Arial"/>
              </a:rPr>
              <a:t>28</a:t>
            </a:r>
            <a:endParaRPr sz="900">
              <a:latin typeface="Arial"/>
              <a:cs typeface="Arial"/>
            </a:endParaRPr>
          </a:p>
        </p:txBody>
      </p:sp>
      <p:sp>
        <p:nvSpPr>
          <p:cNvPr id="144" name="object 144"/>
          <p:cNvSpPr txBox="1"/>
          <p:nvPr/>
        </p:nvSpPr>
        <p:spPr>
          <a:xfrm>
            <a:off x="5740339" y="3352832"/>
            <a:ext cx="158750" cy="1384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20" dirty="0">
                <a:latin typeface="Arial"/>
                <a:cs typeface="Arial"/>
              </a:rPr>
              <a:t>35</a:t>
            </a:r>
            <a:endParaRPr sz="900">
              <a:latin typeface="Arial"/>
              <a:cs typeface="Arial"/>
            </a:endParaRPr>
          </a:p>
        </p:txBody>
      </p:sp>
      <p:sp>
        <p:nvSpPr>
          <p:cNvPr id="145" name="object 145"/>
          <p:cNvSpPr txBox="1"/>
          <p:nvPr/>
        </p:nvSpPr>
        <p:spPr>
          <a:xfrm>
            <a:off x="6283384" y="3514870"/>
            <a:ext cx="158750" cy="1384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20" dirty="0">
                <a:latin typeface="Arial"/>
                <a:cs typeface="Arial"/>
              </a:rPr>
              <a:t>41</a:t>
            </a:r>
            <a:endParaRPr sz="900">
              <a:latin typeface="Arial"/>
              <a:cs typeface="Arial"/>
            </a:endParaRPr>
          </a:p>
        </p:txBody>
      </p:sp>
      <p:sp>
        <p:nvSpPr>
          <p:cNvPr id="146" name="object 146"/>
          <p:cNvSpPr txBox="1"/>
          <p:nvPr/>
        </p:nvSpPr>
        <p:spPr>
          <a:xfrm>
            <a:off x="5778571" y="2819500"/>
            <a:ext cx="88900" cy="1384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-5" dirty="0">
                <a:latin typeface="Arial"/>
                <a:cs typeface="Arial"/>
              </a:rPr>
              <a:t>5</a:t>
            </a:r>
            <a:endParaRPr sz="900">
              <a:latin typeface="Arial"/>
              <a:cs typeface="Arial"/>
            </a:endParaRPr>
          </a:p>
        </p:txBody>
      </p:sp>
      <p:sp>
        <p:nvSpPr>
          <p:cNvPr id="147" name="object 147"/>
          <p:cNvSpPr txBox="1"/>
          <p:nvPr/>
        </p:nvSpPr>
        <p:spPr>
          <a:xfrm>
            <a:off x="6321298" y="2743292"/>
            <a:ext cx="88900" cy="3206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-5" dirty="0">
                <a:latin typeface="Arial"/>
                <a:cs typeface="Arial"/>
              </a:rPr>
              <a:t>8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70"/>
              </a:spcBef>
            </a:pPr>
            <a:r>
              <a:rPr sz="900" spc="-5" dirty="0">
                <a:latin typeface="Arial"/>
                <a:cs typeface="Arial"/>
              </a:rPr>
              <a:t>4</a:t>
            </a:r>
            <a:endParaRPr sz="900">
              <a:latin typeface="Arial"/>
              <a:cs typeface="Arial"/>
            </a:endParaRPr>
          </a:p>
        </p:txBody>
      </p:sp>
      <p:sp>
        <p:nvSpPr>
          <p:cNvPr id="148" name="object 148"/>
          <p:cNvSpPr txBox="1"/>
          <p:nvPr/>
        </p:nvSpPr>
        <p:spPr>
          <a:xfrm>
            <a:off x="5149841" y="2809753"/>
            <a:ext cx="88900" cy="1384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-5" dirty="0">
                <a:latin typeface="Arial"/>
                <a:cs typeface="Arial"/>
              </a:rPr>
              <a:t>5</a:t>
            </a:r>
            <a:endParaRPr sz="900">
              <a:latin typeface="Arial"/>
              <a:cs typeface="Arial"/>
            </a:endParaRPr>
          </a:p>
        </p:txBody>
      </p:sp>
      <p:sp>
        <p:nvSpPr>
          <p:cNvPr id="149" name="object 149"/>
          <p:cNvSpPr txBox="1"/>
          <p:nvPr/>
        </p:nvSpPr>
        <p:spPr>
          <a:xfrm>
            <a:off x="4769611" y="3177289"/>
            <a:ext cx="153670" cy="1384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-5" dirty="0">
                <a:latin typeface="Arial"/>
                <a:cs typeface="Arial"/>
              </a:rPr>
              <a:t>80</a:t>
            </a:r>
            <a:endParaRPr sz="900">
              <a:latin typeface="Arial"/>
              <a:cs typeface="Arial"/>
            </a:endParaRPr>
          </a:p>
        </p:txBody>
      </p:sp>
      <p:sp>
        <p:nvSpPr>
          <p:cNvPr id="150" name="object 150"/>
          <p:cNvSpPr txBox="1"/>
          <p:nvPr/>
        </p:nvSpPr>
        <p:spPr>
          <a:xfrm>
            <a:off x="4769611" y="3710686"/>
            <a:ext cx="153670" cy="1384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-5" dirty="0">
                <a:latin typeface="Arial"/>
                <a:cs typeface="Arial"/>
              </a:rPr>
              <a:t>60</a:t>
            </a:r>
            <a:endParaRPr sz="900">
              <a:latin typeface="Arial"/>
              <a:cs typeface="Arial"/>
            </a:endParaRPr>
          </a:p>
        </p:txBody>
      </p:sp>
      <p:sp>
        <p:nvSpPr>
          <p:cNvPr id="151" name="object 151"/>
          <p:cNvSpPr txBox="1"/>
          <p:nvPr/>
        </p:nvSpPr>
        <p:spPr>
          <a:xfrm>
            <a:off x="4769611" y="4244344"/>
            <a:ext cx="153670" cy="1384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-5" dirty="0">
                <a:latin typeface="Arial"/>
                <a:cs typeface="Arial"/>
              </a:rPr>
              <a:t>40</a:t>
            </a:r>
            <a:endParaRPr sz="900">
              <a:latin typeface="Arial"/>
              <a:cs typeface="Arial"/>
            </a:endParaRPr>
          </a:p>
        </p:txBody>
      </p:sp>
      <p:sp>
        <p:nvSpPr>
          <p:cNvPr id="152" name="object 152"/>
          <p:cNvSpPr txBox="1"/>
          <p:nvPr/>
        </p:nvSpPr>
        <p:spPr>
          <a:xfrm>
            <a:off x="4769611" y="4777744"/>
            <a:ext cx="153670" cy="1384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-5" dirty="0">
                <a:latin typeface="Arial"/>
                <a:cs typeface="Arial"/>
              </a:rPr>
              <a:t>20</a:t>
            </a:r>
            <a:endParaRPr sz="900">
              <a:latin typeface="Arial"/>
              <a:cs typeface="Arial"/>
            </a:endParaRPr>
          </a:p>
        </p:txBody>
      </p:sp>
      <p:sp>
        <p:nvSpPr>
          <p:cNvPr id="153" name="object 153"/>
          <p:cNvSpPr txBox="1"/>
          <p:nvPr/>
        </p:nvSpPr>
        <p:spPr>
          <a:xfrm>
            <a:off x="4834892" y="5311144"/>
            <a:ext cx="89535" cy="1384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-5" dirty="0">
                <a:latin typeface="Arial"/>
                <a:cs typeface="Arial"/>
              </a:rPr>
              <a:t>0</a:t>
            </a:r>
            <a:endParaRPr sz="900">
              <a:latin typeface="Arial"/>
              <a:cs typeface="Arial"/>
            </a:endParaRPr>
          </a:p>
        </p:txBody>
      </p:sp>
      <p:sp>
        <p:nvSpPr>
          <p:cNvPr id="154" name="object 154"/>
          <p:cNvSpPr txBox="1"/>
          <p:nvPr/>
        </p:nvSpPr>
        <p:spPr>
          <a:xfrm>
            <a:off x="6187187" y="5484575"/>
            <a:ext cx="360680" cy="1384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dirty="0">
                <a:latin typeface="Arial"/>
                <a:cs typeface="Arial"/>
              </a:rPr>
              <a:t>&gt;</a:t>
            </a:r>
            <a:r>
              <a:rPr sz="900" spc="5" dirty="0">
                <a:latin typeface="Arial"/>
                <a:cs typeface="Arial"/>
              </a:rPr>
              <a:t>1</a:t>
            </a:r>
            <a:r>
              <a:rPr sz="900" spc="-5" dirty="0">
                <a:latin typeface="Arial"/>
                <a:cs typeface="Arial"/>
              </a:rPr>
              <a:t>00</a:t>
            </a:r>
            <a:r>
              <a:rPr sz="900" dirty="0">
                <a:latin typeface="Arial"/>
                <a:cs typeface="Arial"/>
              </a:rPr>
              <a:t>K</a:t>
            </a:r>
            <a:endParaRPr sz="900">
              <a:latin typeface="Arial"/>
              <a:cs typeface="Arial"/>
            </a:endParaRPr>
          </a:p>
        </p:txBody>
      </p:sp>
      <p:sp>
        <p:nvSpPr>
          <p:cNvPr id="155" name="object 155"/>
          <p:cNvSpPr txBox="1"/>
          <p:nvPr/>
        </p:nvSpPr>
        <p:spPr>
          <a:xfrm>
            <a:off x="5552314" y="5484575"/>
            <a:ext cx="536575" cy="1384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-5" dirty="0">
                <a:latin typeface="Arial"/>
                <a:cs typeface="Arial"/>
              </a:rPr>
              <a:t>50K-100K</a:t>
            </a:r>
            <a:endParaRPr sz="900">
              <a:latin typeface="Arial"/>
              <a:cs typeface="Arial"/>
            </a:endParaRPr>
          </a:p>
        </p:txBody>
      </p:sp>
      <p:sp>
        <p:nvSpPr>
          <p:cNvPr id="156" name="object 156"/>
          <p:cNvSpPr txBox="1"/>
          <p:nvPr/>
        </p:nvSpPr>
        <p:spPr>
          <a:xfrm>
            <a:off x="5123434" y="5484575"/>
            <a:ext cx="296545" cy="1384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dirty="0">
                <a:latin typeface="Arial"/>
                <a:cs typeface="Arial"/>
              </a:rPr>
              <a:t>&lt;</a:t>
            </a:r>
            <a:r>
              <a:rPr sz="900" spc="5" dirty="0">
                <a:latin typeface="Arial"/>
                <a:cs typeface="Arial"/>
              </a:rPr>
              <a:t>5</a:t>
            </a:r>
            <a:r>
              <a:rPr sz="900" spc="-5" dirty="0">
                <a:latin typeface="Arial"/>
                <a:cs typeface="Arial"/>
              </a:rPr>
              <a:t>0</a:t>
            </a:r>
            <a:r>
              <a:rPr sz="900" dirty="0">
                <a:latin typeface="Arial"/>
                <a:cs typeface="Arial"/>
              </a:rPr>
              <a:t>K</a:t>
            </a:r>
            <a:endParaRPr sz="900">
              <a:latin typeface="Arial"/>
              <a:cs typeface="Arial"/>
            </a:endParaRPr>
          </a:p>
        </p:txBody>
      </p:sp>
      <p:sp>
        <p:nvSpPr>
          <p:cNvPr id="157" name="object 157"/>
          <p:cNvSpPr/>
          <p:nvPr/>
        </p:nvSpPr>
        <p:spPr>
          <a:xfrm>
            <a:off x="5305424" y="2698754"/>
            <a:ext cx="107951" cy="136525"/>
          </a:xfrm>
          <a:custGeom>
            <a:avLst/>
            <a:gdLst/>
            <a:ahLst/>
            <a:cxnLst/>
            <a:rect l="l" t="t" r="r" b="b"/>
            <a:pathLst>
              <a:path w="107950" h="136525">
                <a:moveTo>
                  <a:pt x="0" y="136525"/>
                </a:moveTo>
                <a:lnTo>
                  <a:pt x="107950" y="136525"/>
                </a:lnTo>
                <a:lnTo>
                  <a:pt x="107950" y="0"/>
                </a:lnTo>
                <a:lnTo>
                  <a:pt x="0" y="0"/>
                </a:lnTo>
                <a:lnTo>
                  <a:pt x="0" y="136525"/>
                </a:lnTo>
                <a:close/>
              </a:path>
            </a:pathLst>
          </a:custGeom>
          <a:solidFill>
            <a:srgbClr val="79A1B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8" name="object 158"/>
          <p:cNvSpPr/>
          <p:nvPr/>
        </p:nvSpPr>
        <p:spPr>
          <a:xfrm>
            <a:off x="1740535" y="2387600"/>
            <a:ext cx="0" cy="3708400"/>
          </a:xfrm>
          <a:custGeom>
            <a:avLst/>
            <a:gdLst/>
            <a:ahLst/>
            <a:cxnLst/>
            <a:rect l="l" t="t" r="r" b="b"/>
            <a:pathLst>
              <a:path h="3708400">
                <a:moveTo>
                  <a:pt x="0" y="0"/>
                </a:moveTo>
                <a:lnTo>
                  <a:pt x="0" y="3708400"/>
                </a:lnTo>
              </a:path>
            </a:pathLst>
          </a:custGeom>
          <a:ln w="9525">
            <a:solidFill>
              <a:srgbClr val="808080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0" name="object 160"/>
          <p:cNvSpPr/>
          <p:nvPr/>
        </p:nvSpPr>
        <p:spPr>
          <a:xfrm>
            <a:off x="1876424" y="1851393"/>
            <a:ext cx="2508251" cy="369570"/>
          </a:xfrm>
          <a:custGeom>
            <a:avLst/>
            <a:gdLst/>
            <a:ahLst/>
            <a:cxnLst/>
            <a:rect l="l" t="t" r="r" b="b"/>
            <a:pathLst>
              <a:path w="2508250" h="369569">
                <a:moveTo>
                  <a:pt x="0" y="369328"/>
                </a:moveTo>
                <a:lnTo>
                  <a:pt x="2507869" y="369328"/>
                </a:lnTo>
                <a:lnTo>
                  <a:pt x="2507869" y="0"/>
                </a:lnTo>
                <a:lnTo>
                  <a:pt x="0" y="0"/>
                </a:lnTo>
                <a:lnTo>
                  <a:pt x="0" y="36932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4" name="object 164"/>
          <p:cNvSpPr/>
          <p:nvPr/>
        </p:nvSpPr>
        <p:spPr>
          <a:xfrm>
            <a:off x="281495" y="1851393"/>
            <a:ext cx="1322070" cy="369570"/>
          </a:xfrm>
          <a:custGeom>
            <a:avLst/>
            <a:gdLst/>
            <a:ahLst/>
            <a:cxnLst/>
            <a:rect l="l" t="t" r="r" b="b"/>
            <a:pathLst>
              <a:path w="1322070" h="369569">
                <a:moveTo>
                  <a:pt x="0" y="369328"/>
                </a:moveTo>
                <a:lnTo>
                  <a:pt x="1321943" y="369328"/>
                </a:lnTo>
                <a:lnTo>
                  <a:pt x="1321943" y="0"/>
                </a:lnTo>
                <a:lnTo>
                  <a:pt x="0" y="0"/>
                </a:lnTo>
                <a:lnTo>
                  <a:pt x="0" y="36932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5" name="object 165"/>
          <p:cNvSpPr txBox="1"/>
          <p:nvPr/>
        </p:nvSpPr>
        <p:spPr>
          <a:xfrm>
            <a:off x="671578" y="1942210"/>
            <a:ext cx="541655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spc="-5" dirty="0">
                <a:latin typeface="Arial"/>
                <a:cs typeface="Arial"/>
              </a:rPr>
              <a:t>O</a:t>
            </a:r>
            <a:r>
              <a:rPr sz="1200" b="1" spc="-20" dirty="0">
                <a:latin typeface="Arial"/>
                <a:cs typeface="Arial"/>
              </a:rPr>
              <a:t>v</a:t>
            </a:r>
            <a:r>
              <a:rPr sz="1200" b="1" spc="-5" dirty="0">
                <a:latin typeface="Arial"/>
                <a:cs typeface="Arial"/>
              </a:rPr>
              <a:t>era</a:t>
            </a:r>
            <a:r>
              <a:rPr sz="1200" b="1" dirty="0">
                <a:latin typeface="Arial"/>
                <a:cs typeface="Arial"/>
              </a:rPr>
              <a:t>ll</a:t>
            </a:r>
            <a:endParaRPr sz="1200">
              <a:latin typeface="Arial"/>
              <a:cs typeface="Arial"/>
            </a:endParaRPr>
          </a:p>
        </p:txBody>
      </p:sp>
      <p:sp>
        <p:nvSpPr>
          <p:cNvPr id="168" name="object 168"/>
          <p:cNvSpPr/>
          <p:nvPr/>
        </p:nvSpPr>
        <p:spPr>
          <a:xfrm>
            <a:off x="7300804" y="3605037"/>
            <a:ext cx="323850" cy="1781810"/>
          </a:xfrm>
          <a:custGeom>
            <a:avLst/>
            <a:gdLst/>
            <a:ahLst/>
            <a:cxnLst/>
            <a:rect l="l" t="t" r="r" b="b"/>
            <a:pathLst>
              <a:path w="323850" h="1781810">
                <a:moveTo>
                  <a:pt x="0" y="1781527"/>
                </a:moveTo>
                <a:lnTo>
                  <a:pt x="323759" y="1781527"/>
                </a:lnTo>
                <a:lnTo>
                  <a:pt x="323759" y="0"/>
                </a:lnTo>
                <a:lnTo>
                  <a:pt x="0" y="0"/>
                </a:lnTo>
                <a:lnTo>
                  <a:pt x="0" y="1781527"/>
                </a:lnTo>
                <a:close/>
              </a:path>
            </a:pathLst>
          </a:custGeom>
          <a:solidFill>
            <a:srgbClr val="5BAC8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9" name="object 169"/>
          <p:cNvSpPr/>
          <p:nvPr/>
        </p:nvSpPr>
        <p:spPr>
          <a:xfrm>
            <a:off x="7300804" y="3605037"/>
            <a:ext cx="323850" cy="1781810"/>
          </a:xfrm>
          <a:custGeom>
            <a:avLst/>
            <a:gdLst/>
            <a:ahLst/>
            <a:cxnLst/>
            <a:rect l="l" t="t" r="r" b="b"/>
            <a:pathLst>
              <a:path w="323850" h="1781810">
                <a:moveTo>
                  <a:pt x="0" y="1781527"/>
                </a:moveTo>
                <a:lnTo>
                  <a:pt x="323759" y="1781527"/>
                </a:lnTo>
                <a:lnTo>
                  <a:pt x="323759" y="0"/>
                </a:lnTo>
                <a:lnTo>
                  <a:pt x="0" y="0"/>
                </a:lnTo>
                <a:lnTo>
                  <a:pt x="0" y="1781527"/>
                </a:lnTo>
                <a:close/>
              </a:path>
            </a:pathLst>
          </a:custGeom>
          <a:ln w="9485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0" name="object 170"/>
          <p:cNvSpPr/>
          <p:nvPr/>
        </p:nvSpPr>
        <p:spPr>
          <a:xfrm>
            <a:off x="7815218" y="3871893"/>
            <a:ext cx="323850" cy="1515110"/>
          </a:xfrm>
          <a:custGeom>
            <a:avLst/>
            <a:gdLst/>
            <a:ahLst/>
            <a:cxnLst/>
            <a:rect l="l" t="t" r="r" b="b"/>
            <a:pathLst>
              <a:path w="323850" h="1515110">
                <a:moveTo>
                  <a:pt x="0" y="1514672"/>
                </a:moveTo>
                <a:lnTo>
                  <a:pt x="323759" y="1514672"/>
                </a:lnTo>
                <a:lnTo>
                  <a:pt x="323759" y="0"/>
                </a:lnTo>
                <a:lnTo>
                  <a:pt x="0" y="0"/>
                </a:lnTo>
                <a:lnTo>
                  <a:pt x="0" y="1514672"/>
                </a:lnTo>
                <a:close/>
              </a:path>
            </a:pathLst>
          </a:custGeom>
          <a:solidFill>
            <a:srgbClr val="5BAC8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1" name="object 171"/>
          <p:cNvSpPr/>
          <p:nvPr/>
        </p:nvSpPr>
        <p:spPr>
          <a:xfrm>
            <a:off x="7815218" y="3871893"/>
            <a:ext cx="323850" cy="1515110"/>
          </a:xfrm>
          <a:custGeom>
            <a:avLst/>
            <a:gdLst/>
            <a:ahLst/>
            <a:cxnLst/>
            <a:rect l="l" t="t" r="r" b="b"/>
            <a:pathLst>
              <a:path w="323850" h="1515110">
                <a:moveTo>
                  <a:pt x="0" y="1514672"/>
                </a:moveTo>
                <a:lnTo>
                  <a:pt x="323759" y="1514672"/>
                </a:lnTo>
                <a:lnTo>
                  <a:pt x="323759" y="0"/>
                </a:lnTo>
                <a:lnTo>
                  <a:pt x="0" y="0"/>
                </a:lnTo>
                <a:lnTo>
                  <a:pt x="0" y="1514672"/>
                </a:lnTo>
                <a:close/>
              </a:path>
            </a:pathLst>
          </a:custGeom>
          <a:ln w="9485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2" name="object 172"/>
          <p:cNvSpPr/>
          <p:nvPr/>
        </p:nvSpPr>
        <p:spPr>
          <a:xfrm>
            <a:off x="8329250" y="3948101"/>
            <a:ext cx="324485" cy="1438910"/>
          </a:xfrm>
          <a:custGeom>
            <a:avLst/>
            <a:gdLst/>
            <a:ahLst/>
            <a:cxnLst/>
            <a:rect l="l" t="t" r="r" b="b"/>
            <a:pathLst>
              <a:path w="324484" h="1438910">
                <a:moveTo>
                  <a:pt x="0" y="1438463"/>
                </a:moveTo>
                <a:lnTo>
                  <a:pt x="324076" y="1438463"/>
                </a:lnTo>
                <a:lnTo>
                  <a:pt x="324076" y="0"/>
                </a:lnTo>
                <a:lnTo>
                  <a:pt x="0" y="0"/>
                </a:lnTo>
                <a:lnTo>
                  <a:pt x="0" y="1438463"/>
                </a:lnTo>
                <a:close/>
              </a:path>
            </a:pathLst>
          </a:custGeom>
          <a:solidFill>
            <a:srgbClr val="5BAC8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3" name="object 173"/>
          <p:cNvSpPr/>
          <p:nvPr/>
        </p:nvSpPr>
        <p:spPr>
          <a:xfrm>
            <a:off x="8329250" y="3948101"/>
            <a:ext cx="324485" cy="1438910"/>
          </a:xfrm>
          <a:custGeom>
            <a:avLst/>
            <a:gdLst/>
            <a:ahLst/>
            <a:cxnLst/>
            <a:rect l="l" t="t" r="r" b="b"/>
            <a:pathLst>
              <a:path w="324484" h="1438910">
                <a:moveTo>
                  <a:pt x="0" y="1438463"/>
                </a:moveTo>
                <a:lnTo>
                  <a:pt x="324076" y="1438463"/>
                </a:lnTo>
                <a:lnTo>
                  <a:pt x="324076" y="0"/>
                </a:lnTo>
                <a:lnTo>
                  <a:pt x="0" y="0"/>
                </a:lnTo>
                <a:lnTo>
                  <a:pt x="0" y="1438463"/>
                </a:lnTo>
                <a:close/>
              </a:path>
            </a:pathLst>
          </a:custGeom>
          <a:ln w="9485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4" name="object 174"/>
          <p:cNvSpPr/>
          <p:nvPr/>
        </p:nvSpPr>
        <p:spPr>
          <a:xfrm>
            <a:off x="8843723" y="4214957"/>
            <a:ext cx="323850" cy="1172210"/>
          </a:xfrm>
          <a:custGeom>
            <a:avLst/>
            <a:gdLst/>
            <a:ahLst/>
            <a:cxnLst/>
            <a:rect l="l" t="t" r="r" b="b"/>
            <a:pathLst>
              <a:path w="323850" h="1172210">
                <a:moveTo>
                  <a:pt x="0" y="1171608"/>
                </a:moveTo>
                <a:lnTo>
                  <a:pt x="323759" y="1171608"/>
                </a:lnTo>
                <a:lnTo>
                  <a:pt x="323759" y="0"/>
                </a:lnTo>
                <a:lnTo>
                  <a:pt x="0" y="0"/>
                </a:lnTo>
                <a:lnTo>
                  <a:pt x="0" y="1171608"/>
                </a:lnTo>
                <a:close/>
              </a:path>
            </a:pathLst>
          </a:custGeom>
          <a:solidFill>
            <a:srgbClr val="5BAC8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5" name="object 175"/>
          <p:cNvSpPr/>
          <p:nvPr/>
        </p:nvSpPr>
        <p:spPr>
          <a:xfrm>
            <a:off x="8843723" y="4214957"/>
            <a:ext cx="323850" cy="1172210"/>
          </a:xfrm>
          <a:custGeom>
            <a:avLst/>
            <a:gdLst/>
            <a:ahLst/>
            <a:cxnLst/>
            <a:rect l="l" t="t" r="r" b="b"/>
            <a:pathLst>
              <a:path w="323850" h="1172210">
                <a:moveTo>
                  <a:pt x="0" y="1171608"/>
                </a:moveTo>
                <a:lnTo>
                  <a:pt x="323759" y="1171608"/>
                </a:lnTo>
                <a:lnTo>
                  <a:pt x="323759" y="0"/>
                </a:lnTo>
                <a:lnTo>
                  <a:pt x="0" y="0"/>
                </a:lnTo>
                <a:lnTo>
                  <a:pt x="0" y="1171608"/>
                </a:lnTo>
                <a:close/>
              </a:path>
            </a:pathLst>
          </a:custGeom>
          <a:ln w="9485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6" name="object 176"/>
          <p:cNvSpPr/>
          <p:nvPr/>
        </p:nvSpPr>
        <p:spPr>
          <a:xfrm>
            <a:off x="7300804" y="2928796"/>
            <a:ext cx="323850" cy="676910"/>
          </a:xfrm>
          <a:custGeom>
            <a:avLst/>
            <a:gdLst/>
            <a:ahLst/>
            <a:cxnLst/>
            <a:rect l="l" t="t" r="r" b="b"/>
            <a:pathLst>
              <a:path w="323850" h="676910">
                <a:moveTo>
                  <a:pt x="0" y="676317"/>
                </a:moveTo>
                <a:lnTo>
                  <a:pt x="323759" y="676317"/>
                </a:lnTo>
                <a:lnTo>
                  <a:pt x="323759" y="0"/>
                </a:lnTo>
                <a:lnTo>
                  <a:pt x="0" y="0"/>
                </a:lnTo>
                <a:lnTo>
                  <a:pt x="0" y="676317"/>
                </a:lnTo>
                <a:close/>
              </a:path>
            </a:pathLst>
          </a:custGeom>
          <a:solidFill>
            <a:srgbClr val="8EC5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7" name="object 177"/>
          <p:cNvSpPr/>
          <p:nvPr/>
        </p:nvSpPr>
        <p:spPr>
          <a:xfrm>
            <a:off x="7300804" y="2928796"/>
            <a:ext cx="323850" cy="676910"/>
          </a:xfrm>
          <a:custGeom>
            <a:avLst/>
            <a:gdLst/>
            <a:ahLst/>
            <a:cxnLst/>
            <a:rect l="l" t="t" r="r" b="b"/>
            <a:pathLst>
              <a:path w="323850" h="676910">
                <a:moveTo>
                  <a:pt x="0" y="676317"/>
                </a:moveTo>
                <a:lnTo>
                  <a:pt x="323759" y="676317"/>
                </a:lnTo>
                <a:lnTo>
                  <a:pt x="323759" y="0"/>
                </a:lnTo>
                <a:lnTo>
                  <a:pt x="0" y="0"/>
                </a:lnTo>
                <a:lnTo>
                  <a:pt x="0" y="676317"/>
                </a:lnTo>
                <a:close/>
              </a:path>
            </a:pathLst>
          </a:custGeom>
          <a:ln w="9486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8" name="object 178"/>
          <p:cNvSpPr/>
          <p:nvPr/>
        </p:nvSpPr>
        <p:spPr>
          <a:xfrm>
            <a:off x="7815218" y="2957532"/>
            <a:ext cx="323850" cy="914400"/>
          </a:xfrm>
          <a:custGeom>
            <a:avLst/>
            <a:gdLst/>
            <a:ahLst/>
            <a:cxnLst/>
            <a:rect l="l" t="t" r="r" b="b"/>
            <a:pathLst>
              <a:path w="323850" h="914400">
                <a:moveTo>
                  <a:pt x="0" y="914310"/>
                </a:moveTo>
                <a:lnTo>
                  <a:pt x="323759" y="914310"/>
                </a:lnTo>
                <a:lnTo>
                  <a:pt x="323759" y="0"/>
                </a:lnTo>
                <a:lnTo>
                  <a:pt x="0" y="0"/>
                </a:lnTo>
                <a:lnTo>
                  <a:pt x="0" y="914310"/>
                </a:lnTo>
                <a:close/>
              </a:path>
            </a:pathLst>
          </a:custGeom>
          <a:solidFill>
            <a:srgbClr val="8EC5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9" name="object 179"/>
          <p:cNvSpPr/>
          <p:nvPr/>
        </p:nvSpPr>
        <p:spPr>
          <a:xfrm>
            <a:off x="7815218" y="2957532"/>
            <a:ext cx="323850" cy="914400"/>
          </a:xfrm>
          <a:custGeom>
            <a:avLst/>
            <a:gdLst/>
            <a:ahLst/>
            <a:cxnLst/>
            <a:rect l="l" t="t" r="r" b="b"/>
            <a:pathLst>
              <a:path w="323850" h="914400">
                <a:moveTo>
                  <a:pt x="0" y="914310"/>
                </a:moveTo>
                <a:lnTo>
                  <a:pt x="323759" y="914310"/>
                </a:lnTo>
                <a:lnTo>
                  <a:pt x="323759" y="0"/>
                </a:lnTo>
                <a:lnTo>
                  <a:pt x="0" y="0"/>
                </a:lnTo>
                <a:lnTo>
                  <a:pt x="0" y="914310"/>
                </a:lnTo>
                <a:close/>
              </a:path>
            </a:pathLst>
          </a:custGeom>
          <a:ln w="9486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0" name="object 180"/>
          <p:cNvSpPr/>
          <p:nvPr/>
        </p:nvSpPr>
        <p:spPr>
          <a:xfrm>
            <a:off x="8329250" y="2986079"/>
            <a:ext cx="324485" cy="962660"/>
          </a:xfrm>
          <a:custGeom>
            <a:avLst/>
            <a:gdLst/>
            <a:ahLst/>
            <a:cxnLst/>
            <a:rect l="l" t="t" r="r" b="b"/>
            <a:pathLst>
              <a:path w="324484" h="962660">
                <a:moveTo>
                  <a:pt x="0" y="962098"/>
                </a:moveTo>
                <a:lnTo>
                  <a:pt x="324076" y="962098"/>
                </a:lnTo>
                <a:lnTo>
                  <a:pt x="324076" y="0"/>
                </a:lnTo>
                <a:lnTo>
                  <a:pt x="0" y="0"/>
                </a:lnTo>
                <a:lnTo>
                  <a:pt x="0" y="962098"/>
                </a:lnTo>
                <a:close/>
              </a:path>
            </a:pathLst>
          </a:custGeom>
          <a:solidFill>
            <a:srgbClr val="8EC5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1" name="object 181"/>
          <p:cNvSpPr/>
          <p:nvPr/>
        </p:nvSpPr>
        <p:spPr>
          <a:xfrm>
            <a:off x="8329250" y="2986079"/>
            <a:ext cx="324485" cy="962660"/>
          </a:xfrm>
          <a:custGeom>
            <a:avLst/>
            <a:gdLst/>
            <a:ahLst/>
            <a:cxnLst/>
            <a:rect l="l" t="t" r="r" b="b"/>
            <a:pathLst>
              <a:path w="324484" h="962660">
                <a:moveTo>
                  <a:pt x="0" y="962098"/>
                </a:moveTo>
                <a:lnTo>
                  <a:pt x="324076" y="962098"/>
                </a:lnTo>
                <a:lnTo>
                  <a:pt x="324076" y="0"/>
                </a:lnTo>
                <a:lnTo>
                  <a:pt x="0" y="0"/>
                </a:lnTo>
                <a:lnTo>
                  <a:pt x="0" y="962098"/>
                </a:lnTo>
                <a:close/>
              </a:path>
            </a:pathLst>
          </a:custGeom>
          <a:ln w="9486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2" name="object 182"/>
          <p:cNvSpPr/>
          <p:nvPr/>
        </p:nvSpPr>
        <p:spPr>
          <a:xfrm>
            <a:off x="8843723" y="3090774"/>
            <a:ext cx="323850" cy="1124585"/>
          </a:xfrm>
          <a:custGeom>
            <a:avLst/>
            <a:gdLst/>
            <a:ahLst/>
            <a:cxnLst/>
            <a:rect l="l" t="t" r="r" b="b"/>
            <a:pathLst>
              <a:path w="323850" h="1124585">
                <a:moveTo>
                  <a:pt x="0" y="1124136"/>
                </a:moveTo>
                <a:lnTo>
                  <a:pt x="323759" y="1124136"/>
                </a:lnTo>
                <a:lnTo>
                  <a:pt x="323759" y="0"/>
                </a:lnTo>
                <a:lnTo>
                  <a:pt x="0" y="0"/>
                </a:lnTo>
                <a:lnTo>
                  <a:pt x="0" y="1124136"/>
                </a:lnTo>
                <a:close/>
              </a:path>
            </a:pathLst>
          </a:custGeom>
          <a:solidFill>
            <a:srgbClr val="8EC5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3" name="object 183"/>
          <p:cNvSpPr/>
          <p:nvPr/>
        </p:nvSpPr>
        <p:spPr>
          <a:xfrm>
            <a:off x="8843723" y="3090774"/>
            <a:ext cx="323850" cy="1124585"/>
          </a:xfrm>
          <a:custGeom>
            <a:avLst/>
            <a:gdLst/>
            <a:ahLst/>
            <a:cxnLst/>
            <a:rect l="l" t="t" r="r" b="b"/>
            <a:pathLst>
              <a:path w="323850" h="1124585">
                <a:moveTo>
                  <a:pt x="0" y="1124136"/>
                </a:moveTo>
                <a:lnTo>
                  <a:pt x="323759" y="1124136"/>
                </a:lnTo>
                <a:lnTo>
                  <a:pt x="323759" y="0"/>
                </a:lnTo>
                <a:lnTo>
                  <a:pt x="0" y="0"/>
                </a:lnTo>
                <a:lnTo>
                  <a:pt x="0" y="1124136"/>
                </a:lnTo>
                <a:close/>
              </a:path>
            </a:pathLst>
          </a:custGeom>
          <a:ln w="9485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4" name="object 184"/>
          <p:cNvSpPr/>
          <p:nvPr/>
        </p:nvSpPr>
        <p:spPr>
          <a:xfrm>
            <a:off x="7431023" y="2843287"/>
            <a:ext cx="193675" cy="85725"/>
          </a:xfrm>
          <a:custGeom>
            <a:avLst/>
            <a:gdLst/>
            <a:ahLst/>
            <a:cxnLst/>
            <a:rect l="l" t="t" r="r" b="b"/>
            <a:pathLst>
              <a:path w="193675" h="85725">
                <a:moveTo>
                  <a:pt x="0" y="85449"/>
                </a:moveTo>
                <a:lnTo>
                  <a:pt x="193541" y="85449"/>
                </a:lnTo>
                <a:lnTo>
                  <a:pt x="193541" y="0"/>
                </a:lnTo>
                <a:lnTo>
                  <a:pt x="0" y="0"/>
                </a:lnTo>
                <a:lnTo>
                  <a:pt x="0" y="85449"/>
                </a:lnTo>
                <a:close/>
              </a:path>
            </a:pathLst>
          </a:custGeom>
          <a:solidFill>
            <a:srgbClr val="BBDE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5" name="object 185"/>
          <p:cNvSpPr/>
          <p:nvPr/>
        </p:nvSpPr>
        <p:spPr>
          <a:xfrm>
            <a:off x="7300806" y="2843287"/>
            <a:ext cx="22860" cy="85725"/>
          </a:xfrm>
          <a:custGeom>
            <a:avLst/>
            <a:gdLst/>
            <a:ahLst/>
            <a:cxnLst/>
            <a:rect l="l" t="t" r="r" b="b"/>
            <a:pathLst>
              <a:path w="22859" h="85725">
                <a:moveTo>
                  <a:pt x="0" y="85449"/>
                </a:moveTo>
                <a:lnTo>
                  <a:pt x="22268" y="85449"/>
                </a:lnTo>
                <a:lnTo>
                  <a:pt x="22268" y="0"/>
                </a:lnTo>
                <a:lnTo>
                  <a:pt x="0" y="0"/>
                </a:lnTo>
                <a:lnTo>
                  <a:pt x="0" y="85449"/>
                </a:lnTo>
                <a:close/>
              </a:path>
            </a:pathLst>
          </a:custGeom>
          <a:solidFill>
            <a:srgbClr val="BBDE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6" name="object 186"/>
          <p:cNvSpPr/>
          <p:nvPr/>
        </p:nvSpPr>
        <p:spPr>
          <a:xfrm>
            <a:off x="7300804" y="2843287"/>
            <a:ext cx="323850" cy="85725"/>
          </a:xfrm>
          <a:custGeom>
            <a:avLst/>
            <a:gdLst/>
            <a:ahLst/>
            <a:cxnLst/>
            <a:rect l="l" t="t" r="r" b="b"/>
            <a:pathLst>
              <a:path w="323850" h="85725">
                <a:moveTo>
                  <a:pt x="0" y="85449"/>
                </a:moveTo>
                <a:lnTo>
                  <a:pt x="323759" y="85449"/>
                </a:lnTo>
                <a:lnTo>
                  <a:pt x="323759" y="0"/>
                </a:lnTo>
                <a:lnTo>
                  <a:pt x="0" y="0"/>
                </a:lnTo>
                <a:lnTo>
                  <a:pt x="0" y="85449"/>
                </a:lnTo>
                <a:close/>
              </a:path>
            </a:pathLst>
          </a:custGeom>
          <a:ln w="9493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7" name="object 187"/>
          <p:cNvSpPr/>
          <p:nvPr/>
        </p:nvSpPr>
        <p:spPr>
          <a:xfrm>
            <a:off x="7815218" y="2814547"/>
            <a:ext cx="323850" cy="143510"/>
          </a:xfrm>
          <a:custGeom>
            <a:avLst/>
            <a:gdLst/>
            <a:ahLst/>
            <a:cxnLst/>
            <a:rect l="l" t="t" r="r" b="b"/>
            <a:pathLst>
              <a:path w="323850" h="143510">
                <a:moveTo>
                  <a:pt x="0" y="143048"/>
                </a:moveTo>
                <a:lnTo>
                  <a:pt x="323759" y="143048"/>
                </a:lnTo>
                <a:lnTo>
                  <a:pt x="323759" y="0"/>
                </a:lnTo>
                <a:lnTo>
                  <a:pt x="0" y="0"/>
                </a:lnTo>
                <a:lnTo>
                  <a:pt x="0" y="143048"/>
                </a:lnTo>
                <a:close/>
              </a:path>
            </a:pathLst>
          </a:custGeom>
          <a:solidFill>
            <a:srgbClr val="BBDE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8" name="object 188"/>
          <p:cNvSpPr/>
          <p:nvPr/>
        </p:nvSpPr>
        <p:spPr>
          <a:xfrm>
            <a:off x="7815218" y="2814547"/>
            <a:ext cx="323850" cy="143510"/>
          </a:xfrm>
          <a:custGeom>
            <a:avLst/>
            <a:gdLst/>
            <a:ahLst/>
            <a:cxnLst/>
            <a:rect l="l" t="t" r="r" b="b"/>
            <a:pathLst>
              <a:path w="323850" h="143510">
                <a:moveTo>
                  <a:pt x="0" y="143048"/>
                </a:moveTo>
                <a:lnTo>
                  <a:pt x="323759" y="143048"/>
                </a:lnTo>
                <a:lnTo>
                  <a:pt x="323759" y="0"/>
                </a:lnTo>
                <a:lnTo>
                  <a:pt x="0" y="0"/>
                </a:lnTo>
                <a:lnTo>
                  <a:pt x="0" y="143048"/>
                </a:lnTo>
                <a:close/>
              </a:path>
            </a:pathLst>
          </a:custGeom>
          <a:ln w="9492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9" name="object 189"/>
          <p:cNvSpPr/>
          <p:nvPr/>
        </p:nvSpPr>
        <p:spPr>
          <a:xfrm>
            <a:off x="8540750" y="2900313"/>
            <a:ext cx="113030" cy="86360"/>
          </a:xfrm>
          <a:custGeom>
            <a:avLst/>
            <a:gdLst/>
            <a:ahLst/>
            <a:cxnLst/>
            <a:rect l="l" t="t" r="r" b="b"/>
            <a:pathLst>
              <a:path w="113029" h="86360">
                <a:moveTo>
                  <a:pt x="0" y="85766"/>
                </a:moveTo>
                <a:lnTo>
                  <a:pt x="112575" y="85766"/>
                </a:lnTo>
                <a:lnTo>
                  <a:pt x="112575" y="0"/>
                </a:lnTo>
                <a:lnTo>
                  <a:pt x="0" y="0"/>
                </a:lnTo>
                <a:lnTo>
                  <a:pt x="0" y="85766"/>
                </a:lnTo>
                <a:close/>
              </a:path>
            </a:pathLst>
          </a:custGeom>
          <a:solidFill>
            <a:srgbClr val="BBDE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0" name="object 190"/>
          <p:cNvSpPr/>
          <p:nvPr/>
        </p:nvSpPr>
        <p:spPr>
          <a:xfrm>
            <a:off x="8329250" y="2900313"/>
            <a:ext cx="104139" cy="86360"/>
          </a:xfrm>
          <a:custGeom>
            <a:avLst/>
            <a:gdLst/>
            <a:ahLst/>
            <a:cxnLst/>
            <a:rect l="l" t="t" r="r" b="b"/>
            <a:pathLst>
              <a:path w="104140" h="86360">
                <a:moveTo>
                  <a:pt x="0" y="85766"/>
                </a:moveTo>
                <a:lnTo>
                  <a:pt x="103551" y="85766"/>
                </a:lnTo>
                <a:lnTo>
                  <a:pt x="103551" y="0"/>
                </a:lnTo>
                <a:lnTo>
                  <a:pt x="0" y="0"/>
                </a:lnTo>
                <a:lnTo>
                  <a:pt x="0" y="85766"/>
                </a:lnTo>
                <a:close/>
              </a:path>
            </a:pathLst>
          </a:custGeom>
          <a:solidFill>
            <a:srgbClr val="BBDE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1" name="object 191"/>
          <p:cNvSpPr/>
          <p:nvPr/>
        </p:nvSpPr>
        <p:spPr>
          <a:xfrm>
            <a:off x="8329250" y="2900313"/>
            <a:ext cx="324485" cy="86360"/>
          </a:xfrm>
          <a:custGeom>
            <a:avLst/>
            <a:gdLst/>
            <a:ahLst/>
            <a:cxnLst/>
            <a:rect l="l" t="t" r="r" b="b"/>
            <a:pathLst>
              <a:path w="324484" h="86360">
                <a:moveTo>
                  <a:pt x="0" y="85766"/>
                </a:moveTo>
                <a:lnTo>
                  <a:pt x="324076" y="85766"/>
                </a:lnTo>
                <a:lnTo>
                  <a:pt x="324076" y="0"/>
                </a:lnTo>
                <a:lnTo>
                  <a:pt x="0" y="0"/>
                </a:lnTo>
                <a:lnTo>
                  <a:pt x="0" y="85766"/>
                </a:lnTo>
                <a:close/>
              </a:path>
            </a:pathLst>
          </a:custGeom>
          <a:ln w="9493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2" name="object 192"/>
          <p:cNvSpPr/>
          <p:nvPr/>
        </p:nvSpPr>
        <p:spPr>
          <a:xfrm>
            <a:off x="8843723" y="2767011"/>
            <a:ext cx="323850" cy="323850"/>
          </a:xfrm>
          <a:custGeom>
            <a:avLst/>
            <a:gdLst/>
            <a:ahLst/>
            <a:cxnLst/>
            <a:rect l="l" t="t" r="r" b="b"/>
            <a:pathLst>
              <a:path w="323850" h="323850">
                <a:moveTo>
                  <a:pt x="0" y="323758"/>
                </a:moveTo>
                <a:lnTo>
                  <a:pt x="323759" y="323758"/>
                </a:lnTo>
                <a:lnTo>
                  <a:pt x="323759" y="0"/>
                </a:lnTo>
                <a:lnTo>
                  <a:pt x="0" y="0"/>
                </a:lnTo>
                <a:lnTo>
                  <a:pt x="0" y="323758"/>
                </a:lnTo>
                <a:close/>
              </a:path>
            </a:pathLst>
          </a:custGeom>
          <a:solidFill>
            <a:srgbClr val="BBDE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3" name="object 193"/>
          <p:cNvSpPr/>
          <p:nvPr/>
        </p:nvSpPr>
        <p:spPr>
          <a:xfrm>
            <a:off x="8843723" y="2767011"/>
            <a:ext cx="323850" cy="323850"/>
          </a:xfrm>
          <a:custGeom>
            <a:avLst/>
            <a:gdLst/>
            <a:ahLst/>
            <a:cxnLst/>
            <a:rect l="l" t="t" r="r" b="b"/>
            <a:pathLst>
              <a:path w="323850" h="323850">
                <a:moveTo>
                  <a:pt x="0" y="323758"/>
                </a:moveTo>
                <a:lnTo>
                  <a:pt x="323759" y="323758"/>
                </a:lnTo>
                <a:lnTo>
                  <a:pt x="323759" y="0"/>
                </a:lnTo>
                <a:lnTo>
                  <a:pt x="0" y="0"/>
                </a:lnTo>
                <a:lnTo>
                  <a:pt x="0" y="323758"/>
                </a:lnTo>
                <a:close/>
              </a:path>
            </a:pathLst>
          </a:custGeom>
          <a:ln w="9489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4" name="object 194"/>
          <p:cNvSpPr/>
          <p:nvPr/>
        </p:nvSpPr>
        <p:spPr>
          <a:xfrm>
            <a:off x="7300804" y="2719223"/>
            <a:ext cx="323850" cy="124460"/>
          </a:xfrm>
          <a:custGeom>
            <a:avLst/>
            <a:gdLst/>
            <a:ahLst/>
            <a:cxnLst/>
            <a:rect l="l" t="t" r="r" b="b"/>
            <a:pathLst>
              <a:path w="323850" h="124460">
                <a:moveTo>
                  <a:pt x="0" y="124060"/>
                </a:moveTo>
                <a:lnTo>
                  <a:pt x="323759" y="124060"/>
                </a:lnTo>
                <a:lnTo>
                  <a:pt x="323759" y="0"/>
                </a:lnTo>
                <a:lnTo>
                  <a:pt x="0" y="0"/>
                </a:lnTo>
                <a:lnTo>
                  <a:pt x="0" y="124060"/>
                </a:lnTo>
                <a:close/>
              </a:path>
            </a:pathLst>
          </a:custGeom>
          <a:solidFill>
            <a:srgbClr val="79A1B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5" name="object 195"/>
          <p:cNvSpPr/>
          <p:nvPr/>
        </p:nvSpPr>
        <p:spPr>
          <a:xfrm>
            <a:off x="7300804" y="2719223"/>
            <a:ext cx="323850" cy="124460"/>
          </a:xfrm>
          <a:custGeom>
            <a:avLst/>
            <a:gdLst/>
            <a:ahLst/>
            <a:cxnLst/>
            <a:rect l="l" t="t" r="r" b="b"/>
            <a:pathLst>
              <a:path w="323850" h="124460">
                <a:moveTo>
                  <a:pt x="0" y="124060"/>
                </a:moveTo>
                <a:lnTo>
                  <a:pt x="323759" y="124060"/>
                </a:lnTo>
                <a:lnTo>
                  <a:pt x="323759" y="0"/>
                </a:lnTo>
                <a:lnTo>
                  <a:pt x="0" y="0"/>
                </a:lnTo>
                <a:lnTo>
                  <a:pt x="0" y="124060"/>
                </a:lnTo>
                <a:close/>
              </a:path>
            </a:pathLst>
          </a:custGeom>
          <a:ln w="9493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6" name="object 196"/>
          <p:cNvSpPr/>
          <p:nvPr/>
        </p:nvSpPr>
        <p:spPr>
          <a:xfrm>
            <a:off x="8026400" y="2719286"/>
            <a:ext cx="113030" cy="95250"/>
          </a:xfrm>
          <a:custGeom>
            <a:avLst/>
            <a:gdLst/>
            <a:ahLst/>
            <a:cxnLst/>
            <a:rect l="l" t="t" r="r" b="b"/>
            <a:pathLst>
              <a:path w="113029" h="95250">
                <a:moveTo>
                  <a:pt x="0" y="95260"/>
                </a:moveTo>
                <a:lnTo>
                  <a:pt x="112576" y="95260"/>
                </a:lnTo>
                <a:lnTo>
                  <a:pt x="112576" y="0"/>
                </a:lnTo>
                <a:lnTo>
                  <a:pt x="0" y="0"/>
                </a:lnTo>
                <a:lnTo>
                  <a:pt x="0" y="95260"/>
                </a:lnTo>
                <a:close/>
              </a:path>
            </a:pathLst>
          </a:custGeom>
          <a:solidFill>
            <a:srgbClr val="79A1B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7" name="object 197"/>
          <p:cNvSpPr/>
          <p:nvPr/>
        </p:nvSpPr>
        <p:spPr>
          <a:xfrm>
            <a:off x="7815216" y="2719286"/>
            <a:ext cx="103505" cy="95250"/>
          </a:xfrm>
          <a:custGeom>
            <a:avLst/>
            <a:gdLst/>
            <a:ahLst/>
            <a:cxnLst/>
            <a:rect l="l" t="t" r="r" b="b"/>
            <a:pathLst>
              <a:path w="103504" h="95250">
                <a:moveTo>
                  <a:pt x="0" y="95260"/>
                </a:moveTo>
                <a:lnTo>
                  <a:pt x="103233" y="95260"/>
                </a:lnTo>
                <a:lnTo>
                  <a:pt x="103233" y="0"/>
                </a:lnTo>
                <a:lnTo>
                  <a:pt x="0" y="0"/>
                </a:lnTo>
                <a:lnTo>
                  <a:pt x="0" y="95260"/>
                </a:lnTo>
                <a:close/>
              </a:path>
            </a:pathLst>
          </a:custGeom>
          <a:solidFill>
            <a:srgbClr val="79A1B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8" name="object 198"/>
          <p:cNvSpPr/>
          <p:nvPr/>
        </p:nvSpPr>
        <p:spPr>
          <a:xfrm>
            <a:off x="7815218" y="2719286"/>
            <a:ext cx="323850" cy="95250"/>
          </a:xfrm>
          <a:custGeom>
            <a:avLst/>
            <a:gdLst/>
            <a:ahLst/>
            <a:cxnLst/>
            <a:rect l="l" t="t" r="r" b="b"/>
            <a:pathLst>
              <a:path w="323850" h="95250">
                <a:moveTo>
                  <a:pt x="0" y="95260"/>
                </a:moveTo>
                <a:lnTo>
                  <a:pt x="323759" y="95260"/>
                </a:lnTo>
                <a:lnTo>
                  <a:pt x="323759" y="0"/>
                </a:lnTo>
                <a:lnTo>
                  <a:pt x="0" y="0"/>
                </a:lnTo>
                <a:lnTo>
                  <a:pt x="0" y="95260"/>
                </a:lnTo>
                <a:close/>
              </a:path>
            </a:pathLst>
          </a:custGeom>
          <a:ln w="9493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9" name="object 199"/>
          <p:cNvSpPr/>
          <p:nvPr/>
        </p:nvSpPr>
        <p:spPr>
          <a:xfrm>
            <a:off x="8329250" y="2719223"/>
            <a:ext cx="324485" cy="181610"/>
          </a:xfrm>
          <a:custGeom>
            <a:avLst/>
            <a:gdLst/>
            <a:ahLst/>
            <a:cxnLst/>
            <a:rect l="l" t="t" r="r" b="b"/>
            <a:pathLst>
              <a:path w="324484" h="181610">
                <a:moveTo>
                  <a:pt x="0" y="181026"/>
                </a:moveTo>
                <a:lnTo>
                  <a:pt x="324076" y="181026"/>
                </a:lnTo>
                <a:lnTo>
                  <a:pt x="324076" y="0"/>
                </a:lnTo>
                <a:lnTo>
                  <a:pt x="0" y="0"/>
                </a:lnTo>
                <a:lnTo>
                  <a:pt x="0" y="181026"/>
                </a:lnTo>
                <a:close/>
              </a:path>
            </a:pathLst>
          </a:custGeom>
          <a:solidFill>
            <a:srgbClr val="79A1B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0" name="object 200"/>
          <p:cNvSpPr/>
          <p:nvPr/>
        </p:nvSpPr>
        <p:spPr>
          <a:xfrm>
            <a:off x="8329250" y="2719223"/>
            <a:ext cx="324485" cy="181610"/>
          </a:xfrm>
          <a:custGeom>
            <a:avLst/>
            <a:gdLst/>
            <a:ahLst/>
            <a:cxnLst/>
            <a:rect l="l" t="t" r="r" b="b"/>
            <a:pathLst>
              <a:path w="324484" h="181610">
                <a:moveTo>
                  <a:pt x="0" y="181026"/>
                </a:moveTo>
                <a:lnTo>
                  <a:pt x="324076" y="181026"/>
                </a:lnTo>
                <a:lnTo>
                  <a:pt x="324076" y="0"/>
                </a:lnTo>
                <a:lnTo>
                  <a:pt x="0" y="0"/>
                </a:lnTo>
                <a:lnTo>
                  <a:pt x="0" y="181026"/>
                </a:lnTo>
                <a:close/>
              </a:path>
            </a:pathLst>
          </a:custGeom>
          <a:ln w="9492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1" name="object 201"/>
          <p:cNvSpPr/>
          <p:nvPr/>
        </p:nvSpPr>
        <p:spPr>
          <a:xfrm>
            <a:off x="9055102" y="2743180"/>
            <a:ext cx="112395" cy="0"/>
          </a:xfrm>
          <a:custGeom>
            <a:avLst/>
            <a:gdLst/>
            <a:ahLst/>
            <a:cxnLst/>
            <a:rect l="l" t="t" r="r" b="b"/>
            <a:pathLst>
              <a:path w="112395">
                <a:moveTo>
                  <a:pt x="0" y="0"/>
                </a:moveTo>
                <a:lnTo>
                  <a:pt x="112383" y="0"/>
                </a:lnTo>
              </a:path>
            </a:pathLst>
          </a:custGeom>
          <a:ln w="47788">
            <a:solidFill>
              <a:srgbClr val="79A1B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2" name="object 202"/>
          <p:cNvSpPr/>
          <p:nvPr/>
        </p:nvSpPr>
        <p:spPr>
          <a:xfrm>
            <a:off x="8843725" y="2743180"/>
            <a:ext cx="103505" cy="0"/>
          </a:xfrm>
          <a:custGeom>
            <a:avLst/>
            <a:gdLst/>
            <a:ahLst/>
            <a:cxnLst/>
            <a:rect l="l" t="t" r="r" b="b"/>
            <a:pathLst>
              <a:path w="103504">
                <a:moveTo>
                  <a:pt x="0" y="0"/>
                </a:moveTo>
                <a:lnTo>
                  <a:pt x="103426" y="0"/>
                </a:lnTo>
              </a:path>
            </a:pathLst>
          </a:custGeom>
          <a:ln w="47788">
            <a:solidFill>
              <a:srgbClr val="79A1B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3" name="object 203"/>
          <p:cNvSpPr/>
          <p:nvPr/>
        </p:nvSpPr>
        <p:spPr>
          <a:xfrm>
            <a:off x="8843723" y="2719286"/>
            <a:ext cx="323850" cy="48260"/>
          </a:xfrm>
          <a:custGeom>
            <a:avLst/>
            <a:gdLst/>
            <a:ahLst/>
            <a:cxnLst/>
            <a:rect l="l" t="t" r="r" b="b"/>
            <a:pathLst>
              <a:path w="323850" h="48260">
                <a:moveTo>
                  <a:pt x="0" y="47788"/>
                </a:moveTo>
                <a:lnTo>
                  <a:pt x="323759" y="47788"/>
                </a:lnTo>
                <a:lnTo>
                  <a:pt x="323759" y="0"/>
                </a:lnTo>
                <a:lnTo>
                  <a:pt x="0" y="0"/>
                </a:lnTo>
                <a:lnTo>
                  <a:pt x="0" y="47788"/>
                </a:lnTo>
                <a:close/>
              </a:path>
            </a:pathLst>
          </a:custGeom>
          <a:ln w="9494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4" name="object 204"/>
          <p:cNvSpPr/>
          <p:nvPr/>
        </p:nvSpPr>
        <p:spPr>
          <a:xfrm>
            <a:off x="7205637" y="2719223"/>
            <a:ext cx="0" cy="2658110"/>
          </a:xfrm>
          <a:custGeom>
            <a:avLst/>
            <a:gdLst/>
            <a:ahLst/>
            <a:cxnLst/>
            <a:rect l="l" t="t" r="r" b="b"/>
            <a:pathLst>
              <a:path h="2658110">
                <a:moveTo>
                  <a:pt x="0" y="0"/>
                </a:moveTo>
                <a:lnTo>
                  <a:pt x="0" y="2657847"/>
                </a:lnTo>
              </a:path>
            </a:pathLst>
          </a:custGeom>
          <a:ln w="9485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5" name="object 205"/>
          <p:cNvSpPr/>
          <p:nvPr/>
        </p:nvSpPr>
        <p:spPr>
          <a:xfrm>
            <a:off x="7167382" y="5386565"/>
            <a:ext cx="29209" cy="0"/>
          </a:xfrm>
          <a:custGeom>
            <a:avLst/>
            <a:gdLst/>
            <a:ahLst/>
            <a:cxnLst/>
            <a:rect l="l" t="t" r="r" b="b"/>
            <a:pathLst>
              <a:path w="29209">
                <a:moveTo>
                  <a:pt x="0" y="0"/>
                </a:moveTo>
                <a:lnTo>
                  <a:pt x="28771" y="0"/>
                </a:lnTo>
              </a:path>
            </a:pathLst>
          </a:custGeom>
          <a:ln w="9494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6" name="object 206"/>
          <p:cNvSpPr/>
          <p:nvPr/>
        </p:nvSpPr>
        <p:spPr>
          <a:xfrm>
            <a:off x="7167382" y="4852980"/>
            <a:ext cx="29209" cy="0"/>
          </a:xfrm>
          <a:custGeom>
            <a:avLst/>
            <a:gdLst/>
            <a:ahLst/>
            <a:cxnLst/>
            <a:rect l="l" t="t" r="r" b="b"/>
            <a:pathLst>
              <a:path w="29209">
                <a:moveTo>
                  <a:pt x="0" y="0"/>
                </a:moveTo>
                <a:lnTo>
                  <a:pt x="28771" y="0"/>
                </a:lnTo>
              </a:path>
            </a:pathLst>
          </a:custGeom>
          <a:ln w="9494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7" name="object 207"/>
          <p:cNvSpPr/>
          <p:nvPr/>
        </p:nvSpPr>
        <p:spPr>
          <a:xfrm>
            <a:off x="7167382" y="4319712"/>
            <a:ext cx="29209" cy="0"/>
          </a:xfrm>
          <a:custGeom>
            <a:avLst/>
            <a:gdLst/>
            <a:ahLst/>
            <a:cxnLst/>
            <a:rect l="l" t="t" r="r" b="b"/>
            <a:pathLst>
              <a:path w="29209">
                <a:moveTo>
                  <a:pt x="0" y="0"/>
                </a:moveTo>
                <a:lnTo>
                  <a:pt x="28771" y="0"/>
                </a:lnTo>
              </a:path>
            </a:pathLst>
          </a:custGeom>
          <a:ln w="9494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8" name="object 208"/>
          <p:cNvSpPr/>
          <p:nvPr/>
        </p:nvSpPr>
        <p:spPr>
          <a:xfrm>
            <a:off x="7167382" y="3786139"/>
            <a:ext cx="29209" cy="0"/>
          </a:xfrm>
          <a:custGeom>
            <a:avLst/>
            <a:gdLst/>
            <a:ahLst/>
            <a:cxnLst/>
            <a:rect l="l" t="t" r="r" b="b"/>
            <a:pathLst>
              <a:path w="29209">
                <a:moveTo>
                  <a:pt x="0" y="0"/>
                </a:moveTo>
                <a:lnTo>
                  <a:pt x="28771" y="0"/>
                </a:lnTo>
              </a:path>
            </a:pathLst>
          </a:custGeom>
          <a:ln w="9494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9" name="object 209"/>
          <p:cNvSpPr/>
          <p:nvPr/>
        </p:nvSpPr>
        <p:spPr>
          <a:xfrm>
            <a:off x="7167382" y="3252808"/>
            <a:ext cx="29209" cy="0"/>
          </a:xfrm>
          <a:custGeom>
            <a:avLst/>
            <a:gdLst/>
            <a:ahLst/>
            <a:cxnLst/>
            <a:rect l="l" t="t" r="r" b="b"/>
            <a:pathLst>
              <a:path w="29209">
                <a:moveTo>
                  <a:pt x="0" y="0"/>
                </a:moveTo>
                <a:lnTo>
                  <a:pt x="28771" y="0"/>
                </a:lnTo>
              </a:path>
            </a:pathLst>
          </a:custGeom>
          <a:ln w="9494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0" name="object 210"/>
          <p:cNvSpPr/>
          <p:nvPr/>
        </p:nvSpPr>
        <p:spPr>
          <a:xfrm>
            <a:off x="7167382" y="2719223"/>
            <a:ext cx="29209" cy="0"/>
          </a:xfrm>
          <a:custGeom>
            <a:avLst/>
            <a:gdLst/>
            <a:ahLst/>
            <a:cxnLst/>
            <a:rect l="l" t="t" r="r" b="b"/>
            <a:pathLst>
              <a:path w="29209">
                <a:moveTo>
                  <a:pt x="0" y="0"/>
                </a:moveTo>
                <a:lnTo>
                  <a:pt x="28771" y="0"/>
                </a:lnTo>
              </a:path>
            </a:pathLst>
          </a:custGeom>
          <a:ln w="9494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1" name="object 211"/>
          <p:cNvSpPr/>
          <p:nvPr/>
        </p:nvSpPr>
        <p:spPr>
          <a:xfrm>
            <a:off x="7205639" y="5386565"/>
            <a:ext cx="2047875" cy="0"/>
          </a:xfrm>
          <a:custGeom>
            <a:avLst/>
            <a:gdLst/>
            <a:ahLst/>
            <a:cxnLst/>
            <a:rect l="l" t="t" r="r" b="b"/>
            <a:pathLst>
              <a:path w="2047875">
                <a:moveTo>
                  <a:pt x="0" y="0"/>
                </a:moveTo>
                <a:lnTo>
                  <a:pt x="2047592" y="0"/>
                </a:lnTo>
              </a:path>
            </a:pathLst>
          </a:custGeom>
          <a:ln w="9494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2" name="object 212"/>
          <p:cNvSpPr/>
          <p:nvPr/>
        </p:nvSpPr>
        <p:spPr>
          <a:xfrm>
            <a:off x="7205637" y="5396063"/>
            <a:ext cx="0" cy="28575"/>
          </a:xfrm>
          <a:custGeom>
            <a:avLst/>
            <a:gdLst/>
            <a:ahLst/>
            <a:cxnLst/>
            <a:rect l="l" t="t" r="r" b="b"/>
            <a:pathLst>
              <a:path h="28575">
                <a:moveTo>
                  <a:pt x="0" y="28488"/>
                </a:moveTo>
                <a:lnTo>
                  <a:pt x="0" y="0"/>
                </a:lnTo>
              </a:path>
            </a:pathLst>
          </a:custGeom>
          <a:ln w="9485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3" name="object 213"/>
          <p:cNvSpPr/>
          <p:nvPr/>
        </p:nvSpPr>
        <p:spPr>
          <a:xfrm>
            <a:off x="7720048" y="5396063"/>
            <a:ext cx="0" cy="28575"/>
          </a:xfrm>
          <a:custGeom>
            <a:avLst/>
            <a:gdLst/>
            <a:ahLst/>
            <a:cxnLst/>
            <a:rect l="l" t="t" r="r" b="b"/>
            <a:pathLst>
              <a:path h="28575">
                <a:moveTo>
                  <a:pt x="0" y="28488"/>
                </a:moveTo>
                <a:lnTo>
                  <a:pt x="0" y="0"/>
                </a:lnTo>
              </a:path>
            </a:pathLst>
          </a:custGeom>
          <a:ln w="9485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4" name="object 214"/>
          <p:cNvSpPr/>
          <p:nvPr/>
        </p:nvSpPr>
        <p:spPr>
          <a:xfrm>
            <a:off x="8234144" y="5396063"/>
            <a:ext cx="0" cy="28575"/>
          </a:xfrm>
          <a:custGeom>
            <a:avLst/>
            <a:gdLst/>
            <a:ahLst/>
            <a:cxnLst/>
            <a:rect l="l" t="t" r="r" b="b"/>
            <a:pathLst>
              <a:path h="28575">
                <a:moveTo>
                  <a:pt x="0" y="28488"/>
                </a:moveTo>
                <a:lnTo>
                  <a:pt x="0" y="0"/>
                </a:lnTo>
              </a:path>
            </a:pathLst>
          </a:custGeom>
          <a:ln w="9485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5" name="object 215"/>
          <p:cNvSpPr/>
          <p:nvPr/>
        </p:nvSpPr>
        <p:spPr>
          <a:xfrm>
            <a:off x="8748619" y="5396063"/>
            <a:ext cx="0" cy="28575"/>
          </a:xfrm>
          <a:custGeom>
            <a:avLst/>
            <a:gdLst/>
            <a:ahLst/>
            <a:cxnLst/>
            <a:rect l="l" t="t" r="r" b="b"/>
            <a:pathLst>
              <a:path h="28575">
                <a:moveTo>
                  <a:pt x="0" y="28488"/>
                </a:moveTo>
                <a:lnTo>
                  <a:pt x="0" y="0"/>
                </a:lnTo>
              </a:path>
            </a:pathLst>
          </a:custGeom>
          <a:ln w="9485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6" name="object 216"/>
          <p:cNvSpPr/>
          <p:nvPr/>
        </p:nvSpPr>
        <p:spPr>
          <a:xfrm>
            <a:off x="9262714" y="5396063"/>
            <a:ext cx="0" cy="28575"/>
          </a:xfrm>
          <a:custGeom>
            <a:avLst/>
            <a:gdLst/>
            <a:ahLst/>
            <a:cxnLst/>
            <a:rect l="l" t="t" r="r" b="b"/>
            <a:pathLst>
              <a:path h="28575">
                <a:moveTo>
                  <a:pt x="0" y="28488"/>
                </a:moveTo>
                <a:lnTo>
                  <a:pt x="0" y="0"/>
                </a:lnTo>
              </a:path>
            </a:pathLst>
          </a:custGeom>
          <a:ln w="9485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7" name="object 217"/>
          <p:cNvSpPr txBox="1"/>
          <p:nvPr/>
        </p:nvSpPr>
        <p:spPr>
          <a:xfrm>
            <a:off x="7378532" y="4410178"/>
            <a:ext cx="159385" cy="1384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20" dirty="0">
                <a:latin typeface="Arial"/>
                <a:cs typeface="Arial"/>
              </a:rPr>
              <a:t>67</a:t>
            </a:r>
            <a:endParaRPr sz="900">
              <a:latin typeface="Arial"/>
              <a:cs typeface="Arial"/>
            </a:endParaRPr>
          </a:p>
        </p:txBody>
      </p:sp>
      <p:sp>
        <p:nvSpPr>
          <p:cNvPr id="218" name="object 218"/>
          <p:cNvSpPr txBox="1"/>
          <p:nvPr/>
        </p:nvSpPr>
        <p:spPr>
          <a:xfrm>
            <a:off x="7892944" y="4543416"/>
            <a:ext cx="159385" cy="1384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20" dirty="0">
                <a:latin typeface="Arial"/>
                <a:cs typeface="Arial"/>
              </a:rPr>
              <a:t>57</a:t>
            </a:r>
            <a:endParaRPr sz="900">
              <a:latin typeface="Arial"/>
              <a:cs typeface="Arial"/>
            </a:endParaRPr>
          </a:p>
        </p:txBody>
      </p:sp>
      <p:sp>
        <p:nvSpPr>
          <p:cNvPr id="219" name="object 219"/>
          <p:cNvSpPr txBox="1"/>
          <p:nvPr/>
        </p:nvSpPr>
        <p:spPr>
          <a:xfrm>
            <a:off x="8407355" y="4581710"/>
            <a:ext cx="159385" cy="1384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20" dirty="0">
                <a:latin typeface="Arial"/>
                <a:cs typeface="Arial"/>
              </a:rPr>
              <a:t>54</a:t>
            </a:r>
            <a:endParaRPr sz="900">
              <a:latin typeface="Arial"/>
              <a:cs typeface="Arial"/>
            </a:endParaRPr>
          </a:p>
        </p:txBody>
      </p:sp>
      <p:sp>
        <p:nvSpPr>
          <p:cNvPr id="220" name="object 220"/>
          <p:cNvSpPr txBox="1"/>
          <p:nvPr/>
        </p:nvSpPr>
        <p:spPr>
          <a:xfrm>
            <a:off x="8921451" y="4714948"/>
            <a:ext cx="159385" cy="1384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20" dirty="0">
                <a:latin typeface="Arial"/>
                <a:cs typeface="Arial"/>
              </a:rPr>
              <a:t>44</a:t>
            </a:r>
            <a:endParaRPr sz="900">
              <a:latin typeface="Arial"/>
              <a:cs typeface="Arial"/>
            </a:endParaRPr>
          </a:p>
        </p:txBody>
      </p:sp>
      <p:sp>
        <p:nvSpPr>
          <p:cNvPr id="221" name="object 221"/>
          <p:cNvSpPr txBox="1"/>
          <p:nvPr/>
        </p:nvSpPr>
        <p:spPr>
          <a:xfrm>
            <a:off x="7378532" y="3181300"/>
            <a:ext cx="159385" cy="1384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20" dirty="0">
                <a:latin typeface="Arial"/>
                <a:cs typeface="Arial"/>
              </a:rPr>
              <a:t>25</a:t>
            </a:r>
            <a:endParaRPr sz="900">
              <a:latin typeface="Arial"/>
              <a:cs typeface="Arial"/>
            </a:endParaRPr>
          </a:p>
        </p:txBody>
      </p:sp>
      <p:sp>
        <p:nvSpPr>
          <p:cNvPr id="222" name="object 222"/>
          <p:cNvSpPr txBox="1"/>
          <p:nvPr/>
        </p:nvSpPr>
        <p:spPr>
          <a:xfrm>
            <a:off x="7892944" y="3333843"/>
            <a:ext cx="159385" cy="1384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20" dirty="0">
                <a:latin typeface="Arial"/>
                <a:cs typeface="Arial"/>
              </a:rPr>
              <a:t>34</a:t>
            </a:r>
            <a:endParaRPr sz="900">
              <a:latin typeface="Arial"/>
              <a:cs typeface="Arial"/>
            </a:endParaRPr>
          </a:p>
        </p:txBody>
      </p:sp>
      <p:sp>
        <p:nvSpPr>
          <p:cNvPr id="223" name="object 223"/>
          <p:cNvSpPr txBox="1"/>
          <p:nvPr/>
        </p:nvSpPr>
        <p:spPr>
          <a:xfrm>
            <a:off x="8407355" y="3381312"/>
            <a:ext cx="159385" cy="1384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20" dirty="0">
                <a:latin typeface="Arial"/>
                <a:cs typeface="Arial"/>
              </a:rPr>
              <a:t>36</a:t>
            </a:r>
            <a:endParaRPr sz="900">
              <a:latin typeface="Arial"/>
              <a:cs typeface="Arial"/>
            </a:endParaRPr>
          </a:p>
        </p:txBody>
      </p:sp>
      <p:sp>
        <p:nvSpPr>
          <p:cNvPr id="224" name="object 224"/>
          <p:cNvSpPr txBox="1"/>
          <p:nvPr/>
        </p:nvSpPr>
        <p:spPr>
          <a:xfrm>
            <a:off x="8921451" y="3571832"/>
            <a:ext cx="159385" cy="1384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20" dirty="0">
                <a:latin typeface="Arial"/>
                <a:cs typeface="Arial"/>
              </a:rPr>
              <a:t>42</a:t>
            </a:r>
            <a:endParaRPr sz="900">
              <a:latin typeface="Arial"/>
              <a:cs typeface="Arial"/>
            </a:endParaRPr>
          </a:p>
        </p:txBody>
      </p:sp>
      <p:sp>
        <p:nvSpPr>
          <p:cNvPr id="225" name="object 225"/>
          <p:cNvSpPr txBox="1"/>
          <p:nvPr/>
        </p:nvSpPr>
        <p:spPr>
          <a:xfrm>
            <a:off x="7931200" y="2800258"/>
            <a:ext cx="88900" cy="1384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-5" dirty="0">
                <a:latin typeface="Arial"/>
                <a:cs typeface="Arial"/>
              </a:rPr>
              <a:t>5</a:t>
            </a:r>
            <a:endParaRPr sz="900">
              <a:latin typeface="Arial"/>
              <a:cs typeface="Arial"/>
            </a:endParaRPr>
          </a:p>
        </p:txBody>
      </p:sp>
      <p:sp>
        <p:nvSpPr>
          <p:cNvPr id="226" name="object 226"/>
          <p:cNvSpPr txBox="1"/>
          <p:nvPr/>
        </p:nvSpPr>
        <p:spPr>
          <a:xfrm>
            <a:off x="8921451" y="2847983"/>
            <a:ext cx="159385" cy="1384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20" dirty="0">
                <a:latin typeface="Arial"/>
                <a:cs typeface="Arial"/>
              </a:rPr>
              <a:t>12</a:t>
            </a:r>
            <a:endParaRPr sz="900">
              <a:latin typeface="Arial"/>
              <a:cs typeface="Arial"/>
            </a:endParaRPr>
          </a:p>
        </p:txBody>
      </p:sp>
      <p:sp>
        <p:nvSpPr>
          <p:cNvPr id="227" name="object 227"/>
          <p:cNvSpPr txBox="1"/>
          <p:nvPr/>
        </p:nvSpPr>
        <p:spPr>
          <a:xfrm>
            <a:off x="8445295" y="2724303"/>
            <a:ext cx="88900" cy="1384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-5" dirty="0">
                <a:latin typeface="Arial"/>
                <a:cs typeface="Arial"/>
              </a:rPr>
              <a:t>7</a:t>
            </a:r>
            <a:endParaRPr sz="900">
              <a:latin typeface="Arial"/>
              <a:cs typeface="Arial"/>
            </a:endParaRPr>
          </a:p>
        </p:txBody>
      </p:sp>
      <p:sp>
        <p:nvSpPr>
          <p:cNvPr id="228" name="object 228"/>
          <p:cNvSpPr txBox="1"/>
          <p:nvPr/>
        </p:nvSpPr>
        <p:spPr>
          <a:xfrm>
            <a:off x="2997370" y="2714429"/>
            <a:ext cx="4584700" cy="1384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574040" algn="l"/>
                <a:tab pos="2331085" algn="l"/>
                <a:tab pos="2793365" algn="l"/>
                <a:tab pos="4507865" algn="l"/>
              </a:tabLst>
            </a:pPr>
            <a:r>
              <a:rPr sz="900" spc="-5" dirty="0">
                <a:latin typeface="Arial"/>
                <a:cs typeface="Arial"/>
              </a:rPr>
              <a:t>6	</a:t>
            </a:r>
            <a:r>
              <a:rPr sz="1350" spc="-7" baseline="3086" dirty="0">
                <a:latin typeface="Arial"/>
                <a:cs typeface="Arial"/>
              </a:rPr>
              <a:t>5	</a:t>
            </a:r>
            <a:r>
              <a:rPr sz="1350" spc="-7" baseline="9259" dirty="0">
                <a:latin typeface="Arial"/>
                <a:cs typeface="Arial"/>
              </a:rPr>
              <a:t>4	4	</a:t>
            </a:r>
            <a:r>
              <a:rPr sz="1350" spc="-7" baseline="3086" dirty="0">
                <a:latin typeface="Arial"/>
                <a:cs typeface="Arial"/>
              </a:rPr>
              <a:t>5</a:t>
            </a:r>
            <a:endParaRPr sz="1350" baseline="3086">
              <a:latin typeface="Arial"/>
              <a:cs typeface="Arial"/>
            </a:endParaRPr>
          </a:p>
        </p:txBody>
      </p:sp>
      <p:sp>
        <p:nvSpPr>
          <p:cNvPr id="229" name="object 229"/>
          <p:cNvSpPr txBox="1"/>
          <p:nvPr/>
        </p:nvSpPr>
        <p:spPr>
          <a:xfrm>
            <a:off x="6970268" y="4244344"/>
            <a:ext cx="153670" cy="1384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-5" dirty="0">
                <a:latin typeface="Arial"/>
                <a:cs typeface="Arial"/>
              </a:rPr>
              <a:t>40</a:t>
            </a:r>
            <a:endParaRPr sz="900">
              <a:latin typeface="Arial"/>
              <a:cs typeface="Arial"/>
            </a:endParaRPr>
          </a:p>
        </p:txBody>
      </p:sp>
      <p:sp>
        <p:nvSpPr>
          <p:cNvPr id="230" name="object 230"/>
          <p:cNvSpPr txBox="1"/>
          <p:nvPr/>
        </p:nvSpPr>
        <p:spPr>
          <a:xfrm>
            <a:off x="7035547" y="5311144"/>
            <a:ext cx="89535" cy="1384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-5" dirty="0">
                <a:latin typeface="Arial"/>
                <a:cs typeface="Arial"/>
              </a:rPr>
              <a:t>0</a:t>
            </a:r>
            <a:endParaRPr sz="900">
              <a:latin typeface="Arial"/>
              <a:cs typeface="Arial"/>
            </a:endParaRPr>
          </a:p>
        </p:txBody>
      </p:sp>
      <p:sp>
        <p:nvSpPr>
          <p:cNvPr id="231" name="object 231"/>
          <p:cNvSpPr txBox="1"/>
          <p:nvPr/>
        </p:nvSpPr>
        <p:spPr>
          <a:xfrm>
            <a:off x="6970268" y="4777744"/>
            <a:ext cx="153670" cy="1384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-5" dirty="0">
                <a:latin typeface="Arial"/>
                <a:cs typeface="Arial"/>
              </a:rPr>
              <a:t>20</a:t>
            </a:r>
            <a:endParaRPr sz="900">
              <a:latin typeface="Arial"/>
              <a:cs typeface="Arial"/>
            </a:endParaRPr>
          </a:p>
        </p:txBody>
      </p:sp>
      <p:sp>
        <p:nvSpPr>
          <p:cNvPr id="232" name="object 232"/>
          <p:cNvSpPr txBox="1"/>
          <p:nvPr/>
        </p:nvSpPr>
        <p:spPr>
          <a:xfrm>
            <a:off x="6970268" y="3177289"/>
            <a:ext cx="153670" cy="1384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-5" dirty="0">
                <a:latin typeface="Arial"/>
                <a:cs typeface="Arial"/>
              </a:rPr>
              <a:t>80</a:t>
            </a:r>
            <a:endParaRPr sz="900">
              <a:latin typeface="Arial"/>
              <a:cs typeface="Arial"/>
            </a:endParaRPr>
          </a:p>
        </p:txBody>
      </p:sp>
      <p:sp>
        <p:nvSpPr>
          <p:cNvPr id="233" name="object 233"/>
          <p:cNvSpPr txBox="1"/>
          <p:nvPr/>
        </p:nvSpPr>
        <p:spPr>
          <a:xfrm>
            <a:off x="1914907" y="2643508"/>
            <a:ext cx="5209540" cy="1384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2803525" algn="l"/>
                <a:tab pos="5004435" algn="l"/>
              </a:tabLst>
            </a:pPr>
            <a:r>
              <a:rPr sz="900" spc="-5" dirty="0">
                <a:latin typeface="Arial"/>
                <a:cs typeface="Arial"/>
              </a:rPr>
              <a:t>100	100	100</a:t>
            </a:r>
            <a:endParaRPr sz="900">
              <a:latin typeface="Arial"/>
              <a:cs typeface="Arial"/>
            </a:endParaRPr>
          </a:p>
        </p:txBody>
      </p:sp>
      <p:sp>
        <p:nvSpPr>
          <p:cNvPr id="234" name="object 234"/>
          <p:cNvSpPr txBox="1"/>
          <p:nvPr/>
        </p:nvSpPr>
        <p:spPr>
          <a:xfrm>
            <a:off x="6970268" y="3710686"/>
            <a:ext cx="153670" cy="1384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-5" dirty="0">
                <a:latin typeface="Arial"/>
                <a:cs typeface="Arial"/>
              </a:rPr>
              <a:t>60</a:t>
            </a:r>
            <a:endParaRPr sz="900">
              <a:latin typeface="Arial"/>
              <a:cs typeface="Arial"/>
            </a:endParaRPr>
          </a:p>
        </p:txBody>
      </p:sp>
      <p:sp>
        <p:nvSpPr>
          <p:cNvPr id="235" name="object 235"/>
          <p:cNvSpPr txBox="1"/>
          <p:nvPr/>
        </p:nvSpPr>
        <p:spPr>
          <a:xfrm>
            <a:off x="7760969" y="5621735"/>
            <a:ext cx="425450" cy="4235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15240" algn="just">
              <a:lnSpc>
                <a:spcPct val="100000"/>
              </a:lnSpc>
            </a:pPr>
            <a:r>
              <a:rPr sz="900" spc="-5" dirty="0">
                <a:latin typeface="Arial"/>
                <a:cs typeface="Arial"/>
              </a:rPr>
              <a:t>relative  </a:t>
            </a:r>
            <a:r>
              <a:rPr sz="900" dirty="0">
                <a:latin typeface="Arial"/>
                <a:cs typeface="Arial"/>
              </a:rPr>
              <a:t>or</a:t>
            </a:r>
            <a:r>
              <a:rPr sz="900" spc="-11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close  friend</a:t>
            </a:r>
            <a:endParaRPr sz="900">
              <a:latin typeface="Arial"/>
              <a:cs typeface="Arial"/>
            </a:endParaRPr>
          </a:p>
        </p:txBody>
      </p:sp>
      <p:sp>
        <p:nvSpPr>
          <p:cNvPr id="236" name="object 236"/>
          <p:cNvSpPr/>
          <p:nvPr/>
        </p:nvSpPr>
        <p:spPr>
          <a:xfrm>
            <a:off x="8432801" y="2870204"/>
            <a:ext cx="107951" cy="136525"/>
          </a:xfrm>
          <a:custGeom>
            <a:avLst/>
            <a:gdLst/>
            <a:ahLst/>
            <a:cxnLst/>
            <a:rect l="l" t="t" r="r" b="b"/>
            <a:pathLst>
              <a:path w="107950" h="136525">
                <a:moveTo>
                  <a:pt x="0" y="136525"/>
                </a:moveTo>
                <a:lnTo>
                  <a:pt x="107950" y="136525"/>
                </a:lnTo>
                <a:lnTo>
                  <a:pt x="107950" y="0"/>
                </a:lnTo>
                <a:lnTo>
                  <a:pt x="0" y="0"/>
                </a:lnTo>
                <a:lnTo>
                  <a:pt x="0" y="136525"/>
                </a:lnTo>
                <a:close/>
              </a:path>
            </a:pathLst>
          </a:custGeom>
          <a:solidFill>
            <a:srgbClr val="BBDE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7" name="object 237"/>
          <p:cNvSpPr txBox="1"/>
          <p:nvPr/>
        </p:nvSpPr>
        <p:spPr>
          <a:xfrm>
            <a:off x="8443723" y="2867537"/>
            <a:ext cx="89535" cy="1384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-5" dirty="0">
                <a:latin typeface="Arial"/>
                <a:cs typeface="Arial"/>
              </a:rPr>
              <a:t>3</a:t>
            </a:r>
            <a:endParaRPr sz="900">
              <a:latin typeface="Arial"/>
              <a:cs typeface="Arial"/>
            </a:endParaRPr>
          </a:p>
        </p:txBody>
      </p:sp>
      <p:sp>
        <p:nvSpPr>
          <p:cNvPr id="238" name="object 238"/>
          <p:cNvSpPr/>
          <p:nvPr/>
        </p:nvSpPr>
        <p:spPr>
          <a:xfrm>
            <a:off x="7918451" y="2693927"/>
            <a:ext cx="107951" cy="136525"/>
          </a:xfrm>
          <a:custGeom>
            <a:avLst/>
            <a:gdLst/>
            <a:ahLst/>
            <a:cxnLst/>
            <a:rect l="l" t="t" r="r" b="b"/>
            <a:pathLst>
              <a:path w="107950" h="136525">
                <a:moveTo>
                  <a:pt x="0" y="136525"/>
                </a:moveTo>
                <a:lnTo>
                  <a:pt x="107950" y="136525"/>
                </a:lnTo>
                <a:lnTo>
                  <a:pt x="107950" y="0"/>
                </a:lnTo>
                <a:lnTo>
                  <a:pt x="0" y="0"/>
                </a:lnTo>
                <a:lnTo>
                  <a:pt x="0" y="136525"/>
                </a:lnTo>
                <a:close/>
              </a:path>
            </a:pathLst>
          </a:custGeom>
          <a:solidFill>
            <a:srgbClr val="79A1B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9" name="object 239"/>
          <p:cNvSpPr txBox="1"/>
          <p:nvPr/>
        </p:nvSpPr>
        <p:spPr>
          <a:xfrm>
            <a:off x="7929501" y="2691388"/>
            <a:ext cx="89535" cy="1384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-5" dirty="0">
                <a:latin typeface="Arial"/>
                <a:cs typeface="Arial"/>
              </a:rPr>
              <a:t>4</a:t>
            </a:r>
            <a:endParaRPr sz="900">
              <a:latin typeface="Arial"/>
              <a:cs typeface="Arial"/>
            </a:endParaRPr>
          </a:p>
        </p:txBody>
      </p:sp>
      <p:sp>
        <p:nvSpPr>
          <p:cNvPr id="240" name="object 240"/>
          <p:cNvSpPr/>
          <p:nvPr/>
        </p:nvSpPr>
        <p:spPr>
          <a:xfrm>
            <a:off x="7323074" y="2813054"/>
            <a:ext cx="107951" cy="136525"/>
          </a:xfrm>
          <a:custGeom>
            <a:avLst/>
            <a:gdLst/>
            <a:ahLst/>
            <a:cxnLst/>
            <a:rect l="l" t="t" r="r" b="b"/>
            <a:pathLst>
              <a:path w="107950" h="136525">
                <a:moveTo>
                  <a:pt x="0" y="136525"/>
                </a:moveTo>
                <a:lnTo>
                  <a:pt x="107950" y="136525"/>
                </a:lnTo>
                <a:lnTo>
                  <a:pt x="107950" y="0"/>
                </a:lnTo>
                <a:lnTo>
                  <a:pt x="0" y="0"/>
                </a:lnTo>
                <a:lnTo>
                  <a:pt x="0" y="136525"/>
                </a:lnTo>
                <a:close/>
              </a:path>
            </a:pathLst>
          </a:custGeom>
          <a:solidFill>
            <a:srgbClr val="BBDE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1" name="object 241"/>
          <p:cNvSpPr txBox="1"/>
          <p:nvPr/>
        </p:nvSpPr>
        <p:spPr>
          <a:xfrm>
            <a:off x="7333870" y="2810259"/>
            <a:ext cx="89535" cy="1384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-5" dirty="0">
                <a:latin typeface="Arial"/>
                <a:cs typeface="Arial"/>
              </a:rPr>
              <a:t>3</a:t>
            </a:r>
            <a:endParaRPr sz="900">
              <a:latin typeface="Arial"/>
              <a:cs typeface="Arial"/>
            </a:endParaRPr>
          </a:p>
        </p:txBody>
      </p:sp>
      <p:sp>
        <p:nvSpPr>
          <p:cNvPr id="242" name="object 242"/>
          <p:cNvSpPr txBox="1"/>
          <p:nvPr/>
        </p:nvSpPr>
        <p:spPr>
          <a:xfrm>
            <a:off x="8947151" y="2670176"/>
            <a:ext cx="107951" cy="141064"/>
          </a:xfrm>
          <a:prstGeom prst="rect">
            <a:avLst/>
          </a:prstGeom>
          <a:solidFill>
            <a:srgbClr val="79A1B3"/>
          </a:solidFill>
        </p:spPr>
        <p:txBody>
          <a:bodyPr vert="horz" wrap="square" lIns="0" tIns="0" rIns="0" bIns="0" rtlCol="0">
            <a:spAutoFit/>
          </a:bodyPr>
          <a:lstStyle/>
          <a:p>
            <a:pPr marL="23495">
              <a:lnSpc>
                <a:spcPts val="1060"/>
              </a:lnSpc>
            </a:pPr>
            <a:r>
              <a:rPr sz="900" dirty="0">
                <a:latin typeface="Arial"/>
                <a:cs typeface="Arial"/>
              </a:rPr>
              <a:t>2</a:t>
            </a:r>
            <a:endParaRPr sz="900">
              <a:latin typeface="Arial"/>
              <a:cs typeface="Arial"/>
            </a:endParaRPr>
          </a:p>
        </p:txBody>
      </p:sp>
      <p:sp>
        <p:nvSpPr>
          <p:cNvPr id="243" name="object 243"/>
          <p:cNvSpPr txBox="1"/>
          <p:nvPr/>
        </p:nvSpPr>
        <p:spPr>
          <a:xfrm>
            <a:off x="7168642" y="5484575"/>
            <a:ext cx="2040889" cy="1384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dirty="0">
                <a:latin typeface="Arial"/>
                <a:cs typeface="Arial"/>
              </a:rPr>
              <a:t>Grandchild  </a:t>
            </a:r>
            <a:r>
              <a:rPr sz="900" spc="-5" dirty="0">
                <a:latin typeface="Arial"/>
                <a:cs typeface="Arial"/>
              </a:rPr>
              <a:t>Other-  </a:t>
            </a:r>
            <a:r>
              <a:rPr sz="900" dirty="0">
                <a:latin typeface="Arial"/>
                <a:cs typeface="Arial"/>
              </a:rPr>
              <a:t>Child/child-</a:t>
            </a:r>
            <a:r>
              <a:rPr sz="900" spc="8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Spouse</a:t>
            </a:r>
            <a:endParaRPr sz="900">
              <a:latin typeface="Arial"/>
              <a:cs typeface="Arial"/>
            </a:endParaRPr>
          </a:p>
        </p:txBody>
      </p:sp>
      <p:sp>
        <p:nvSpPr>
          <p:cNvPr id="244" name="object 244"/>
          <p:cNvSpPr txBox="1"/>
          <p:nvPr/>
        </p:nvSpPr>
        <p:spPr>
          <a:xfrm>
            <a:off x="8325104" y="5621735"/>
            <a:ext cx="327025" cy="1384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dirty="0">
                <a:latin typeface="Arial"/>
                <a:cs typeface="Arial"/>
              </a:rPr>
              <a:t>in-</a:t>
            </a:r>
            <a:r>
              <a:rPr sz="900" spc="-5" dirty="0">
                <a:latin typeface="Arial"/>
                <a:cs typeface="Arial"/>
              </a:rPr>
              <a:t>law</a:t>
            </a:r>
            <a:endParaRPr sz="900">
              <a:latin typeface="Arial"/>
              <a:cs typeface="Arial"/>
            </a:endParaRPr>
          </a:p>
        </p:txBody>
      </p:sp>
      <p:sp>
        <p:nvSpPr>
          <p:cNvPr id="246" name="object 246"/>
          <p:cNvSpPr/>
          <p:nvPr/>
        </p:nvSpPr>
        <p:spPr>
          <a:xfrm>
            <a:off x="6919848" y="1855711"/>
            <a:ext cx="2272030" cy="369570"/>
          </a:xfrm>
          <a:custGeom>
            <a:avLst/>
            <a:gdLst/>
            <a:ahLst/>
            <a:cxnLst/>
            <a:rect l="l" t="t" r="r" b="b"/>
            <a:pathLst>
              <a:path w="2272029" h="369569">
                <a:moveTo>
                  <a:pt x="0" y="369328"/>
                </a:moveTo>
                <a:lnTo>
                  <a:pt x="2271776" y="369328"/>
                </a:lnTo>
                <a:lnTo>
                  <a:pt x="2271776" y="0"/>
                </a:lnTo>
                <a:lnTo>
                  <a:pt x="0" y="0"/>
                </a:lnTo>
                <a:lnTo>
                  <a:pt x="0" y="36932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2" name="object 252"/>
          <p:cNvSpPr txBox="1"/>
          <p:nvPr/>
        </p:nvSpPr>
        <p:spPr>
          <a:xfrm>
            <a:off x="384620" y="178568"/>
            <a:ext cx="8769985" cy="7386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1280">
              <a:lnSpc>
                <a:spcPct val="100000"/>
              </a:lnSpc>
              <a:spcBef>
                <a:spcPts val="70"/>
              </a:spcBef>
            </a:pPr>
            <a:r>
              <a:rPr sz="2400" b="1" spc="-5" dirty="0" smtClean="0">
                <a:solidFill>
                  <a:srgbClr val="4A0D66"/>
                </a:solidFill>
                <a:latin typeface="Arial"/>
                <a:cs typeface="Arial"/>
              </a:rPr>
              <a:t>Few </a:t>
            </a:r>
            <a:r>
              <a:rPr sz="2400" b="1" dirty="0">
                <a:solidFill>
                  <a:srgbClr val="4A0D66"/>
                </a:solidFill>
                <a:latin typeface="Arial"/>
                <a:cs typeface="Arial"/>
              </a:rPr>
              <a:t>differences between </a:t>
            </a:r>
            <a:r>
              <a:rPr sz="2400" b="1" spc="-5" dirty="0">
                <a:solidFill>
                  <a:srgbClr val="4A0D66"/>
                </a:solidFill>
                <a:latin typeface="Arial"/>
                <a:cs typeface="Arial"/>
              </a:rPr>
              <a:t>diagnosing physician by</a:t>
            </a:r>
            <a:r>
              <a:rPr sz="2400" b="1" spc="-55" dirty="0">
                <a:solidFill>
                  <a:srgbClr val="4A0D66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4A0D66"/>
                </a:solidFill>
                <a:latin typeface="Arial"/>
                <a:cs typeface="Arial"/>
              </a:rPr>
              <a:t>ethnicity;</a:t>
            </a:r>
            <a:endParaRPr sz="2400" dirty="0">
              <a:solidFill>
                <a:srgbClr val="4A0D66"/>
              </a:solidFill>
              <a:latin typeface="Arial"/>
              <a:cs typeface="Arial"/>
            </a:endParaRPr>
          </a:p>
          <a:p>
            <a:pPr marL="81280">
              <a:lnSpc>
                <a:spcPct val="100000"/>
              </a:lnSpc>
            </a:pPr>
            <a:r>
              <a:rPr sz="2400" b="1" dirty="0">
                <a:solidFill>
                  <a:srgbClr val="4A0D66"/>
                </a:solidFill>
                <a:latin typeface="Arial"/>
                <a:cs typeface="Arial"/>
              </a:rPr>
              <a:t>wealthy </a:t>
            </a:r>
            <a:r>
              <a:rPr sz="2400" b="1" spc="-5" dirty="0">
                <a:solidFill>
                  <a:srgbClr val="4A0D66"/>
                </a:solidFill>
                <a:latin typeface="Arial"/>
                <a:cs typeface="Arial"/>
              </a:rPr>
              <a:t>and spouses most </a:t>
            </a:r>
            <a:r>
              <a:rPr sz="2400" b="1" dirty="0">
                <a:solidFill>
                  <a:srgbClr val="4A0D66"/>
                </a:solidFill>
                <a:latin typeface="Arial"/>
                <a:cs typeface="Arial"/>
              </a:rPr>
              <a:t>likely to </a:t>
            </a:r>
            <a:r>
              <a:rPr sz="2400" b="1" spc="-5" dirty="0">
                <a:solidFill>
                  <a:srgbClr val="4A0D66"/>
                </a:solidFill>
                <a:latin typeface="Arial"/>
                <a:cs typeface="Arial"/>
              </a:rPr>
              <a:t>see</a:t>
            </a:r>
            <a:r>
              <a:rPr sz="2400" b="1" spc="-55" dirty="0">
                <a:solidFill>
                  <a:srgbClr val="4A0D66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4A0D66"/>
                </a:solidFill>
                <a:latin typeface="Arial"/>
                <a:cs typeface="Arial"/>
              </a:rPr>
              <a:t>neurologist</a:t>
            </a:r>
            <a:endParaRPr sz="2400" dirty="0">
              <a:solidFill>
                <a:srgbClr val="4A0D66"/>
              </a:solidFill>
              <a:latin typeface="Arial"/>
              <a:cs typeface="Arial"/>
            </a:endParaRPr>
          </a:p>
        </p:txBody>
      </p:sp>
      <p:sp>
        <p:nvSpPr>
          <p:cNvPr id="255" name="object 255"/>
          <p:cNvSpPr txBox="1"/>
          <p:nvPr/>
        </p:nvSpPr>
        <p:spPr>
          <a:xfrm>
            <a:off x="1746956" y="1494692"/>
            <a:ext cx="7166609" cy="10592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dirty="0">
                <a:latin typeface="Arial"/>
                <a:cs typeface="Arial"/>
              </a:rPr>
              <a:t>Question: "What </a:t>
            </a:r>
            <a:r>
              <a:rPr sz="1200" b="1" spc="-10" dirty="0">
                <a:latin typeface="Arial"/>
                <a:cs typeface="Arial"/>
              </a:rPr>
              <a:t>type </a:t>
            </a:r>
            <a:r>
              <a:rPr sz="1200" b="1" dirty="0">
                <a:latin typeface="Arial"/>
                <a:cs typeface="Arial"/>
              </a:rPr>
              <a:t>of </a:t>
            </a:r>
            <a:r>
              <a:rPr sz="1200" b="1" spc="-5" dirty="0">
                <a:latin typeface="Arial"/>
                <a:cs typeface="Arial"/>
              </a:rPr>
              <a:t>physician delivered the diagnosis?"...by </a:t>
            </a:r>
            <a:r>
              <a:rPr sz="1200" b="1" dirty="0">
                <a:latin typeface="Arial"/>
                <a:cs typeface="Arial"/>
              </a:rPr>
              <a:t>PWD</a:t>
            </a:r>
            <a:r>
              <a:rPr sz="1200" b="1" spc="16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relationship</a:t>
            </a:r>
            <a:endParaRPr sz="12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600" dirty="0">
              <a:latin typeface="Times New Roman"/>
              <a:cs typeface="Times New Roman"/>
            </a:endParaRPr>
          </a:p>
          <a:p>
            <a:pPr marL="935990">
              <a:lnSpc>
                <a:spcPct val="100000"/>
              </a:lnSpc>
              <a:tabLst>
                <a:tab pos="3460750" algn="l"/>
                <a:tab pos="5541010" algn="l"/>
              </a:tabLst>
            </a:pPr>
            <a:r>
              <a:rPr sz="1800" b="1" baseline="2314" dirty="0">
                <a:latin typeface="Arial"/>
                <a:cs typeface="Arial"/>
              </a:rPr>
              <a:t>...by</a:t>
            </a:r>
            <a:r>
              <a:rPr sz="1800" b="1" spc="-15" baseline="2314" dirty="0">
                <a:latin typeface="Arial"/>
                <a:cs typeface="Arial"/>
              </a:rPr>
              <a:t> </a:t>
            </a:r>
            <a:r>
              <a:rPr sz="1800" b="1" baseline="2314" dirty="0">
                <a:latin typeface="Arial"/>
                <a:cs typeface="Arial"/>
              </a:rPr>
              <a:t>ethnicity	</a:t>
            </a:r>
            <a:r>
              <a:rPr sz="1200" b="1" spc="-5" dirty="0">
                <a:latin typeface="Arial"/>
                <a:cs typeface="Arial"/>
              </a:rPr>
              <a:t>"...by</a:t>
            </a:r>
            <a:r>
              <a:rPr sz="1200" b="1" spc="1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income	...by PWD</a:t>
            </a:r>
            <a:r>
              <a:rPr sz="1200" b="1" spc="-10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relationship</a:t>
            </a:r>
            <a:endParaRPr sz="12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700" dirty="0">
              <a:latin typeface="Times New Roman"/>
              <a:cs typeface="Times New Roman"/>
            </a:endParaRPr>
          </a:p>
          <a:p>
            <a:pPr marL="219710">
              <a:lnSpc>
                <a:spcPct val="100000"/>
              </a:lnSpc>
              <a:tabLst>
                <a:tab pos="3010535" algn="l"/>
                <a:tab pos="5211445" algn="l"/>
              </a:tabLst>
            </a:pPr>
            <a:r>
              <a:rPr sz="1100" dirty="0">
                <a:latin typeface="Arial"/>
                <a:cs typeface="Arial"/>
              </a:rPr>
              <a:t>%</a:t>
            </a:r>
            <a:r>
              <a:rPr sz="1100" spc="-3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respondents	%</a:t>
            </a:r>
            <a:r>
              <a:rPr sz="1100" spc="-3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respondents	%</a:t>
            </a:r>
            <a:r>
              <a:rPr sz="1100" spc="-12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respondents</a:t>
            </a:r>
          </a:p>
        </p:txBody>
      </p:sp>
      <p:sp>
        <p:nvSpPr>
          <p:cNvPr id="256" name="object 256"/>
          <p:cNvSpPr/>
          <p:nvPr/>
        </p:nvSpPr>
        <p:spPr>
          <a:xfrm>
            <a:off x="2820926" y="5967416"/>
            <a:ext cx="214629" cy="160655"/>
          </a:xfrm>
          <a:custGeom>
            <a:avLst/>
            <a:gdLst/>
            <a:ahLst/>
            <a:cxnLst/>
            <a:rect l="l" t="t" r="r" b="b"/>
            <a:pathLst>
              <a:path w="214630" h="160654">
                <a:moveTo>
                  <a:pt x="0" y="160337"/>
                </a:moveTo>
                <a:lnTo>
                  <a:pt x="214312" y="160337"/>
                </a:lnTo>
                <a:lnTo>
                  <a:pt x="214312" y="0"/>
                </a:lnTo>
                <a:lnTo>
                  <a:pt x="0" y="0"/>
                </a:lnTo>
                <a:lnTo>
                  <a:pt x="0" y="160337"/>
                </a:lnTo>
                <a:close/>
              </a:path>
            </a:pathLst>
          </a:custGeom>
          <a:solidFill>
            <a:srgbClr val="79A1B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7" name="object 257"/>
          <p:cNvSpPr/>
          <p:nvPr/>
        </p:nvSpPr>
        <p:spPr>
          <a:xfrm>
            <a:off x="2820926" y="5967416"/>
            <a:ext cx="214629" cy="160655"/>
          </a:xfrm>
          <a:custGeom>
            <a:avLst/>
            <a:gdLst/>
            <a:ahLst/>
            <a:cxnLst/>
            <a:rect l="l" t="t" r="r" b="b"/>
            <a:pathLst>
              <a:path w="214630" h="160654">
                <a:moveTo>
                  <a:pt x="0" y="160337"/>
                </a:moveTo>
                <a:lnTo>
                  <a:pt x="214312" y="160337"/>
                </a:lnTo>
                <a:lnTo>
                  <a:pt x="214312" y="0"/>
                </a:lnTo>
                <a:lnTo>
                  <a:pt x="0" y="0"/>
                </a:lnTo>
                <a:lnTo>
                  <a:pt x="0" y="160337"/>
                </a:lnTo>
                <a:close/>
              </a:path>
            </a:pathLst>
          </a:custGeom>
          <a:ln w="9525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8" name="object 258"/>
          <p:cNvSpPr/>
          <p:nvPr/>
        </p:nvSpPr>
        <p:spPr>
          <a:xfrm>
            <a:off x="6242052" y="5967416"/>
            <a:ext cx="214629" cy="160655"/>
          </a:xfrm>
          <a:custGeom>
            <a:avLst/>
            <a:gdLst/>
            <a:ahLst/>
            <a:cxnLst/>
            <a:rect l="l" t="t" r="r" b="b"/>
            <a:pathLst>
              <a:path w="214629" h="160654">
                <a:moveTo>
                  <a:pt x="0" y="160337"/>
                </a:moveTo>
                <a:lnTo>
                  <a:pt x="214312" y="160337"/>
                </a:lnTo>
                <a:lnTo>
                  <a:pt x="214312" y="0"/>
                </a:lnTo>
                <a:lnTo>
                  <a:pt x="0" y="0"/>
                </a:lnTo>
                <a:lnTo>
                  <a:pt x="0" y="160337"/>
                </a:lnTo>
                <a:close/>
              </a:path>
            </a:pathLst>
          </a:custGeom>
          <a:solidFill>
            <a:srgbClr val="5BAC8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9" name="object 259"/>
          <p:cNvSpPr/>
          <p:nvPr/>
        </p:nvSpPr>
        <p:spPr>
          <a:xfrm>
            <a:off x="6242052" y="5967416"/>
            <a:ext cx="214629" cy="160655"/>
          </a:xfrm>
          <a:custGeom>
            <a:avLst/>
            <a:gdLst/>
            <a:ahLst/>
            <a:cxnLst/>
            <a:rect l="l" t="t" r="r" b="b"/>
            <a:pathLst>
              <a:path w="214629" h="160654">
                <a:moveTo>
                  <a:pt x="0" y="160337"/>
                </a:moveTo>
                <a:lnTo>
                  <a:pt x="214312" y="160337"/>
                </a:lnTo>
                <a:lnTo>
                  <a:pt x="214312" y="0"/>
                </a:lnTo>
                <a:lnTo>
                  <a:pt x="0" y="0"/>
                </a:lnTo>
                <a:lnTo>
                  <a:pt x="0" y="160337"/>
                </a:lnTo>
                <a:close/>
              </a:path>
            </a:pathLst>
          </a:custGeom>
          <a:ln w="9525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0" name="object 260"/>
          <p:cNvSpPr/>
          <p:nvPr/>
        </p:nvSpPr>
        <p:spPr>
          <a:xfrm>
            <a:off x="3963925" y="5967416"/>
            <a:ext cx="214629" cy="160655"/>
          </a:xfrm>
          <a:custGeom>
            <a:avLst/>
            <a:gdLst/>
            <a:ahLst/>
            <a:cxnLst/>
            <a:rect l="l" t="t" r="r" b="b"/>
            <a:pathLst>
              <a:path w="214629" h="160654">
                <a:moveTo>
                  <a:pt x="0" y="160337"/>
                </a:moveTo>
                <a:lnTo>
                  <a:pt x="214312" y="160337"/>
                </a:lnTo>
                <a:lnTo>
                  <a:pt x="214312" y="0"/>
                </a:lnTo>
                <a:lnTo>
                  <a:pt x="0" y="0"/>
                </a:lnTo>
                <a:lnTo>
                  <a:pt x="0" y="160337"/>
                </a:lnTo>
                <a:close/>
              </a:path>
            </a:pathLst>
          </a:custGeom>
          <a:solidFill>
            <a:srgbClr val="BBDE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1" name="object 261"/>
          <p:cNvSpPr/>
          <p:nvPr/>
        </p:nvSpPr>
        <p:spPr>
          <a:xfrm>
            <a:off x="3963925" y="5967416"/>
            <a:ext cx="214629" cy="160655"/>
          </a:xfrm>
          <a:custGeom>
            <a:avLst/>
            <a:gdLst/>
            <a:ahLst/>
            <a:cxnLst/>
            <a:rect l="l" t="t" r="r" b="b"/>
            <a:pathLst>
              <a:path w="214629" h="160654">
                <a:moveTo>
                  <a:pt x="0" y="160337"/>
                </a:moveTo>
                <a:lnTo>
                  <a:pt x="214312" y="160337"/>
                </a:lnTo>
                <a:lnTo>
                  <a:pt x="214312" y="0"/>
                </a:lnTo>
                <a:lnTo>
                  <a:pt x="0" y="0"/>
                </a:lnTo>
                <a:lnTo>
                  <a:pt x="0" y="160337"/>
                </a:lnTo>
                <a:close/>
              </a:path>
            </a:pathLst>
          </a:custGeom>
          <a:ln w="9525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2" name="object 262"/>
          <p:cNvSpPr/>
          <p:nvPr/>
        </p:nvSpPr>
        <p:spPr>
          <a:xfrm>
            <a:off x="5108577" y="5967416"/>
            <a:ext cx="214629" cy="160655"/>
          </a:xfrm>
          <a:custGeom>
            <a:avLst/>
            <a:gdLst/>
            <a:ahLst/>
            <a:cxnLst/>
            <a:rect l="l" t="t" r="r" b="b"/>
            <a:pathLst>
              <a:path w="214629" h="160654">
                <a:moveTo>
                  <a:pt x="0" y="160337"/>
                </a:moveTo>
                <a:lnTo>
                  <a:pt x="214312" y="160337"/>
                </a:lnTo>
                <a:lnTo>
                  <a:pt x="214312" y="0"/>
                </a:lnTo>
                <a:lnTo>
                  <a:pt x="0" y="0"/>
                </a:lnTo>
                <a:lnTo>
                  <a:pt x="0" y="160337"/>
                </a:lnTo>
                <a:close/>
              </a:path>
            </a:pathLst>
          </a:custGeom>
          <a:solidFill>
            <a:srgbClr val="8EC5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3" name="object 263"/>
          <p:cNvSpPr/>
          <p:nvPr/>
        </p:nvSpPr>
        <p:spPr>
          <a:xfrm>
            <a:off x="5108577" y="5967416"/>
            <a:ext cx="214629" cy="160655"/>
          </a:xfrm>
          <a:custGeom>
            <a:avLst/>
            <a:gdLst/>
            <a:ahLst/>
            <a:cxnLst/>
            <a:rect l="l" t="t" r="r" b="b"/>
            <a:pathLst>
              <a:path w="214629" h="160654">
                <a:moveTo>
                  <a:pt x="0" y="160337"/>
                </a:moveTo>
                <a:lnTo>
                  <a:pt x="214312" y="160337"/>
                </a:lnTo>
                <a:lnTo>
                  <a:pt x="214312" y="0"/>
                </a:lnTo>
                <a:lnTo>
                  <a:pt x="0" y="0"/>
                </a:lnTo>
                <a:lnTo>
                  <a:pt x="0" y="160337"/>
                </a:lnTo>
                <a:close/>
              </a:path>
            </a:pathLst>
          </a:custGeom>
          <a:ln w="9525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4" name="object 264"/>
          <p:cNvSpPr txBox="1"/>
          <p:nvPr/>
        </p:nvSpPr>
        <p:spPr>
          <a:xfrm>
            <a:off x="5361813" y="5959449"/>
            <a:ext cx="796925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5" dirty="0">
                <a:latin typeface="Arial"/>
                <a:cs typeface="Arial"/>
              </a:rPr>
              <a:t>Neurologist</a:t>
            </a:r>
            <a:endParaRPr sz="1200">
              <a:latin typeface="Arial"/>
              <a:cs typeface="Arial"/>
            </a:endParaRPr>
          </a:p>
        </p:txBody>
      </p:sp>
      <p:sp>
        <p:nvSpPr>
          <p:cNvPr id="268" name="object 268"/>
          <p:cNvSpPr txBox="1">
            <a:spLocks noGrp="1"/>
          </p:cNvSpPr>
          <p:nvPr>
            <p:ph type="sldNum" sz="quarter" idx="7"/>
          </p:nvPr>
        </p:nvSpPr>
        <p:spPr>
          <a:xfrm>
            <a:off x="8935973" y="6683491"/>
            <a:ext cx="243204" cy="1282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010"/>
              </a:lnSpc>
            </a:pPr>
            <a:fld id="{81D60167-4931-47E6-BA6A-407CBD079E47}" type="slidenum">
              <a:rPr spc="-5" dirty="0"/>
              <a:t>21</a:t>
            </a:fld>
            <a:endParaRPr spc="-5" dirty="0"/>
          </a:p>
        </p:txBody>
      </p:sp>
      <p:sp>
        <p:nvSpPr>
          <p:cNvPr id="265" name="object 265"/>
          <p:cNvSpPr txBox="1"/>
          <p:nvPr/>
        </p:nvSpPr>
        <p:spPr>
          <a:xfrm>
            <a:off x="6495669" y="5959449"/>
            <a:ext cx="339090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dirty="0">
                <a:latin typeface="Arial"/>
                <a:cs typeface="Arial"/>
              </a:rPr>
              <a:t>PCP</a:t>
            </a:r>
            <a:endParaRPr sz="1200">
              <a:latin typeface="Arial"/>
              <a:cs typeface="Arial"/>
            </a:endParaRPr>
          </a:p>
        </p:txBody>
      </p:sp>
      <p:sp>
        <p:nvSpPr>
          <p:cNvPr id="266" name="object 266"/>
          <p:cNvSpPr txBox="1"/>
          <p:nvPr/>
        </p:nvSpPr>
        <p:spPr>
          <a:xfrm>
            <a:off x="2165731" y="5484571"/>
            <a:ext cx="2854961" cy="66428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34365" marR="716280" indent="-622300">
              <a:lnSpc>
                <a:spcPct val="100000"/>
              </a:lnSpc>
            </a:pPr>
            <a:r>
              <a:rPr sz="900" dirty="0">
                <a:latin typeface="Arial"/>
                <a:cs typeface="Arial"/>
              </a:rPr>
              <a:t>White/Other </a:t>
            </a:r>
            <a:r>
              <a:rPr sz="900" spc="-15" dirty="0">
                <a:latin typeface="Arial"/>
                <a:cs typeface="Arial"/>
              </a:rPr>
              <a:t>African-Hispanic/Latino </a:t>
            </a:r>
            <a:r>
              <a:rPr sz="900" dirty="0">
                <a:latin typeface="Arial"/>
                <a:cs typeface="Arial"/>
              </a:rPr>
              <a:t>Asian  American</a:t>
            </a:r>
            <a:endParaRPr sz="9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900">
              <a:latin typeface="Times New Roman"/>
              <a:cs typeface="Times New Roman"/>
            </a:endParaRPr>
          </a:p>
          <a:p>
            <a:pPr marL="920750">
              <a:lnSpc>
                <a:spcPct val="100000"/>
              </a:lnSpc>
              <a:spcBef>
                <a:spcPts val="545"/>
              </a:spcBef>
              <a:tabLst>
                <a:tab pos="2063750" algn="l"/>
              </a:tabLst>
            </a:pPr>
            <a:r>
              <a:rPr sz="1200" spc="-5" dirty="0">
                <a:latin typeface="Arial"/>
                <a:cs typeface="Arial"/>
              </a:rPr>
              <a:t>Geriatrician	Psychiatrist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/>
          <p:nvPr/>
        </p:nvSpPr>
        <p:spPr>
          <a:xfrm>
            <a:off x="2043082" y="2557610"/>
            <a:ext cx="3181985" cy="314325"/>
          </a:xfrm>
          <a:custGeom>
            <a:avLst/>
            <a:gdLst/>
            <a:ahLst/>
            <a:cxnLst/>
            <a:rect l="l" t="t" r="r" b="b"/>
            <a:pathLst>
              <a:path w="3181985" h="314325">
                <a:moveTo>
                  <a:pt x="0" y="314136"/>
                </a:moveTo>
                <a:lnTo>
                  <a:pt x="3181392" y="314136"/>
                </a:lnTo>
                <a:lnTo>
                  <a:pt x="3181392" y="0"/>
                </a:lnTo>
                <a:lnTo>
                  <a:pt x="0" y="0"/>
                </a:lnTo>
                <a:lnTo>
                  <a:pt x="0" y="314136"/>
                </a:lnTo>
                <a:close/>
              </a:path>
            </a:pathLst>
          </a:custGeom>
          <a:solidFill>
            <a:srgbClr val="5BAC8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043082" y="2557610"/>
            <a:ext cx="3181985" cy="314325"/>
          </a:xfrm>
          <a:custGeom>
            <a:avLst/>
            <a:gdLst/>
            <a:ahLst/>
            <a:cxnLst/>
            <a:rect l="l" t="t" r="r" b="b"/>
            <a:pathLst>
              <a:path w="3181985" h="314325">
                <a:moveTo>
                  <a:pt x="0" y="314136"/>
                </a:moveTo>
                <a:lnTo>
                  <a:pt x="3181392" y="314136"/>
                </a:lnTo>
                <a:lnTo>
                  <a:pt x="3181392" y="0"/>
                </a:lnTo>
                <a:lnTo>
                  <a:pt x="0" y="0"/>
                </a:lnTo>
                <a:lnTo>
                  <a:pt x="0" y="314136"/>
                </a:lnTo>
                <a:close/>
              </a:path>
            </a:pathLst>
          </a:custGeom>
          <a:ln w="9500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043082" y="3062378"/>
            <a:ext cx="3048000" cy="323850"/>
          </a:xfrm>
          <a:custGeom>
            <a:avLst/>
            <a:gdLst/>
            <a:ahLst/>
            <a:cxnLst/>
            <a:rect l="l" t="t" r="r" b="b"/>
            <a:pathLst>
              <a:path w="3048000" h="323850">
                <a:moveTo>
                  <a:pt x="0" y="323636"/>
                </a:moveTo>
                <a:lnTo>
                  <a:pt x="3047972" y="323636"/>
                </a:lnTo>
                <a:lnTo>
                  <a:pt x="3047972" y="0"/>
                </a:lnTo>
                <a:lnTo>
                  <a:pt x="0" y="0"/>
                </a:lnTo>
                <a:lnTo>
                  <a:pt x="0" y="323636"/>
                </a:lnTo>
                <a:close/>
              </a:path>
            </a:pathLst>
          </a:custGeom>
          <a:solidFill>
            <a:srgbClr val="5BAC8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043082" y="3062378"/>
            <a:ext cx="3048000" cy="323850"/>
          </a:xfrm>
          <a:custGeom>
            <a:avLst/>
            <a:gdLst/>
            <a:ahLst/>
            <a:cxnLst/>
            <a:rect l="l" t="t" r="r" b="b"/>
            <a:pathLst>
              <a:path w="3048000" h="323850">
                <a:moveTo>
                  <a:pt x="0" y="323636"/>
                </a:moveTo>
                <a:lnTo>
                  <a:pt x="3047972" y="323636"/>
                </a:lnTo>
                <a:lnTo>
                  <a:pt x="3047972" y="0"/>
                </a:lnTo>
                <a:lnTo>
                  <a:pt x="0" y="0"/>
                </a:lnTo>
                <a:lnTo>
                  <a:pt x="0" y="323636"/>
                </a:lnTo>
                <a:close/>
              </a:path>
            </a:pathLst>
          </a:custGeom>
          <a:ln w="9500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043082" y="3576655"/>
            <a:ext cx="2915285" cy="314325"/>
          </a:xfrm>
          <a:custGeom>
            <a:avLst/>
            <a:gdLst/>
            <a:ahLst/>
            <a:cxnLst/>
            <a:rect l="l" t="t" r="r" b="b"/>
            <a:pathLst>
              <a:path w="2915285" h="314325">
                <a:moveTo>
                  <a:pt x="0" y="314136"/>
                </a:moveTo>
                <a:lnTo>
                  <a:pt x="2914807" y="314136"/>
                </a:lnTo>
                <a:lnTo>
                  <a:pt x="2914807" y="0"/>
                </a:lnTo>
                <a:lnTo>
                  <a:pt x="0" y="0"/>
                </a:lnTo>
                <a:lnTo>
                  <a:pt x="0" y="314136"/>
                </a:lnTo>
                <a:close/>
              </a:path>
            </a:pathLst>
          </a:custGeom>
          <a:solidFill>
            <a:srgbClr val="5BAC8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043082" y="3576655"/>
            <a:ext cx="2915285" cy="314325"/>
          </a:xfrm>
          <a:custGeom>
            <a:avLst/>
            <a:gdLst/>
            <a:ahLst/>
            <a:cxnLst/>
            <a:rect l="l" t="t" r="r" b="b"/>
            <a:pathLst>
              <a:path w="2915285" h="314325">
                <a:moveTo>
                  <a:pt x="0" y="314136"/>
                </a:moveTo>
                <a:lnTo>
                  <a:pt x="2914807" y="314136"/>
                </a:lnTo>
                <a:lnTo>
                  <a:pt x="2914807" y="0"/>
                </a:lnTo>
                <a:lnTo>
                  <a:pt x="0" y="0"/>
                </a:lnTo>
                <a:lnTo>
                  <a:pt x="0" y="314136"/>
                </a:lnTo>
                <a:close/>
              </a:path>
            </a:pathLst>
          </a:custGeom>
          <a:ln w="9500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043082" y="4081427"/>
            <a:ext cx="2724785" cy="314325"/>
          </a:xfrm>
          <a:custGeom>
            <a:avLst/>
            <a:gdLst/>
            <a:ahLst/>
            <a:cxnLst/>
            <a:rect l="l" t="t" r="r" b="b"/>
            <a:pathLst>
              <a:path w="2724785" h="314325">
                <a:moveTo>
                  <a:pt x="0" y="314136"/>
                </a:moveTo>
                <a:lnTo>
                  <a:pt x="2724189" y="314136"/>
                </a:lnTo>
                <a:lnTo>
                  <a:pt x="2724189" y="0"/>
                </a:lnTo>
                <a:lnTo>
                  <a:pt x="0" y="0"/>
                </a:lnTo>
                <a:lnTo>
                  <a:pt x="0" y="314136"/>
                </a:lnTo>
                <a:close/>
              </a:path>
            </a:pathLst>
          </a:custGeom>
          <a:solidFill>
            <a:srgbClr val="5BAC8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043082" y="4081427"/>
            <a:ext cx="2724785" cy="314325"/>
          </a:xfrm>
          <a:custGeom>
            <a:avLst/>
            <a:gdLst/>
            <a:ahLst/>
            <a:cxnLst/>
            <a:rect l="l" t="t" r="r" b="b"/>
            <a:pathLst>
              <a:path w="2724785" h="314325">
                <a:moveTo>
                  <a:pt x="0" y="314136"/>
                </a:moveTo>
                <a:lnTo>
                  <a:pt x="2724189" y="314136"/>
                </a:lnTo>
                <a:lnTo>
                  <a:pt x="2724189" y="0"/>
                </a:lnTo>
                <a:lnTo>
                  <a:pt x="0" y="0"/>
                </a:lnTo>
                <a:lnTo>
                  <a:pt x="0" y="314136"/>
                </a:lnTo>
                <a:close/>
              </a:path>
            </a:pathLst>
          </a:custGeom>
          <a:ln w="9500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2043082" y="4586199"/>
            <a:ext cx="2143125" cy="324485"/>
          </a:xfrm>
          <a:custGeom>
            <a:avLst/>
            <a:gdLst/>
            <a:ahLst/>
            <a:cxnLst/>
            <a:rect l="l" t="t" r="r" b="b"/>
            <a:pathLst>
              <a:path w="2143125" h="324485">
                <a:moveTo>
                  <a:pt x="0" y="323953"/>
                </a:moveTo>
                <a:lnTo>
                  <a:pt x="2143080" y="323953"/>
                </a:lnTo>
                <a:lnTo>
                  <a:pt x="2143080" y="0"/>
                </a:lnTo>
                <a:lnTo>
                  <a:pt x="0" y="0"/>
                </a:lnTo>
                <a:lnTo>
                  <a:pt x="0" y="323953"/>
                </a:lnTo>
                <a:close/>
              </a:path>
            </a:pathLst>
          </a:custGeom>
          <a:solidFill>
            <a:srgbClr val="5BAC8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043082" y="4586199"/>
            <a:ext cx="2143125" cy="324485"/>
          </a:xfrm>
          <a:custGeom>
            <a:avLst/>
            <a:gdLst/>
            <a:ahLst/>
            <a:cxnLst/>
            <a:rect l="l" t="t" r="r" b="b"/>
            <a:pathLst>
              <a:path w="2143125" h="324485">
                <a:moveTo>
                  <a:pt x="0" y="323953"/>
                </a:moveTo>
                <a:lnTo>
                  <a:pt x="2143080" y="323953"/>
                </a:lnTo>
                <a:lnTo>
                  <a:pt x="2143080" y="0"/>
                </a:lnTo>
                <a:lnTo>
                  <a:pt x="0" y="0"/>
                </a:lnTo>
                <a:lnTo>
                  <a:pt x="0" y="323953"/>
                </a:lnTo>
                <a:close/>
              </a:path>
            </a:pathLst>
          </a:custGeom>
          <a:ln w="9500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043082" y="5100468"/>
            <a:ext cx="66675" cy="62230"/>
          </a:xfrm>
          <a:custGeom>
            <a:avLst/>
            <a:gdLst/>
            <a:ahLst/>
            <a:cxnLst/>
            <a:rect l="l" t="t" r="r" b="b"/>
            <a:pathLst>
              <a:path w="66675" h="62229">
                <a:moveTo>
                  <a:pt x="0" y="62018"/>
                </a:moveTo>
                <a:lnTo>
                  <a:pt x="66582" y="62018"/>
                </a:lnTo>
                <a:lnTo>
                  <a:pt x="66582" y="0"/>
                </a:lnTo>
                <a:lnTo>
                  <a:pt x="0" y="0"/>
                </a:lnTo>
                <a:lnTo>
                  <a:pt x="0" y="62018"/>
                </a:lnTo>
                <a:close/>
              </a:path>
            </a:pathLst>
          </a:custGeom>
          <a:solidFill>
            <a:srgbClr val="80808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2043082" y="5345052"/>
            <a:ext cx="66675" cy="70485"/>
          </a:xfrm>
          <a:custGeom>
            <a:avLst/>
            <a:gdLst/>
            <a:ahLst/>
            <a:cxnLst/>
            <a:rect l="l" t="t" r="r" b="b"/>
            <a:pathLst>
              <a:path w="66675" h="70485">
                <a:moveTo>
                  <a:pt x="0" y="69872"/>
                </a:moveTo>
                <a:lnTo>
                  <a:pt x="66582" y="69872"/>
                </a:lnTo>
                <a:lnTo>
                  <a:pt x="66582" y="0"/>
                </a:lnTo>
                <a:lnTo>
                  <a:pt x="0" y="0"/>
                </a:lnTo>
                <a:lnTo>
                  <a:pt x="0" y="69872"/>
                </a:lnTo>
                <a:close/>
              </a:path>
            </a:pathLst>
          </a:custGeom>
          <a:solidFill>
            <a:srgbClr val="80808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224474" y="2557610"/>
            <a:ext cx="3305175" cy="314325"/>
          </a:xfrm>
          <a:custGeom>
            <a:avLst/>
            <a:gdLst/>
            <a:ahLst/>
            <a:cxnLst/>
            <a:rect l="l" t="t" r="r" b="b"/>
            <a:pathLst>
              <a:path w="3305175" h="314325">
                <a:moveTo>
                  <a:pt x="0" y="314136"/>
                </a:moveTo>
                <a:lnTo>
                  <a:pt x="3305045" y="314136"/>
                </a:lnTo>
                <a:lnTo>
                  <a:pt x="3305045" y="0"/>
                </a:lnTo>
                <a:lnTo>
                  <a:pt x="0" y="0"/>
                </a:lnTo>
                <a:lnTo>
                  <a:pt x="0" y="314136"/>
                </a:lnTo>
                <a:close/>
              </a:path>
            </a:pathLst>
          </a:custGeom>
          <a:solidFill>
            <a:srgbClr val="B0716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5224474" y="2557610"/>
            <a:ext cx="3305175" cy="314325"/>
          </a:xfrm>
          <a:custGeom>
            <a:avLst/>
            <a:gdLst/>
            <a:ahLst/>
            <a:cxnLst/>
            <a:rect l="l" t="t" r="r" b="b"/>
            <a:pathLst>
              <a:path w="3305175" h="314325">
                <a:moveTo>
                  <a:pt x="0" y="314136"/>
                </a:moveTo>
                <a:lnTo>
                  <a:pt x="3305045" y="314136"/>
                </a:lnTo>
                <a:lnTo>
                  <a:pt x="3305045" y="0"/>
                </a:lnTo>
                <a:lnTo>
                  <a:pt x="0" y="0"/>
                </a:lnTo>
                <a:lnTo>
                  <a:pt x="0" y="314136"/>
                </a:lnTo>
                <a:close/>
              </a:path>
            </a:pathLst>
          </a:custGeom>
          <a:ln w="9500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091053" y="3062378"/>
            <a:ext cx="3439160" cy="323850"/>
          </a:xfrm>
          <a:custGeom>
            <a:avLst/>
            <a:gdLst/>
            <a:ahLst/>
            <a:cxnLst/>
            <a:rect l="l" t="t" r="r" b="b"/>
            <a:pathLst>
              <a:path w="3439159" h="323850">
                <a:moveTo>
                  <a:pt x="0" y="323636"/>
                </a:moveTo>
                <a:lnTo>
                  <a:pt x="3438592" y="323636"/>
                </a:lnTo>
                <a:lnTo>
                  <a:pt x="3438592" y="0"/>
                </a:lnTo>
                <a:lnTo>
                  <a:pt x="0" y="0"/>
                </a:lnTo>
                <a:lnTo>
                  <a:pt x="0" y="323636"/>
                </a:lnTo>
                <a:close/>
              </a:path>
            </a:pathLst>
          </a:custGeom>
          <a:solidFill>
            <a:srgbClr val="B0716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091053" y="3062378"/>
            <a:ext cx="3439160" cy="323850"/>
          </a:xfrm>
          <a:custGeom>
            <a:avLst/>
            <a:gdLst/>
            <a:ahLst/>
            <a:cxnLst/>
            <a:rect l="l" t="t" r="r" b="b"/>
            <a:pathLst>
              <a:path w="3439159" h="323850">
                <a:moveTo>
                  <a:pt x="0" y="323636"/>
                </a:moveTo>
                <a:lnTo>
                  <a:pt x="3438592" y="323636"/>
                </a:lnTo>
                <a:lnTo>
                  <a:pt x="3438592" y="0"/>
                </a:lnTo>
                <a:lnTo>
                  <a:pt x="0" y="0"/>
                </a:lnTo>
                <a:lnTo>
                  <a:pt x="0" y="323636"/>
                </a:lnTo>
                <a:close/>
              </a:path>
            </a:pathLst>
          </a:custGeom>
          <a:ln w="9500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4957887" y="3576655"/>
            <a:ext cx="3571875" cy="314325"/>
          </a:xfrm>
          <a:custGeom>
            <a:avLst/>
            <a:gdLst/>
            <a:ahLst/>
            <a:cxnLst/>
            <a:rect l="l" t="t" r="r" b="b"/>
            <a:pathLst>
              <a:path w="3571875" h="314325">
                <a:moveTo>
                  <a:pt x="0" y="314136"/>
                </a:moveTo>
                <a:lnTo>
                  <a:pt x="3571757" y="314136"/>
                </a:lnTo>
                <a:lnTo>
                  <a:pt x="3571757" y="0"/>
                </a:lnTo>
                <a:lnTo>
                  <a:pt x="0" y="0"/>
                </a:lnTo>
                <a:lnTo>
                  <a:pt x="0" y="314136"/>
                </a:lnTo>
                <a:close/>
              </a:path>
            </a:pathLst>
          </a:custGeom>
          <a:solidFill>
            <a:srgbClr val="B0716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4957887" y="3576655"/>
            <a:ext cx="3571875" cy="314325"/>
          </a:xfrm>
          <a:custGeom>
            <a:avLst/>
            <a:gdLst/>
            <a:ahLst/>
            <a:cxnLst/>
            <a:rect l="l" t="t" r="r" b="b"/>
            <a:pathLst>
              <a:path w="3571875" h="314325">
                <a:moveTo>
                  <a:pt x="0" y="314136"/>
                </a:moveTo>
                <a:lnTo>
                  <a:pt x="3571757" y="314136"/>
                </a:lnTo>
                <a:lnTo>
                  <a:pt x="3571757" y="0"/>
                </a:lnTo>
                <a:lnTo>
                  <a:pt x="0" y="0"/>
                </a:lnTo>
                <a:lnTo>
                  <a:pt x="0" y="314136"/>
                </a:lnTo>
                <a:close/>
              </a:path>
            </a:pathLst>
          </a:custGeom>
          <a:ln w="9500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4767272" y="4081427"/>
            <a:ext cx="3762375" cy="314325"/>
          </a:xfrm>
          <a:custGeom>
            <a:avLst/>
            <a:gdLst/>
            <a:ahLst/>
            <a:cxnLst/>
            <a:rect l="l" t="t" r="r" b="b"/>
            <a:pathLst>
              <a:path w="3762375" h="314325">
                <a:moveTo>
                  <a:pt x="0" y="314136"/>
                </a:moveTo>
                <a:lnTo>
                  <a:pt x="3762248" y="314136"/>
                </a:lnTo>
                <a:lnTo>
                  <a:pt x="3762248" y="0"/>
                </a:lnTo>
                <a:lnTo>
                  <a:pt x="0" y="0"/>
                </a:lnTo>
                <a:lnTo>
                  <a:pt x="0" y="314136"/>
                </a:lnTo>
                <a:close/>
              </a:path>
            </a:pathLst>
          </a:custGeom>
          <a:solidFill>
            <a:srgbClr val="B0716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4767272" y="4081427"/>
            <a:ext cx="3762375" cy="314325"/>
          </a:xfrm>
          <a:custGeom>
            <a:avLst/>
            <a:gdLst/>
            <a:ahLst/>
            <a:cxnLst/>
            <a:rect l="l" t="t" r="r" b="b"/>
            <a:pathLst>
              <a:path w="3762375" h="314325">
                <a:moveTo>
                  <a:pt x="0" y="314136"/>
                </a:moveTo>
                <a:lnTo>
                  <a:pt x="3762248" y="314136"/>
                </a:lnTo>
                <a:lnTo>
                  <a:pt x="3762248" y="0"/>
                </a:lnTo>
                <a:lnTo>
                  <a:pt x="0" y="0"/>
                </a:lnTo>
                <a:lnTo>
                  <a:pt x="0" y="314136"/>
                </a:lnTo>
                <a:close/>
              </a:path>
            </a:pathLst>
          </a:custGeom>
          <a:ln w="9500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4186162" y="4586199"/>
            <a:ext cx="4344035" cy="324485"/>
          </a:xfrm>
          <a:custGeom>
            <a:avLst/>
            <a:gdLst/>
            <a:ahLst/>
            <a:cxnLst/>
            <a:rect l="l" t="t" r="r" b="b"/>
            <a:pathLst>
              <a:path w="4344034" h="324485">
                <a:moveTo>
                  <a:pt x="0" y="323953"/>
                </a:moveTo>
                <a:lnTo>
                  <a:pt x="4343484" y="323953"/>
                </a:lnTo>
                <a:lnTo>
                  <a:pt x="4343484" y="0"/>
                </a:lnTo>
                <a:lnTo>
                  <a:pt x="0" y="0"/>
                </a:lnTo>
                <a:lnTo>
                  <a:pt x="0" y="323953"/>
                </a:lnTo>
                <a:close/>
              </a:path>
            </a:pathLst>
          </a:custGeom>
          <a:solidFill>
            <a:srgbClr val="B0716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4186162" y="4586199"/>
            <a:ext cx="4344035" cy="324485"/>
          </a:xfrm>
          <a:custGeom>
            <a:avLst/>
            <a:gdLst/>
            <a:ahLst/>
            <a:cxnLst/>
            <a:rect l="l" t="t" r="r" b="b"/>
            <a:pathLst>
              <a:path w="4344034" h="324485">
                <a:moveTo>
                  <a:pt x="0" y="323953"/>
                </a:moveTo>
                <a:lnTo>
                  <a:pt x="4343484" y="323953"/>
                </a:lnTo>
                <a:lnTo>
                  <a:pt x="4343484" y="0"/>
                </a:lnTo>
                <a:lnTo>
                  <a:pt x="0" y="0"/>
                </a:lnTo>
                <a:lnTo>
                  <a:pt x="0" y="323953"/>
                </a:lnTo>
                <a:close/>
              </a:path>
            </a:pathLst>
          </a:custGeom>
          <a:ln w="9500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2109665" y="5100468"/>
            <a:ext cx="6419850" cy="314960"/>
          </a:xfrm>
          <a:custGeom>
            <a:avLst/>
            <a:gdLst/>
            <a:ahLst/>
            <a:cxnLst/>
            <a:rect l="l" t="t" r="r" b="b"/>
            <a:pathLst>
              <a:path w="6419850" h="314960">
                <a:moveTo>
                  <a:pt x="0" y="314453"/>
                </a:moveTo>
                <a:lnTo>
                  <a:pt x="6419855" y="314453"/>
                </a:lnTo>
                <a:lnTo>
                  <a:pt x="6419855" y="0"/>
                </a:lnTo>
                <a:lnTo>
                  <a:pt x="0" y="0"/>
                </a:lnTo>
                <a:lnTo>
                  <a:pt x="0" y="314453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2109665" y="5100468"/>
            <a:ext cx="6419850" cy="314960"/>
          </a:xfrm>
          <a:custGeom>
            <a:avLst/>
            <a:gdLst/>
            <a:ahLst/>
            <a:cxnLst/>
            <a:rect l="l" t="t" r="r" b="b"/>
            <a:pathLst>
              <a:path w="6419850" h="314960">
                <a:moveTo>
                  <a:pt x="0" y="314453"/>
                </a:moveTo>
                <a:lnTo>
                  <a:pt x="6419855" y="314453"/>
                </a:lnTo>
                <a:lnTo>
                  <a:pt x="6419855" y="0"/>
                </a:lnTo>
                <a:lnTo>
                  <a:pt x="0" y="0"/>
                </a:lnTo>
                <a:lnTo>
                  <a:pt x="0" y="314453"/>
                </a:lnTo>
                <a:close/>
              </a:path>
            </a:pathLst>
          </a:custGeom>
          <a:ln w="9500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3338592" y="5519739"/>
            <a:ext cx="0" cy="38100"/>
          </a:xfrm>
          <a:custGeom>
            <a:avLst/>
            <a:gdLst/>
            <a:ahLst/>
            <a:cxnLst/>
            <a:rect l="l" t="t" r="r" b="b"/>
            <a:pathLst>
              <a:path h="38100">
                <a:moveTo>
                  <a:pt x="0" y="38000"/>
                </a:moveTo>
                <a:lnTo>
                  <a:pt x="0" y="0"/>
                </a:lnTo>
              </a:path>
            </a:pathLst>
          </a:custGeom>
          <a:ln w="9511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4633851" y="5519739"/>
            <a:ext cx="0" cy="38100"/>
          </a:xfrm>
          <a:custGeom>
            <a:avLst/>
            <a:gdLst/>
            <a:ahLst/>
            <a:cxnLst/>
            <a:rect l="l" t="t" r="r" b="b"/>
            <a:pathLst>
              <a:path h="38100">
                <a:moveTo>
                  <a:pt x="0" y="38000"/>
                </a:moveTo>
                <a:lnTo>
                  <a:pt x="0" y="0"/>
                </a:lnTo>
              </a:path>
            </a:pathLst>
          </a:custGeom>
          <a:ln w="9511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5938875" y="5519739"/>
            <a:ext cx="0" cy="38100"/>
          </a:xfrm>
          <a:custGeom>
            <a:avLst/>
            <a:gdLst/>
            <a:ahLst/>
            <a:cxnLst/>
            <a:rect l="l" t="t" r="r" b="b"/>
            <a:pathLst>
              <a:path h="38100">
                <a:moveTo>
                  <a:pt x="0" y="38000"/>
                </a:moveTo>
                <a:lnTo>
                  <a:pt x="0" y="0"/>
                </a:lnTo>
              </a:path>
            </a:pathLst>
          </a:custGeom>
          <a:ln w="9511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7234387" y="5519739"/>
            <a:ext cx="0" cy="38100"/>
          </a:xfrm>
          <a:custGeom>
            <a:avLst/>
            <a:gdLst/>
            <a:ahLst/>
            <a:cxnLst/>
            <a:rect l="l" t="t" r="r" b="b"/>
            <a:pathLst>
              <a:path h="38100">
                <a:moveTo>
                  <a:pt x="0" y="38000"/>
                </a:moveTo>
                <a:lnTo>
                  <a:pt x="0" y="0"/>
                </a:lnTo>
              </a:path>
            </a:pathLst>
          </a:custGeom>
          <a:ln w="9511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8529518" y="5519739"/>
            <a:ext cx="0" cy="38100"/>
          </a:xfrm>
          <a:custGeom>
            <a:avLst/>
            <a:gdLst/>
            <a:ahLst/>
            <a:cxnLst/>
            <a:rect l="l" t="t" r="r" b="b"/>
            <a:pathLst>
              <a:path h="38100">
                <a:moveTo>
                  <a:pt x="0" y="38000"/>
                </a:moveTo>
                <a:lnTo>
                  <a:pt x="0" y="0"/>
                </a:lnTo>
              </a:path>
            </a:pathLst>
          </a:custGeom>
          <a:ln w="9511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2043080" y="2462226"/>
            <a:ext cx="0" cy="2700655"/>
          </a:xfrm>
          <a:custGeom>
            <a:avLst/>
            <a:gdLst/>
            <a:ahLst/>
            <a:cxnLst/>
            <a:rect l="l" t="t" r="r" b="b"/>
            <a:pathLst>
              <a:path h="2700654">
                <a:moveTo>
                  <a:pt x="0" y="0"/>
                </a:moveTo>
                <a:lnTo>
                  <a:pt x="0" y="2700261"/>
                </a:lnTo>
              </a:path>
            </a:pathLst>
          </a:custGeom>
          <a:ln w="9511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2005035" y="2462225"/>
            <a:ext cx="28575" cy="0"/>
          </a:xfrm>
          <a:custGeom>
            <a:avLst/>
            <a:gdLst/>
            <a:ahLst/>
            <a:cxnLst/>
            <a:rect l="l" t="t" r="r" b="b"/>
            <a:pathLst>
              <a:path w="28575">
                <a:moveTo>
                  <a:pt x="0" y="0"/>
                </a:moveTo>
                <a:lnTo>
                  <a:pt x="28535" y="0"/>
                </a:lnTo>
              </a:path>
            </a:pathLst>
          </a:custGeom>
          <a:ln w="9500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2005035" y="2966997"/>
            <a:ext cx="28575" cy="0"/>
          </a:xfrm>
          <a:custGeom>
            <a:avLst/>
            <a:gdLst/>
            <a:ahLst/>
            <a:cxnLst/>
            <a:rect l="l" t="t" r="r" b="b"/>
            <a:pathLst>
              <a:path w="28575">
                <a:moveTo>
                  <a:pt x="0" y="0"/>
                </a:moveTo>
                <a:lnTo>
                  <a:pt x="28535" y="0"/>
                </a:lnTo>
              </a:path>
            </a:pathLst>
          </a:custGeom>
          <a:ln w="9500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2005035" y="3481270"/>
            <a:ext cx="28575" cy="0"/>
          </a:xfrm>
          <a:custGeom>
            <a:avLst/>
            <a:gdLst/>
            <a:ahLst/>
            <a:cxnLst/>
            <a:rect l="l" t="t" r="r" b="b"/>
            <a:pathLst>
              <a:path w="28575">
                <a:moveTo>
                  <a:pt x="0" y="0"/>
                </a:moveTo>
                <a:lnTo>
                  <a:pt x="28535" y="0"/>
                </a:lnTo>
              </a:path>
            </a:pathLst>
          </a:custGeom>
          <a:ln w="9500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2005035" y="3986042"/>
            <a:ext cx="28575" cy="0"/>
          </a:xfrm>
          <a:custGeom>
            <a:avLst/>
            <a:gdLst/>
            <a:ahLst/>
            <a:cxnLst/>
            <a:rect l="l" t="t" r="r" b="b"/>
            <a:pathLst>
              <a:path w="28575">
                <a:moveTo>
                  <a:pt x="0" y="0"/>
                </a:moveTo>
                <a:lnTo>
                  <a:pt x="28535" y="0"/>
                </a:lnTo>
              </a:path>
            </a:pathLst>
          </a:custGeom>
          <a:ln w="9500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2005035" y="4490814"/>
            <a:ext cx="28575" cy="0"/>
          </a:xfrm>
          <a:custGeom>
            <a:avLst/>
            <a:gdLst/>
            <a:ahLst/>
            <a:cxnLst/>
            <a:rect l="l" t="t" r="r" b="b"/>
            <a:pathLst>
              <a:path w="28575">
                <a:moveTo>
                  <a:pt x="0" y="0"/>
                </a:moveTo>
                <a:lnTo>
                  <a:pt x="28535" y="0"/>
                </a:lnTo>
              </a:path>
            </a:pathLst>
          </a:custGeom>
          <a:ln w="9500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2005035" y="5005150"/>
            <a:ext cx="28575" cy="0"/>
          </a:xfrm>
          <a:custGeom>
            <a:avLst/>
            <a:gdLst/>
            <a:ahLst/>
            <a:cxnLst/>
            <a:rect l="l" t="t" r="r" b="b"/>
            <a:pathLst>
              <a:path w="28575">
                <a:moveTo>
                  <a:pt x="0" y="0"/>
                </a:moveTo>
                <a:lnTo>
                  <a:pt x="28535" y="0"/>
                </a:lnTo>
              </a:path>
            </a:pathLst>
          </a:custGeom>
          <a:ln w="9500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 txBox="1"/>
          <p:nvPr/>
        </p:nvSpPr>
        <p:spPr>
          <a:xfrm>
            <a:off x="3463877" y="3124047"/>
            <a:ext cx="196850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5" dirty="0">
                <a:latin typeface="Arial"/>
                <a:cs typeface="Arial"/>
              </a:rPr>
              <a:t>47</a:t>
            </a:r>
            <a:endParaRPr sz="1200">
              <a:latin typeface="Arial"/>
              <a:cs typeface="Arial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3397294" y="3629073"/>
            <a:ext cx="196850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5" dirty="0">
                <a:latin typeface="Arial"/>
                <a:cs typeface="Arial"/>
              </a:rPr>
              <a:t>45</a:t>
            </a:r>
            <a:endParaRPr sz="1200">
              <a:latin typeface="Arial"/>
              <a:cs typeface="Arial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3302176" y="4133845"/>
            <a:ext cx="196850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5" dirty="0">
                <a:latin typeface="Arial"/>
                <a:cs typeface="Arial"/>
              </a:rPr>
              <a:t>42</a:t>
            </a:r>
            <a:endParaRPr sz="1200">
              <a:latin typeface="Arial"/>
              <a:cs typeface="Arial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3530714" y="2609775"/>
            <a:ext cx="3435350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3250565" algn="l"/>
              </a:tabLst>
            </a:pPr>
            <a:r>
              <a:rPr sz="1200" spc="5" dirty="0">
                <a:latin typeface="Arial"/>
                <a:cs typeface="Arial"/>
              </a:rPr>
              <a:t>4</a:t>
            </a:r>
            <a:r>
              <a:rPr sz="1200" dirty="0">
                <a:latin typeface="Arial"/>
                <a:cs typeface="Arial"/>
              </a:rPr>
              <a:t>9	</a:t>
            </a:r>
            <a:r>
              <a:rPr sz="1200" spc="5" dirty="0">
                <a:latin typeface="Arial"/>
                <a:cs typeface="Arial"/>
              </a:rPr>
              <a:t>51</a:t>
            </a:r>
            <a:endParaRPr sz="1200">
              <a:latin typeface="Arial"/>
              <a:cs typeface="Arial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6702214" y="3124047"/>
            <a:ext cx="196850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5" dirty="0">
                <a:latin typeface="Arial"/>
                <a:cs typeface="Arial"/>
              </a:rPr>
              <a:t>53</a:t>
            </a:r>
            <a:endParaRPr sz="1200">
              <a:latin typeface="Arial"/>
              <a:cs typeface="Arial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6635631" y="3629073"/>
            <a:ext cx="196850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5" dirty="0">
                <a:latin typeface="Arial"/>
                <a:cs typeface="Arial"/>
              </a:rPr>
              <a:t>55</a:t>
            </a:r>
            <a:endParaRPr sz="1200">
              <a:latin typeface="Arial"/>
              <a:cs typeface="Arial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6540513" y="4133845"/>
            <a:ext cx="196850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5" dirty="0">
                <a:latin typeface="Arial"/>
                <a:cs typeface="Arial"/>
              </a:rPr>
              <a:t>58</a:t>
            </a:r>
            <a:endParaRPr sz="1200">
              <a:latin typeface="Arial"/>
              <a:cs typeface="Arial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3006612" y="4648181"/>
            <a:ext cx="196850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5" dirty="0">
                <a:latin typeface="Arial"/>
                <a:cs typeface="Arial"/>
              </a:rPr>
              <a:t>33</a:t>
            </a:r>
            <a:endParaRPr sz="1200">
              <a:latin typeface="Arial"/>
              <a:cs typeface="Arial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5216592" y="5152953"/>
            <a:ext cx="196850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5" dirty="0">
                <a:latin typeface="Arial"/>
                <a:cs typeface="Arial"/>
              </a:rPr>
              <a:t>99</a:t>
            </a:r>
            <a:endParaRPr sz="1200">
              <a:latin typeface="Arial"/>
              <a:cs typeface="Arial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6254650" y="4648181"/>
            <a:ext cx="196850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5" dirty="0">
                <a:latin typeface="Arial"/>
                <a:cs typeface="Arial"/>
              </a:rPr>
              <a:t>67</a:t>
            </a:r>
            <a:endParaRPr sz="1200">
              <a:latin typeface="Arial"/>
              <a:cs typeface="Arial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1987579" y="5629225"/>
            <a:ext cx="110489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dirty="0">
                <a:latin typeface="Arial"/>
                <a:cs typeface="Arial"/>
              </a:rPr>
              <a:t>0</a:t>
            </a:r>
            <a:endParaRPr sz="1200">
              <a:latin typeface="Arial"/>
              <a:cs typeface="Arial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3235213" y="5629225"/>
            <a:ext cx="196850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5" dirty="0">
                <a:latin typeface="Arial"/>
                <a:cs typeface="Arial"/>
              </a:rPr>
              <a:t>20</a:t>
            </a:r>
            <a:endParaRPr sz="1200">
              <a:latin typeface="Arial"/>
              <a:cs typeface="Arial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4530725" y="5629225"/>
            <a:ext cx="196850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5" dirty="0">
                <a:latin typeface="Arial"/>
                <a:cs typeface="Arial"/>
              </a:rPr>
              <a:t>40</a:t>
            </a:r>
            <a:endParaRPr sz="1200">
              <a:latin typeface="Arial"/>
              <a:cs typeface="Arial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1075133" y="3080005"/>
            <a:ext cx="827405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15240">
              <a:lnSpc>
                <a:spcPct val="100000"/>
              </a:lnSpc>
            </a:pPr>
            <a:r>
              <a:rPr sz="900" spc="-5" dirty="0">
                <a:latin typeface="Arial"/>
                <a:cs typeface="Arial"/>
              </a:rPr>
              <a:t>Applied a</a:t>
            </a:r>
            <a:r>
              <a:rPr sz="900" spc="-9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stage  to the</a:t>
            </a:r>
            <a:r>
              <a:rPr sz="900" spc="-13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diagnosis</a:t>
            </a:r>
            <a:endParaRPr sz="900">
              <a:latin typeface="Arial"/>
              <a:cs typeface="Arial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722479" y="3589656"/>
            <a:ext cx="1179195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6515" marR="5080" indent="-44450">
              <a:lnSpc>
                <a:spcPct val="100000"/>
              </a:lnSpc>
            </a:pPr>
            <a:r>
              <a:rPr sz="900" spc="-5" dirty="0">
                <a:latin typeface="Arial"/>
                <a:cs typeface="Arial"/>
              </a:rPr>
              <a:t>Gave a </a:t>
            </a:r>
            <a:r>
              <a:rPr sz="900" dirty="0">
                <a:latin typeface="Arial"/>
                <a:cs typeface="Arial"/>
              </a:rPr>
              <a:t>prescription</a:t>
            </a:r>
            <a:r>
              <a:rPr sz="900" spc="-1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for  Aricept or similar</a:t>
            </a:r>
            <a:r>
              <a:rPr sz="900" spc="-16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drug</a:t>
            </a:r>
            <a:endParaRPr sz="900">
              <a:latin typeface="Arial"/>
              <a:cs typeface="Arial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840132" y="2570355"/>
            <a:ext cx="1062355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132080">
              <a:lnSpc>
                <a:spcPct val="100000"/>
              </a:lnSpc>
            </a:pPr>
            <a:r>
              <a:rPr sz="900" spc="-5" dirty="0">
                <a:latin typeface="Arial"/>
                <a:cs typeface="Arial"/>
              </a:rPr>
              <a:t>Gave</a:t>
            </a:r>
            <a:r>
              <a:rPr sz="900" spc="-8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background  info </a:t>
            </a:r>
            <a:r>
              <a:rPr sz="900" spc="-5" dirty="0">
                <a:latin typeface="Arial"/>
                <a:cs typeface="Arial"/>
              </a:rPr>
              <a:t>on</a:t>
            </a:r>
            <a:r>
              <a:rPr sz="900" spc="-114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dementia/AD</a:t>
            </a:r>
            <a:endParaRPr sz="900">
              <a:latin typeface="Arial"/>
              <a:cs typeface="Arial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808433" y="4094735"/>
            <a:ext cx="1094105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245110">
              <a:lnSpc>
                <a:spcPct val="100000"/>
              </a:lnSpc>
            </a:pPr>
            <a:r>
              <a:rPr sz="900" spc="-5" dirty="0">
                <a:latin typeface="Arial"/>
                <a:cs typeface="Arial"/>
              </a:rPr>
              <a:t>Provided </a:t>
            </a:r>
            <a:r>
              <a:rPr sz="900" dirty="0">
                <a:latin typeface="Arial"/>
                <a:cs typeface="Arial"/>
              </a:rPr>
              <a:t>info</a:t>
            </a:r>
            <a:r>
              <a:rPr sz="900" spc="-95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on  </a:t>
            </a:r>
            <a:r>
              <a:rPr sz="900" dirty="0">
                <a:latin typeface="Arial"/>
                <a:cs typeface="Arial"/>
              </a:rPr>
              <a:t>any drugs</a:t>
            </a:r>
            <a:r>
              <a:rPr sz="900" spc="-13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prescribed</a:t>
            </a:r>
            <a:endParaRPr sz="900">
              <a:latin typeface="Arial"/>
              <a:cs typeface="Arial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1166875" y="5182493"/>
            <a:ext cx="736600" cy="1384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-5" dirty="0">
                <a:latin typeface="Arial"/>
                <a:cs typeface="Arial"/>
              </a:rPr>
              <a:t>None </a:t>
            </a:r>
            <a:r>
              <a:rPr sz="900" dirty="0">
                <a:latin typeface="Arial"/>
                <a:cs typeface="Arial"/>
              </a:rPr>
              <a:t>of</a:t>
            </a:r>
            <a:r>
              <a:rPr sz="900" spc="-10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these</a:t>
            </a:r>
            <a:endParaRPr sz="900">
              <a:latin typeface="Arial"/>
              <a:cs typeface="Arial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671882" y="4604259"/>
            <a:ext cx="1231265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191770">
              <a:lnSpc>
                <a:spcPct val="100000"/>
              </a:lnSpc>
            </a:pPr>
            <a:r>
              <a:rPr sz="900" spc="-5" dirty="0">
                <a:latin typeface="Arial"/>
                <a:cs typeface="Arial"/>
              </a:rPr>
              <a:t>Provided </a:t>
            </a:r>
            <a:r>
              <a:rPr sz="900" dirty="0">
                <a:latin typeface="Arial"/>
                <a:cs typeface="Arial"/>
              </a:rPr>
              <a:t>info </a:t>
            </a:r>
            <a:r>
              <a:rPr sz="900" spc="-5" dirty="0">
                <a:latin typeface="Arial"/>
                <a:cs typeface="Arial"/>
              </a:rPr>
              <a:t>on</a:t>
            </a:r>
            <a:r>
              <a:rPr sz="900" spc="-10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the  </a:t>
            </a:r>
            <a:r>
              <a:rPr sz="900" spc="-5" dirty="0">
                <a:latin typeface="Arial"/>
                <a:cs typeface="Arial"/>
              </a:rPr>
              <a:t>Alzheimer's</a:t>
            </a:r>
            <a:r>
              <a:rPr sz="900" spc="-7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Association</a:t>
            </a:r>
            <a:endParaRPr sz="900">
              <a:latin typeface="Arial"/>
              <a:cs typeface="Arial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5657215" y="5629226"/>
            <a:ext cx="3013710" cy="4950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91135">
              <a:lnSpc>
                <a:spcPct val="100000"/>
              </a:lnSpc>
              <a:tabLst>
                <a:tab pos="1485900" algn="l"/>
                <a:tab pos="2743200" algn="l"/>
              </a:tabLst>
            </a:pPr>
            <a:r>
              <a:rPr sz="1200" spc="5" dirty="0">
                <a:latin typeface="Arial"/>
                <a:cs typeface="Arial"/>
              </a:rPr>
              <a:t>6</a:t>
            </a:r>
            <a:r>
              <a:rPr sz="1200" dirty="0">
                <a:latin typeface="Arial"/>
                <a:cs typeface="Arial"/>
              </a:rPr>
              <a:t>0	</a:t>
            </a:r>
            <a:r>
              <a:rPr sz="1200" spc="5" dirty="0">
                <a:latin typeface="Arial"/>
                <a:cs typeface="Arial"/>
              </a:rPr>
              <a:t>8</a:t>
            </a:r>
            <a:r>
              <a:rPr sz="1200" dirty="0">
                <a:latin typeface="Arial"/>
                <a:cs typeface="Arial"/>
              </a:rPr>
              <a:t>0	</a:t>
            </a:r>
            <a:r>
              <a:rPr sz="1200" spc="5" dirty="0">
                <a:latin typeface="Arial"/>
                <a:cs typeface="Arial"/>
              </a:rPr>
              <a:t>100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050"/>
              </a:spcBef>
            </a:pPr>
            <a:r>
              <a:rPr sz="1100" dirty="0">
                <a:latin typeface="Arial"/>
                <a:cs typeface="Arial"/>
              </a:rPr>
              <a:t>%  reporting the </a:t>
            </a:r>
            <a:r>
              <a:rPr sz="1100" spc="-5" dirty="0">
                <a:latin typeface="Arial"/>
                <a:cs typeface="Arial"/>
              </a:rPr>
              <a:t>following </a:t>
            </a:r>
            <a:r>
              <a:rPr sz="1100" dirty="0">
                <a:latin typeface="Arial"/>
                <a:cs typeface="Arial"/>
              </a:rPr>
              <a:t>actions </a:t>
            </a:r>
            <a:r>
              <a:rPr sz="1100" spc="5" dirty="0">
                <a:latin typeface="Arial"/>
                <a:cs typeface="Arial"/>
              </a:rPr>
              <a:t>from</a:t>
            </a:r>
            <a:r>
              <a:rPr sz="1100" spc="-17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physician</a:t>
            </a:r>
            <a:endParaRPr sz="1100">
              <a:latin typeface="Arial"/>
              <a:cs typeface="Arial"/>
            </a:endParaRPr>
          </a:p>
        </p:txBody>
      </p:sp>
      <p:sp>
        <p:nvSpPr>
          <p:cNvPr id="60" name="object 60"/>
          <p:cNvSpPr/>
          <p:nvPr/>
        </p:nvSpPr>
        <p:spPr>
          <a:xfrm>
            <a:off x="2000250" y="5162486"/>
            <a:ext cx="144780" cy="182880"/>
          </a:xfrm>
          <a:custGeom>
            <a:avLst/>
            <a:gdLst/>
            <a:ahLst/>
            <a:cxnLst/>
            <a:rect l="l" t="t" r="r" b="b"/>
            <a:pathLst>
              <a:path w="144780" h="182879">
                <a:moveTo>
                  <a:pt x="0" y="182562"/>
                </a:moveTo>
                <a:lnTo>
                  <a:pt x="144462" y="182562"/>
                </a:lnTo>
                <a:lnTo>
                  <a:pt x="144462" y="0"/>
                </a:lnTo>
                <a:lnTo>
                  <a:pt x="0" y="0"/>
                </a:lnTo>
                <a:lnTo>
                  <a:pt x="0" y="182562"/>
                </a:lnTo>
                <a:close/>
              </a:path>
            </a:pathLst>
          </a:custGeom>
          <a:solidFill>
            <a:srgbClr val="80808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 txBox="1"/>
          <p:nvPr/>
        </p:nvSpPr>
        <p:spPr>
          <a:xfrm>
            <a:off x="2017904" y="5158994"/>
            <a:ext cx="110489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5" dirty="0">
                <a:latin typeface="Arial"/>
                <a:cs typeface="Arial"/>
              </a:rPr>
              <a:t>1</a:t>
            </a:r>
            <a:endParaRPr sz="1200">
              <a:latin typeface="Arial"/>
              <a:cs typeface="Arial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679805" y="1585215"/>
            <a:ext cx="7879715" cy="8669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1400" b="1" spc="-5" dirty="0">
                <a:latin typeface="Arial"/>
                <a:cs typeface="Arial"/>
              </a:rPr>
              <a:t>Question: "When the PWD </a:t>
            </a:r>
            <a:r>
              <a:rPr sz="1400" b="1" dirty="0">
                <a:latin typeface="Arial"/>
                <a:cs typeface="Arial"/>
              </a:rPr>
              <a:t>received </a:t>
            </a:r>
            <a:r>
              <a:rPr sz="1400" b="1" spc="-5" dirty="0">
                <a:latin typeface="Arial"/>
                <a:cs typeface="Arial"/>
              </a:rPr>
              <a:t>their diagnosis, </a:t>
            </a:r>
            <a:r>
              <a:rPr sz="1400" b="1" spc="5" dirty="0">
                <a:latin typeface="Arial"/>
                <a:cs typeface="Arial"/>
              </a:rPr>
              <a:t>which </a:t>
            </a:r>
            <a:r>
              <a:rPr sz="1400" b="1" spc="-5" dirty="0">
                <a:latin typeface="Arial"/>
                <a:cs typeface="Arial"/>
              </a:rPr>
              <a:t>of the following did the doctor</a:t>
            </a:r>
            <a:r>
              <a:rPr sz="1400" b="1" spc="-225" dirty="0">
                <a:latin typeface="Arial"/>
                <a:cs typeface="Arial"/>
              </a:rPr>
              <a:t> </a:t>
            </a:r>
            <a:r>
              <a:rPr sz="1400" b="1" spc="-5" dirty="0">
                <a:latin typeface="Arial"/>
                <a:cs typeface="Arial"/>
              </a:rPr>
              <a:t>do?</a:t>
            </a:r>
            <a:endParaRPr sz="1400" dirty="0">
              <a:latin typeface="Arial"/>
              <a:cs typeface="Arial"/>
            </a:endParaRPr>
          </a:p>
          <a:p>
            <a:pPr marL="1905" algn="ctr">
              <a:lnSpc>
                <a:spcPct val="100000"/>
              </a:lnSpc>
            </a:pPr>
            <a:r>
              <a:rPr sz="1400" b="1" spc="-5" dirty="0">
                <a:latin typeface="Arial"/>
                <a:cs typeface="Arial"/>
              </a:rPr>
              <a:t>Check </a:t>
            </a:r>
            <a:r>
              <a:rPr sz="1400" b="1" dirty="0">
                <a:latin typeface="Arial"/>
                <a:cs typeface="Arial"/>
              </a:rPr>
              <a:t>all </a:t>
            </a:r>
            <a:r>
              <a:rPr sz="1400" b="1" spc="-5" dirty="0">
                <a:latin typeface="Arial"/>
                <a:cs typeface="Arial"/>
              </a:rPr>
              <a:t>that</a:t>
            </a:r>
            <a:r>
              <a:rPr sz="1400" b="1" spc="-130" dirty="0">
                <a:latin typeface="Arial"/>
                <a:cs typeface="Arial"/>
              </a:rPr>
              <a:t> </a:t>
            </a:r>
            <a:r>
              <a:rPr sz="1400" b="1" spc="-25" dirty="0">
                <a:latin typeface="Arial"/>
                <a:cs typeface="Arial"/>
              </a:rPr>
              <a:t>apply."</a:t>
            </a:r>
            <a:endParaRPr sz="1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550" dirty="0">
              <a:latin typeface="Times New Roman"/>
              <a:cs typeface="Times New Roman"/>
            </a:endParaRPr>
          </a:p>
          <a:p>
            <a:pPr marL="2835910">
              <a:lnSpc>
                <a:spcPct val="100000"/>
              </a:lnSpc>
              <a:tabLst>
                <a:tab pos="5954395" algn="l"/>
              </a:tabLst>
            </a:pPr>
            <a:r>
              <a:rPr sz="1200" spc="-5" dirty="0">
                <a:latin typeface="Arial"/>
                <a:cs typeface="Arial"/>
              </a:rPr>
              <a:t>Did	Did</a:t>
            </a:r>
            <a:r>
              <a:rPr sz="1200" spc="-114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not</a:t>
            </a:r>
          </a:p>
        </p:txBody>
      </p:sp>
      <p:sp>
        <p:nvSpPr>
          <p:cNvPr id="70" name="object 70"/>
          <p:cNvSpPr txBox="1">
            <a:spLocks noGrp="1"/>
          </p:cNvSpPr>
          <p:nvPr>
            <p:ph type="sldNum" sz="quarter" idx="7"/>
          </p:nvPr>
        </p:nvSpPr>
        <p:spPr>
          <a:xfrm>
            <a:off x="8935973" y="6683491"/>
            <a:ext cx="243204" cy="1282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010"/>
              </a:lnSpc>
            </a:pPr>
            <a:fld id="{81D60167-4931-47E6-BA6A-407CBD079E47}" type="slidenum">
              <a:rPr spc="-5" dirty="0"/>
              <a:t>22</a:t>
            </a:fld>
            <a:endParaRPr spc="-5" dirty="0"/>
          </a:p>
        </p:txBody>
      </p:sp>
      <p:sp>
        <p:nvSpPr>
          <p:cNvPr id="68" name="object 68"/>
          <p:cNvSpPr txBox="1"/>
          <p:nvPr/>
        </p:nvSpPr>
        <p:spPr>
          <a:xfrm>
            <a:off x="375617" y="278003"/>
            <a:ext cx="7049134" cy="7386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1280">
              <a:lnSpc>
                <a:spcPct val="100000"/>
              </a:lnSpc>
              <a:spcBef>
                <a:spcPts val="70"/>
              </a:spcBef>
            </a:pPr>
            <a:r>
              <a:rPr sz="2400" b="1" dirty="0" smtClean="0">
                <a:solidFill>
                  <a:srgbClr val="4A0D66"/>
                </a:solidFill>
                <a:latin typeface="Arial"/>
                <a:cs typeface="Arial"/>
              </a:rPr>
              <a:t>Majority </a:t>
            </a:r>
            <a:r>
              <a:rPr sz="2400" b="1" spc="-5" dirty="0">
                <a:solidFill>
                  <a:srgbClr val="4A0D66"/>
                </a:solidFill>
                <a:latin typeface="Arial"/>
                <a:cs typeface="Arial"/>
              </a:rPr>
              <a:t>of physicians </a:t>
            </a:r>
            <a:r>
              <a:rPr sz="2400" b="1" dirty="0">
                <a:solidFill>
                  <a:srgbClr val="4A0D66"/>
                </a:solidFill>
                <a:latin typeface="Arial"/>
                <a:cs typeface="Arial"/>
              </a:rPr>
              <a:t>do not </a:t>
            </a:r>
            <a:r>
              <a:rPr sz="2400" b="1" spc="-5" dirty="0">
                <a:solidFill>
                  <a:srgbClr val="4A0D66"/>
                </a:solidFill>
                <a:latin typeface="Arial"/>
                <a:cs typeface="Arial"/>
              </a:rPr>
              <a:t>give CGs</a:t>
            </a:r>
            <a:r>
              <a:rPr sz="2400" b="1" spc="-35" dirty="0">
                <a:solidFill>
                  <a:srgbClr val="4A0D66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4A0D66"/>
                </a:solidFill>
                <a:latin typeface="Arial"/>
                <a:cs typeface="Arial"/>
              </a:rPr>
              <a:t>practical</a:t>
            </a:r>
            <a:endParaRPr sz="2400" dirty="0">
              <a:solidFill>
                <a:srgbClr val="4A0D66"/>
              </a:solidFill>
              <a:latin typeface="Arial"/>
              <a:cs typeface="Arial"/>
            </a:endParaRPr>
          </a:p>
          <a:p>
            <a:pPr marL="81280">
              <a:lnSpc>
                <a:spcPct val="100000"/>
              </a:lnSpc>
            </a:pPr>
            <a:r>
              <a:rPr sz="2400" b="1" dirty="0">
                <a:solidFill>
                  <a:srgbClr val="4A0D66"/>
                </a:solidFill>
                <a:latin typeface="Arial"/>
                <a:cs typeface="Arial"/>
              </a:rPr>
              <a:t>information at point of</a:t>
            </a:r>
            <a:r>
              <a:rPr sz="2400" b="1" spc="-140" dirty="0">
                <a:solidFill>
                  <a:srgbClr val="4A0D66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4A0D66"/>
                </a:solidFill>
                <a:latin typeface="Arial"/>
                <a:cs typeface="Arial"/>
              </a:rPr>
              <a:t>diagnosis</a:t>
            </a:r>
            <a:endParaRPr sz="2400" dirty="0">
              <a:solidFill>
                <a:srgbClr val="4A0D66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/>
          <p:nvPr/>
        </p:nvSpPr>
        <p:spPr>
          <a:xfrm>
            <a:off x="3286125" y="4362450"/>
            <a:ext cx="342900" cy="0"/>
          </a:xfrm>
          <a:custGeom>
            <a:avLst/>
            <a:gdLst/>
            <a:ahLst/>
            <a:cxnLst/>
            <a:rect l="l" t="t" r="r" b="b"/>
            <a:pathLst>
              <a:path w="342900">
                <a:moveTo>
                  <a:pt x="0" y="0"/>
                </a:moveTo>
                <a:lnTo>
                  <a:pt x="342900" y="0"/>
                </a:lnTo>
              </a:path>
            </a:pathLst>
          </a:custGeom>
          <a:ln w="3175">
            <a:solidFill>
              <a:srgbClr val="808080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143502" y="3638550"/>
            <a:ext cx="342900" cy="0"/>
          </a:xfrm>
          <a:custGeom>
            <a:avLst/>
            <a:gdLst/>
            <a:ahLst/>
            <a:cxnLst/>
            <a:rect l="l" t="t" r="r" b="b"/>
            <a:pathLst>
              <a:path w="342900">
                <a:moveTo>
                  <a:pt x="0" y="0"/>
                </a:moveTo>
                <a:lnTo>
                  <a:pt x="342900" y="0"/>
                </a:lnTo>
              </a:path>
            </a:pathLst>
          </a:custGeom>
          <a:ln w="3175">
            <a:solidFill>
              <a:srgbClr val="808080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067425" y="3409950"/>
            <a:ext cx="342900" cy="0"/>
          </a:xfrm>
          <a:custGeom>
            <a:avLst/>
            <a:gdLst/>
            <a:ahLst/>
            <a:cxnLst/>
            <a:rect l="l" t="t" r="r" b="b"/>
            <a:pathLst>
              <a:path w="342900">
                <a:moveTo>
                  <a:pt x="0" y="0"/>
                </a:moveTo>
                <a:lnTo>
                  <a:pt x="342900" y="0"/>
                </a:lnTo>
              </a:path>
            </a:pathLst>
          </a:custGeom>
          <a:ln w="3175">
            <a:solidFill>
              <a:srgbClr val="808080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362201" y="4819650"/>
            <a:ext cx="342900" cy="0"/>
          </a:xfrm>
          <a:custGeom>
            <a:avLst/>
            <a:gdLst/>
            <a:ahLst/>
            <a:cxnLst/>
            <a:rect l="l" t="t" r="r" b="b"/>
            <a:pathLst>
              <a:path w="342900">
                <a:moveTo>
                  <a:pt x="0" y="0"/>
                </a:moveTo>
                <a:lnTo>
                  <a:pt x="342900" y="0"/>
                </a:lnTo>
              </a:path>
            </a:pathLst>
          </a:custGeom>
          <a:ln w="3175">
            <a:solidFill>
              <a:srgbClr val="808080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210052" y="3933825"/>
            <a:ext cx="342900" cy="0"/>
          </a:xfrm>
          <a:custGeom>
            <a:avLst/>
            <a:gdLst/>
            <a:ahLst/>
            <a:cxnLst/>
            <a:rect l="l" t="t" r="r" b="b"/>
            <a:pathLst>
              <a:path w="342900">
                <a:moveTo>
                  <a:pt x="0" y="0"/>
                </a:moveTo>
                <a:lnTo>
                  <a:pt x="342900" y="0"/>
                </a:lnTo>
              </a:path>
            </a:pathLst>
          </a:custGeom>
          <a:ln w="3175">
            <a:solidFill>
              <a:srgbClr val="808080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6991352" y="2514600"/>
            <a:ext cx="342900" cy="0"/>
          </a:xfrm>
          <a:custGeom>
            <a:avLst/>
            <a:gdLst/>
            <a:ahLst/>
            <a:cxnLst/>
            <a:rect l="l" t="t" r="r" b="b"/>
            <a:pathLst>
              <a:path w="342900">
                <a:moveTo>
                  <a:pt x="0" y="0"/>
                </a:moveTo>
                <a:lnTo>
                  <a:pt x="342900" y="0"/>
                </a:lnTo>
              </a:path>
            </a:pathLst>
          </a:custGeom>
          <a:ln w="3175">
            <a:solidFill>
              <a:srgbClr val="808080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786019" y="4824321"/>
            <a:ext cx="581025" cy="467359"/>
          </a:xfrm>
          <a:custGeom>
            <a:avLst/>
            <a:gdLst/>
            <a:ahLst/>
            <a:cxnLst/>
            <a:rect l="l" t="t" r="r" b="b"/>
            <a:pathLst>
              <a:path w="581025" h="467360">
                <a:moveTo>
                  <a:pt x="0" y="466965"/>
                </a:moveTo>
                <a:lnTo>
                  <a:pt x="580872" y="466965"/>
                </a:lnTo>
                <a:lnTo>
                  <a:pt x="580872" y="0"/>
                </a:lnTo>
                <a:lnTo>
                  <a:pt x="0" y="0"/>
                </a:lnTo>
                <a:lnTo>
                  <a:pt x="0" y="466965"/>
                </a:lnTo>
                <a:close/>
              </a:path>
            </a:pathLst>
          </a:custGeom>
          <a:solidFill>
            <a:srgbClr val="5BAC8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786019" y="4824321"/>
            <a:ext cx="581025" cy="467359"/>
          </a:xfrm>
          <a:custGeom>
            <a:avLst/>
            <a:gdLst/>
            <a:ahLst/>
            <a:cxnLst/>
            <a:rect l="l" t="t" r="r" b="b"/>
            <a:pathLst>
              <a:path w="581025" h="467360">
                <a:moveTo>
                  <a:pt x="0" y="466965"/>
                </a:moveTo>
                <a:lnTo>
                  <a:pt x="580872" y="466965"/>
                </a:lnTo>
                <a:lnTo>
                  <a:pt x="580872" y="0"/>
                </a:lnTo>
                <a:lnTo>
                  <a:pt x="0" y="0"/>
                </a:lnTo>
                <a:lnTo>
                  <a:pt x="0" y="466965"/>
                </a:lnTo>
                <a:close/>
              </a:path>
            </a:pathLst>
          </a:custGeom>
          <a:ln w="9503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2709961" y="4367166"/>
            <a:ext cx="581025" cy="457200"/>
          </a:xfrm>
          <a:custGeom>
            <a:avLst/>
            <a:gdLst/>
            <a:ahLst/>
            <a:cxnLst/>
            <a:rect l="l" t="t" r="r" b="b"/>
            <a:pathLst>
              <a:path w="581025" h="457200">
                <a:moveTo>
                  <a:pt x="0" y="457151"/>
                </a:moveTo>
                <a:lnTo>
                  <a:pt x="580872" y="457151"/>
                </a:lnTo>
                <a:lnTo>
                  <a:pt x="580872" y="0"/>
                </a:lnTo>
                <a:lnTo>
                  <a:pt x="0" y="0"/>
                </a:lnTo>
                <a:lnTo>
                  <a:pt x="0" y="457151"/>
                </a:lnTo>
                <a:close/>
              </a:path>
            </a:pathLst>
          </a:custGeom>
          <a:solidFill>
            <a:srgbClr val="5BAC8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709961" y="4367166"/>
            <a:ext cx="581025" cy="457200"/>
          </a:xfrm>
          <a:custGeom>
            <a:avLst/>
            <a:gdLst/>
            <a:ahLst/>
            <a:cxnLst/>
            <a:rect l="l" t="t" r="r" b="b"/>
            <a:pathLst>
              <a:path w="581025" h="457200">
                <a:moveTo>
                  <a:pt x="0" y="457151"/>
                </a:moveTo>
                <a:lnTo>
                  <a:pt x="580872" y="457151"/>
                </a:lnTo>
                <a:lnTo>
                  <a:pt x="580872" y="0"/>
                </a:lnTo>
                <a:lnTo>
                  <a:pt x="0" y="0"/>
                </a:lnTo>
                <a:lnTo>
                  <a:pt x="0" y="457151"/>
                </a:lnTo>
                <a:close/>
              </a:path>
            </a:pathLst>
          </a:custGeom>
          <a:ln w="9503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633647" y="3938512"/>
            <a:ext cx="581660" cy="429259"/>
          </a:xfrm>
          <a:custGeom>
            <a:avLst/>
            <a:gdLst/>
            <a:ahLst/>
            <a:cxnLst/>
            <a:rect l="l" t="t" r="r" b="b"/>
            <a:pathLst>
              <a:path w="581660" h="429260">
                <a:moveTo>
                  <a:pt x="0" y="428658"/>
                </a:moveTo>
                <a:lnTo>
                  <a:pt x="581189" y="428658"/>
                </a:lnTo>
                <a:lnTo>
                  <a:pt x="581189" y="0"/>
                </a:lnTo>
                <a:lnTo>
                  <a:pt x="0" y="0"/>
                </a:lnTo>
                <a:lnTo>
                  <a:pt x="0" y="428658"/>
                </a:lnTo>
                <a:close/>
              </a:path>
            </a:pathLst>
          </a:custGeom>
          <a:solidFill>
            <a:srgbClr val="79A1B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633647" y="3938512"/>
            <a:ext cx="581660" cy="429259"/>
          </a:xfrm>
          <a:custGeom>
            <a:avLst/>
            <a:gdLst/>
            <a:ahLst/>
            <a:cxnLst/>
            <a:rect l="l" t="t" r="r" b="b"/>
            <a:pathLst>
              <a:path w="581660" h="429260">
                <a:moveTo>
                  <a:pt x="0" y="428658"/>
                </a:moveTo>
                <a:lnTo>
                  <a:pt x="581189" y="428658"/>
                </a:lnTo>
                <a:lnTo>
                  <a:pt x="581189" y="0"/>
                </a:lnTo>
                <a:lnTo>
                  <a:pt x="0" y="0"/>
                </a:lnTo>
                <a:lnTo>
                  <a:pt x="0" y="428658"/>
                </a:lnTo>
                <a:close/>
              </a:path>
            </a:pathLst>
          </a:custGeom>
          <a:ln w="9502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557592" y="3643427"/>
            <a:ext cx="591185" cy="295275"/>
          </a:xfrm>
          <a:custGeom>
            <a:avLst/>
            <a:gdLst/>
            <a:ahLst/>
            <a:cxnLst/>
            <a:rect l="l" t="t" r="r" b="b"/>
            <a:pathLst>
              <a:path w="591185" h="295275">
                <a:moveTo>
                  <a:pt x="0" y="295058"/>
                </a:moveTo>
                <a:lnTo>
                  <a:pt x="590701" y="295058"/>
                </a:lnTo>
                <a:lnTo>
                  <a:pt x="590701" y="0"/>
                </a:lnTo>
                <a:lnTo>
                  <a:pt x="0" y="0"/>
                </a:lnTo>
                <a:lnTo>
                  <a:pt x="0" y="295058"/>
                </a:lnTo>
                <a:close/>
              </a:path>
            </a:pathLst>
          </a:custGeom>
          <a:solidFill>
            <a:srgbClr val="79A1B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557592" y="3643427"/>
            <a:ext cx="591185" cy="295275"/>
          </a:xfrm>
          <a:custGeom>
            <a:avLst/>
            <a:gdLst/>
            <a:ahLst/>
            <a:cxnLst/>
            <a:rect l="l" t="t" r="r" b="b"/>
            <a:pathLst>
              <a:path w="591185" h="295275">
                <a:moveTo>
                  <a:pt x="0" y="295058"/>
                </a:moveTo>
                <a:lnTo>
                  <a:pt x="590701" y="295058"/>
                </a:lnTo>
                <a:lnTo>
                  <a:pt x="590701" y="0"/>
                </a:lnTo>
                <a:lnTo>
                  <a:pt x="0" y="0"/>
                </a:lnTo>
                <a:lnTo>
                  <a:pt x="0" y="295058"/>
                </a:lnTo>
                <a:close/>
              </a:path>
            </a:pathLst>
          </a:custGeom>
          <a:ln w="9500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491043" y="3414848"/>
            <a:ext cx="581660" cy="228600"/>
          </a:xfrm>
          <a:custGeom>
            <a:avLst/>
            <a:gdLst/>
            <a:ahLst/>
            <a:cxnLst/>
            <a:rect l="l" t="t" r="r" b="b"/>
            <a:pathLst>
              <a:path w="581660" h="228600">
                <a:moveTo>
                  <a:pt x="0" y="228575"/>
                </a:moveTo>
                <a:lnTo>
                  <a:pt x="581189" y="228575"/>
                </a:lnTo>
                <a:lnTo>
                  <a:pt x="581189" y="0"/>
                </a:lnTo>
                <a:lnTo>
                  <a:pt x="0" y="0"/>
                </a:lnTo>
                <a:lnTo>
                  <a:pt x="0" y="228575"/>
                </a:lnTo>
                <a:close/>
              </a:path>
            </a:pathLst>
          </a:custGeom>
          <a:solidFill>
            <a:srgbClr val="79A1B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491043" y="3414848"/>
            <a:ext cx="581660" cy="228600"/>
          </a:xfrm>
          <a:custGeom>
            <a:avLst/>
            <a:gdLst/>
            <a:ahLst/>
            <a:cxnLst/>
            <a:rect l="l" t="t" r="r" b="b"/>
            <a:pathLst>
              <a:path w="581660" h="228600">
                <a:moveTo>
                  <a:pt x="0" y="228575"/>
                </a:moveTo>
                <a:lnTo>
                  <a:pt x="581189" y="228575"/>
                </a:lnTo>
                <a:lnTo>
                  <a:pt x="581189" y="0"/>
                </a:lnTo>
                <a:lnTo>
                  <a:pt x="0" y="0"/>
                </a:lnTo>
                <a:lnTo>
                  <a:pt x="0" y="228575"/>
                </a:lnTo>
                <a:close/>
              </a:path>
            </a:pathLst>
          </a:custGeom>
          <a:ln w="9499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6414985" y="2519228"/>
            <a:ext cx="581660" cy="895985"/>
          </a:xfrm>
          <a:custGeom>
            <a:avLst/>
            <a:gdLst/>
            <a:ahLst/>
            <a:cxnLst/>
            <a:rect l="l" t="t" r="r" b="b"/>
            <a:pathLst>
              <a:path w="581659" h="895985">
                <a:moveTo>
                  <a:pt x="0" y="895623"/>
                </a:moveTo>
                <a:lnTo>
                  <a:pt x="581189" y="895623"/>
                </a:lnTo>
                <a:lnTo>
                  <a:pt x="581189" y="0"/>
                </a:lnTo>
                <a:lnTo>
                  <a:pt x="0" y="0"/>
                </a:lnTo>
                <a:lnTo>
                  <a:pt x="0" y="895623"/>
                </a:lnTo>
                <a:close/>
              </a:path>
            </a:pathLst>
          </a:custGeom>
          <a:solidFill>
            <a:srgbClr val="79A1B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6414985" y="2519228"/>
            <a:ext cx="581660" cy="895985"/>
          </a:xfrm>
          <a:custGeom>
            <a:avLst/>
            <a:gdLst/>
            <a:ahLst/>
            <a:cxnLst/>
            <a:rect l="l" t="t" r="r" b="b"/>
            <a:pathLst>
              <a:path w="581659" h="895985">
                <a:moveTo>
                  <a:pt x="0" y="895623"/>
                </a:moveTo>
                <a:lnTo>
                  <a:pt x="581189" y="895623"/>
                </a:lnTo>
                <a:lnTo>
                  <a:pt x="581189" y="0"/>
                </a:lnTo>
                <a:lnTo>
                  <a:pt x="0" y="0"/>
                </a:lnTo>
                <a:lnTo>
                  <a:pt x="0" y="895623"/>
                </a:lnTo>
                <a:close/>
              </a:path>
            </a:pathLst>
          </a:custGeom>
          <a:ln w="9507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7338802" y="2519249"/>
            <a:ext cx="581025" cy="2772410"/>
          </a:xfrm>
          <a:custGeom>
            <a:avLst/>
            <a:gdLst/>
            <a:ahLst/>
            <a:cxnLst/>
            <a:rect l="l" t="t" r="r" b="b"/>
            <a:pathLst>
              <a:path w="581025" h="2772410">
                <a:moveTo>
                  <a:pt x="0" y="2772033"/>
                </a:moveTo>
                <a:lnTo>
                  <a:pt x="580872" y="2772033"/>
                </a:lnTo>
                <a:lnTo>
                  <a:pt x="580872" y="0"/>
                </a:lnTo>
                <a:lnTo>
                  <a:pt x="0" y="0"/>
                </a:lnTo>
                <a:lnTo>
                  <a:pt x="0" y="2772033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7338802" y="2519249"/>
            <a:ext cx="581025" cy="2772410"/>
          </a:xfrm>
          <a:custGeom>
            <a:avLst/>
            <a:gdLst/>
            <a:ahLst/>
            <a:cxnLst/>
            <a:rect l="l" t="t" r="r" b="b"/>
            <a:pathLst>
              <a:path w="581025" h="2772410">
                <a:moveTo>
                  <a:pt x="0" y="2772033"/>
                </a:moveTo>
                <a:lnTo>
                  <a:pt x="580872" y="2772033"/>
                </a:lnTo>
                <a:lnTo>
                  <a:pt x="580872" y="0"/>
                </a:lnTo>
                <a:lnTo>
                  <a:pt x="0" y="0"/>
                </a:lnTo>
                <a:lnTo>
                  <a:pt x="0" y="2772033"/>
                </a:lnTo>
                <a:close/>
              </a:path>
            </a:pathLst>
          </a:custGeom>
          <a:ln w="9511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614482" y="2519291"/>
            <a:ext cx="0" cy="2762885"/>
          </a:xfrm>
          <a:custGeom>
            <a:avLst/>
            <a:gdLst/>
            <a:ahLst/>
            <a:cxnLst/>
            <a:rect l="l" t="t" r="r" b="b"/>
            <a:pathLst>
              <a:path h="2762885">
                <a:moveTo>
                  <a:pt x="0" y="0"/>
                </a:moveTo>
                <a:lnTo>
                  <a:pt x="0" y="2762497"/>
                </a:lnTo>
              </a:path>
            </a:pathLst>
          </a:custGeom>
          <a:ln w="9512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576434" y="5291283"/>
            <a:ext cx="28575" cy="0"/>
          </a:xfrm>
          <a:custGeom>
            <a:avLst/>
            <a:gdLst/>
            <a:ahLst/>
            <a:cxnLst/>
            <a:rect l="l" t="t" r="r" b="b"/>
            <a:pathLst>
              <a:path w="28575">
                <a:moveTo>
                  <a:pt x="0" y="0"/>
                </a:moveTo>
                <a:lnTo>
                  <a:pt x="28536" y="0"/>
                </a:lnTo>
              </a:path>
            </a:pathLst>
          </a:custGeom>
          <a:ln w="9497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576434" y="4738839"/>
            <a:ext cx="28575" cy="0"/>
          </a:xfrm>
          <a:custGeom>
            <a:avLst/>
            <a:gdLst/>
            <a:ahLst/>
            <a:cxnLst/>
            <a:rect l="l" t="t" r="r" b="b"/>
            <a:pathLst>
              <a:path w="28575">
                <a:moveTo>
                  <a:pt x="0" y="0"/>
                </a:moveTo>
                <a:lnTo>
                  <a:pt x="28536" y="0"/>
                </a:lnTo>
              </a:path>
            </a:pathLst>
          </a:custGeom>
          <a:ln w="9497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576434" y="4186433"/>
            <a:ext cx="28575" cy="0"/>
          </a:xfrm>
          <a:custGeom>
            <a:avLst/>
            <a:gdLst/>
            <a:ahLst/>
            <a:cxnLst/>
            <a:rect l="l" t="t" r="r" b="b"/>
            <a:pathLst>
              <a:path w="28575">
                <a:moveTo>
                  <a:pt x="0" y="0"/>
                </a:moveTo>
                <a:lnTo>
                  <a:pt x="28536" y="0"/>
                </a:lnTo>
              </a:path>
            </a:pathLst>
          </a:custGeom>
          <a:ln w="9497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576434" y="3624175"/>
            <a:ext cx="28575" cy="0"/>
          </a:xfrm>
          <a:custGeom>
            <a:avLst/>
            <a:gdLst/>
            <a:ahLst/>
            <a:cxnLst/>
            <a:rect l="l" t="t" r="r" b="b"/>
            <a:pathLst>
              <a:path w="28575">
                <a:moveTo>
                  <a:pt x="0" y="0"/>
                </a:moveTo>
                <a:lnTo>
                  <a:pt x="28536" y="0"/>
                </a:lnTo>
              </a:path>
            </a:pathLst>
          </a:custGeom>
          <a:ln w="9497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576434" y="3071668"/>
            <a:ext cx="28575" cy="0"/>
          </a:xfrm>
          <a:custGeom>
            <a:avLst/>
            <a:gdLst/>
            <a:ahLst/>
            <a:cxnLst/>
            <a:rect l="l" t="t" r="r" b="b"/>
            <a:pathLst>
              <a:path w="28575">
                <a:moveTo>
                  <a:pt x="0" y="0"/>
                </a:moveTo>
                <a:lnTo>
                  <a:pt x="28536" y="0"/>
                </a:lnTo>
              </a:path>
            </a:pathLst>
          </a:custGeom>
          <a:ln w="9497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576434" y="2519287"/>
            <a:ext cx="28575" cy="0"/>
          </a:xfrm>
          <a:custGeom>
            <a:avLst/>
            <a:gdLst/>
            <a:ahLst/>
            <a:cxnLst/>
            <a:rect l="l" t="t" r="r" b="b"/>
            <a:pathLst>
              <a:path w="28575">
                <a:moveTo>
                  <a:pt x="0" y="0"/>
                </a:moveTo>
                <a:lnTo>
                  <a:pt x="28536" y="0"/>
                </a:lnTo>
              </a:path>
            </a:pathLst>
          </a:custGeom>
          <a:ln w="9497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1614482" y="5291283"/>
            <a:ext cx="6467475" cy="0"/>
          </a:xfrm>
          <a:custGeom>
            <a:avLst/>
            <a:gdLst/>
            <a:ahLst/>
            <a:cxnLst/>
            <a:rect l="l" t="t" r="r" b="b"/>
            <a:pathLst>
              <a:path w="6467475">
                <a:moveTo>
                  <a:pt x="0" y="0"/>
                </a:moveTo>
                <a:lnTo>
                  <a:pt x="6467275" y="0"/>
                </a:lnTo>
              </a:path>
            </a:pathLst>
          </a:custGeom>
          <a:ln w="9497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1614482" y="5300784"/>
            <a:ext cx="0" cy="28575"/>
          </a:xfrm>
          <a:custGeom>
            <a:avLst/>
            <a:gdLst/>
            <a:ahLst/>
            <a:cxnLst/>
            <a:rect l="l" t="t" r="r" b="b"/>
            <a:pathLst>
              <a:path h="28575">
                <a:moveTo>
                  <a:pt x="0" y="28492"/>
                </a:moveTo>
                <a:lnTo>
                  <a:pt x="0" y="0"/>
                </a:lnTo>
              </a:path>
            </a:pathLst>
          </a:custGeom>
          <a:ln w="9512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2538361" y="5300784"/>
            <a:ext cx="0" cy="28575"/>
          </a:xfrm>
          <a:custGeom>
            <a:avLst/>
            <a:gdLst/>
            <a:ahLst/>
            <a:cxnLst/>
            <a:rect l="l" t="t" r="r" b="b"/>
            <a:pathLst>
              <a:path h="28575">
                <a:moveTo>
                  <a:pt x="0" y="28492"/>
                </a:moveTo>
                <a:lnTo>
                  <a:pt x="0" y="0"/>
                </a:lnTo>
              </a:path>
            </a:pathLst>
          </a:custGeom>
          <a:ln w="9512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3462429" y="5300784"/>
            <a:ext cx="0" cy="28575"/>
          </a:xfrm>
          <a:custGeom>
            <a:avLst/>
            <a:gdLst/>
            <a:ahLst/>
            <a:cxnLst/>
            <a:rect l="l" t="t" r="r" b="b"/>
            <a:pathLst>
              <a:path h="28575">
                <a:moveTo>
                  <a:pt x="0" y="28492"/>
                </a:moveTo>
                <a:lnTo>
                  <a:pt x="0" y="0"/>
                </a:lnTo>
              </a:path>
            </a:pathLst>
          </a:custGeom>
          <a:ln w="9512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4386371" y="5300784"/>
            <a:ext cx="0" cy="28575"/>
          </a:xfrm>
          <a:custGeom>
            <a:avLst/>
            <a:gdLst/>
            <a:ahLst/>
            <a:cxnLst/>
            <a:rect l="l" t="t" r="r" b="b"/>
            <a:pathLst>
              <a:path h="28575">
                <a:moveTo>
                  <a:pt x="0" y="28492"/>
                </a:moveTo>
                <a:lnTo>
                  <a:pt x="0" y="0"/>
                </a:lnTo>
              </a:path>
            </a:pathLst>
          </a:custGeom>
          <a:ln w="9512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5319825" y="5300784"/>
            <a:ext cx="0" cy="28575"/>
          </a:xfrm>
          <a:custGeom>
            <a:avLst/>
            <a:gdLst/>
            <a:ahLst/>
            <a:cxnLst/>
            <a:rect l="l" t="t" r="r" b="b"/>
            <a:pathLst>
              <a:path h="28575">
                <a:moveTo>
                  <a:pt x="0" y="28492"/>
                </a:moveTo>
                <a:lnTo>
                  <a:pt x="0" y="0"/>
                </a:lnTo>
              </a:path>
            </a:pathLst>
          </a:custGeom>
          <a:ln w="9512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6243386" y="5300784"/>
            <a:ext cx="0" cy="28575"/>
          </a:xfrm>
          <a:custGeom>
            <a:avLst/>
            <a:gdLst/>
            <a:ahLst/>
            <a:cxnLst/>
            <a:rect l="l" t="t" r="r" b="b"/>
            <a:pathLst>
              <a:path h="28575">
                <a:moveTo>
                  <a:pt x="0" y="28492"/>
                </a:moveTo>
                <a:lnTo>
                  <a:pt x="0" y="0"/>
                </a:lnTo>
              </a:path>
            </a:pathLst>
          </a:custGeom>
          <a:ln w="9512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7167328" y="5300784"/>
            <a:ext cx="0" cy="28575"/>
          </a:xfrm>
          <a:custGeom>
            <a:avLst/>
            <a:gdLst/>
            <a:ahLst/>
            <a:cxnLst/>
            <a:rect l="l" t="t" r="r" b="b"/>
            <a:pathLst>
              <a:path h="28575">
                <a:moveTo>
                  <a:pt x="0" y="28492"/>
                </a:moveTo>
                <a:lnTo>
                  <a:pt x="0" y="0"/>
                </a:lnTo>
              </a:path>
            </a:pathLst>
          </a:custGeom>
          <a:ln w="9512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8091270" y="5300784"/>
            <a:ext cx="0" cy="28575"/>
          </a:xfrm>
          <a:custGeom>
            <a:avLst/>
            <a:gdLst/>
            <a:ahLst/>
            <a:cxnLst/>
            <a:rect l="l" t="t" r="r" b="b"/>
            <a:pathLst>
              <a:path h="28575">
                <a:moveTo>
                  <a:pt x="0" y="28492"/>
                </a:moveTo>
                <a:lnTo>
                  <a:pt x="0" y="0"/>
                </a:lnTo>
              </a:path>
            </a:pathLst>
          </a:custGeom>
          <a:ln w="9512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 txBox="1"/>
          <p:nvPr/>
        </p:nvSpPr>
        <p:spPr>
          <a:xfrm>
            <a:off x="3835160" y="4070469"/>
            <a:ext cx="158750" cy="1461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spc="-10" dirty="0">
                <a:latin typeface="Arial"/>
                <a:cs typeface="Arial"/>
              </a:rPr>
              <a:t>15</a:t>
            </a:r>
            <a:endParaRPr sz="950">
              <a:latin typeface="Arial"/>
              <a:cs typeface="Arial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4768740" y="3708293"/>
            <a:ext cx="158750" cy="1461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spc="-10" dirty="0">
                <a:latin typeface="Arial"/>
                <a:cs typeface="Arial"/>
              </a:rPr>
              <a:t>11</a:t>
            </a:r>
            <a:endParaRPr sz="950">
              <a:latin typeface="Arial"/>
              <a:cs typeface="Arial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5730730" y="3451226"/>
            <a:ext cx="94616" cy="1461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spc="10" dirty="0">
                <a:latin typeface="Arial"/>
                <a:cs typeface="Arial"/>
              </a:rPr>
              <a:t>8</a:t>
            </a:r>
            <a:endParaRPr sz="950">
              <a:latin typeface="Arial"/>
              <a:cs typeface="Arial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6616624" y="2889347"/>
            <a:ext cx="158750" cy="1461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spc="-10" dirty="0">
                <a:latin typeface="Arial"/>
                <a:cs typeface="Arial"/>
              </a:rPr>
              <a:t>32</a:t>
            </a:r>
            <a:endParaRPr sz="950">
              <a:latin typeface="Arial"/>
              <a:cs typeface="Arial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7511902" y="3822645"/>
            <a:ext cx="225425" cy="1461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spc="-10" dirty="0">
                <a:latin typeface="Arial"/>
                <a:cs typeface="Arial"/>
              </a:rPr>
              <a:t>100</a:t>
            </a:r>
            <a:endParaRPr sz="950">
              <a:latin typeface="Arial"/>
              <a:cs typeface="Arial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1368419" y="4518148"/>
            <a:ext cx="1701800" cy="84125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5080" algn="r">
              <a:lnSpc>
                <a:spcPts val="1130"/>
              </a:lnSpc>
            </a:pPr>
            <a:r>
              <a:rPr sz="950" spc="-10" dirty="0">
                <a:latin typeface="Arial"/>
                <a:cs typeface="Arial"/>
              </a:rPr>
              <a:t>16</a:t>
            </a:r>
            <a:endParaRPr sz="950">
              <a:latin typeface="Arial"/>
              <a:cs typeface="Arial"/>
            </a:endParaRPr>
          </a:p>
          <a:p>
            <a:pPr marR="1534795" algn="ctr">
              <a:lnSpc>
                <a:spcPts val="1130"/>
              </a:lnSpc>
            </a:pPr>
            <a:r>
              <a:rPr sz="950" spc="-10" dirty="0">
                <a:latin typeface="Arial"/>
                <a:cs typeface="Arial"/>
              </a:rPr>
              <a:t>20</a:t>
            </a:r>
            <a:endParaRPr sz="9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150">
              <a:latin typeface="Times New Roman"/>
              <a:cs typeface="Times New Roman"/>
            </a:endParaRPr>
          </a:p>
          <a:p>
            <a:pPr marR="296545" algn="ctr">
              <a:lnSpc>
                <a:spcPct val="100000"/>
              </a:lnSpc>
            </a:pPr>
            <a:r>
              <a:rPr sz="950" spc="-10" dirty="0">
                <a:latin typeface="Arial"/>
                <a:cs typeface="Arial"/>
              </a:rPr>
              <a:t>17</a:t>
            </a:r>
            <a:endParaRPr sz="950">
              <a:latin typeface="Arial"/>
              <a:cs typeface="Arial"/>
            </a:endParaRPr>
          </a:p>
          <a:p>
            <a:pPr marR="1466215" algn="ctr">
              <a:lnSpc>
                <a:spcPct val="100000"/>
              </a:lnSpc>
              <a:spcBef>
                <a:spcPts val="735"/>
              </a:spcBef>
            </a:pPr>
            <a:r>
              <a:rPr sz="950" spc="10" dirty="0">
                <a:latin typeface="Arial"/>
                <a:cs typeface="Arial"/>
              </a:rPr>
              <a:t>0</a:t>
            </a:r>
            <a:endParaRPr sz="950">
              <a:latin typeface="Arial"/>
              <a:cs typeface="Arial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1368419" y="4108460"/>
            <a:ext cx="158750" cy="1461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spc="-10" dirty="0">
                <a:latin typeface="Arial"/>
                <a:cs typeface="Arial"/>
              </a:rPr>
              <a:t>40</a:t>
            </a:r>
            <a:endParaRPr sz="950">
              <a:latin typeface="Arial"/>
              <a:cs typeface="Arial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1368419" y="3546582"/>
            <a:ext cx="158750" cy="1461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spc="-10" dirty="0">
                <a:latin typeface="Arial"/>
                <a:cs typeface="Arial"/>
              </a:rPr>
              <a:t>60</a:t>
            </a:r>
            <a:endParaRPr sz="950">
              <a:latin typeface="Arial"/>
              <a:cs typeface="Arial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1368419" y="2994074"/>
            <a:ext cx="158750" cy="1461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spc="-10" dirty="0">
                <a:latin typeface="Arial"/>
                <a:cs typeface="Arial"/>
              </a:rPr>
              <a:t>80</a:t>
            </a:r>
            <a:endParaRPr sz="950">
              <a:latin typeface="Arial"/>
              <a:cs typeface="Arial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4430395" y="5401440"/>
            <a:ext cx="839469" cy="4616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</a:pPr>
            <a:r>
              <a:rPr sz="1000" spc="-5" dirty="0">
                <a:latin typeface="Arial"/>
                <a:cs typeface="Arial"/>
              </a:rPr>
              <a:t>Only told the  </a:t>
            </a:r>
            <a:r>
              <a:rPr sz="1000" spc="5" dirty="0">
                <a:latin typeface="Arial"/>
                <a:cs typeface="Arial"/>
              </a:rPr>
              <a:t>PWD</a:t>
            </a:r>
            <a:r>
              <a:rPr sz="1000" spc="-8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they</a:t>
            </a:r>
            <a:r>
              <a:rPr sz="1000" spc="-5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had  </a:t>
            </a:r>
            <a:r>
              <a:rPr sz="1000" dirty="0">
                <a:latin typeface="Arial"/>
                <a:cs typeface="Arial"/>
              </a:rPr>
              <a:t>memory</a:t>
            </a:r>
            <a:r>
              <a:rPr sz="1000" spc="-114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loss</a:t>
            </a:r>
            <a:endParaRPr sz="1000">
              <a:latin typeface="Arial"/>
              <a:cs typeface="Arial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7472553" y="5401436"/>
            <a:ext cx="307976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5" dirty="0">
                <a:latin typeface="Arial"/>
                <a:cs typeface="Arial"/>
              </a:rPr>
              <a:t>T</a:t>
            </a:r>
            <a:r>
              <a:rPr sz="1000" spc="-5" dirty="0">
                <a:latin typeface="Arial"/>
                <a:cs typeface="Arial"/>
              </a:rPr>
              <a:t>ot</a:t>
            </a:r>
            <a:r>
              <a:rPr sz="1000" spc="-10" dirty="0">
                <a:latin typeface="Arial"/>
                <a:cs typeface="Arial"/>
              </a:rPr>
              <a:t>a</a:t>
            </a:r>
            <a:r>
              <a:rPr sz="1000" spc="-5" dirty="0">
                <a:latin typeface="Arial"/>
                <a:cs typeface="Arial"/>
              </a:rPr>
              <a:t>l</a:t>
            </a:r>
            <a:endParaRPr sz="1000">
              <a:latin typeface="Arial"/>
              <a:cs typeface="Arial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5369814" y="5401440"/>
            <a:ext cx="816610" cy="61555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</a:pPr>
            <a:r>
              <a:rPr sz="1000" spc="-5" dirty="0">
                <a:latin typeface="Arial"/>
                <a:cs typeface="Arial"/>
              </a:rPr>
              <a:t>Told the</a:t>
            </a:r>
            <a:r>
              <a:rPr sz="1000" spc="-100" dirty="0">
                <a:latin typeface="Arial"/>
                <a:cs typeface="Arial"/>
              </a:rPr>
              <a:t> </a:t>
            </a:r>
            <a:r>
              <a:rPr sz="1000" spc="10" dirty="0">
                <a:latin typeface="Arial"/>
                <a:cs typeface="Arial"/>
              </a:rPr>
              <a:t>PWD  </a:t>
            </a:r>
            <a:r>
              <a:rPr sz="1000" spc="-5" dirty="0">
                <a:latin typeface="Arial"/>
                <a:cs typeface="Arial"/>
              </a:rPr>
              <a:t>they had  dementia and  </a:t>
            </a:r>
            <a:r>
              <a:rPr sz="1000" dirty="0">
                <a:latin typeface="Arial"/>
                <a:cs typeface="Arial"/>
              </a:rPr>
              <a:t>memory</a:t>
            </a:r>
            <a:r>
              <a:rPr sz="1000" spc="-114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loss</a:t>
            </a:r>
            <a:endParaRPr sz="1000">
              <a:latin typeface="Arial"/>
              <a:cs typeface="Arial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3491866" y="5401440"/>
            <a:ext cx="859790" cy="4616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-2540" algn="ctr">
              <a:lnSpc>
                <a:spcPct val="100000"/>
              </a:lnSpc>
            </a:pPr>
            <a:r>
              <a:rPr sz="1000" spc="-5" dirty="0">
                <a:latin typeface="Arial"/>
                <a:cs typeface="Arial"/>
              </a:rPr>
              <a:t>Only told the  </a:t>
            </a:r>
            <a:r>
              <a:rPr sz="1000" spc="5" dirty="0">
                <a:latin typeface="Arial"/>
                <a:cs typeface="Arial"/>
              </a:rPr>
              <a:t>PWD</a:t>
            </a:r>
            <a:r>
              <a:rPr sz="1000" spc="-8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they</a:t>
            </a:r>
            <a:r>
              <a:rPr sz="1000" spc="-5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only  had</a:t>
            </a:r>
            <a:r>
              <a:rPr sz="1000" spc="-10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dementia</a:t>
            </a:r>
            <a:endParaRPr sz="1000">
              <a:latin typeface="Arial"/>
              <a:cs typeface="Arial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1713738" y="5401440"/>
            <a:ext cx="717550" cy="4616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065" marR="5080" algn="ctr">
              <a:lnSpc>
                <a:spcPct val="100000"/>
              </a:lnSpc>
            </a:pPr>
            <a:r>
              <a:rPr sz="1000" spc="-5" dirty="0">
                <a:latin typeface="Arial"/>
                <a:cs typeface="Arial"/>
              </a:rPr>
              <a:t>Only told  the </a:t>
            </a:r>
            <a:r>
              <a:rPr sz="1000" spc="10" dirty="0">
                <a:latin typeface="Arial"/>
                <a:cs typeface="Arial"/>
              </a:rPr>
              <a:t>PWD  </a:t>
            </a:r>
            <a:r>
              <a:rPr sz="1000" spc="-5" dirty="0">
                <a:latin typeface="Arial"/>
                <a:cs typeface="Arial"/>
              </a:rPr>
              <a:t>they had</a:t>
            </a:r>
            <a:r>
              <a:rPr sz="1000" spc="-114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AD</a:t>
            </a:r>
            <a:endParaRPr sz="1000">
              <a:latin typeface="Arial"/>
              <a:cs typeface="Arial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2625091" y="5401438"/>
            <a:ext cx="742315" cy="76944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</a:pPr>
            <a:r>
              <a:rPr sz="1000" spc="-5" dirty="0">
                <a:latin typeface="Arial"/>
                <a:cs typeface="Arial"/>
              </a:rPr>
              <a:t>Told the  </a:t>
            </a:r>
            <a:r>
              <a:rPr sz="1000" spc="5" dirty="0">
                <a:latin typeface="Arial"/>
                <a:cs typeface="Arial"/>
              </a:rPr>
              <a:t>PWD </a:t>
            </a:r>
            <a:r>
              <a:rPr sz="1000" spc="-5" dirty="0">
                <a:latin typeface="Arial"/>
                <a:cs typeface="Arial"/>
              </a:rPr>
              <a:t>they  had </a:t>
            </a:r>
            <a:r>
              <a:rPr sz="1000" spc="-10" dirty="0">
                <a:latin typeface="Arial"/>
                <a:cs typeface="Arial"/>
              </a:rPr>
              <a:t>AD </a:t>
            </a:r>
            <a:r>
              <a:rPr sz="1000" spc="-5" dirty="0">
                <a:latin typeface="Arial"/>
                <a:cs typeface="Arial"/>
              </a:rPr>
              <a:t>and  </a:t>
            </a:r>
            <a:r>
              <a:rPr sz="1000" dirty="0">
                <a:latin typeface="Arial"/>
                <a:cs typeface="Arial"/>
              </a:rPr>
              <a:t>memory</a:t>
            </a:r>
            <a:r>
              <a:rPr sz="1000" spc="-11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loss  or</a:t>
            </a:r>
            <a:r>
              <a:rPr sz="1000" spc="-9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dementia</a:t>
            </a:r>
            <a:endParaRPr sz="1000">
              <a:latin typeface="Arial"/>
              <a:cs typeface="Arial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6293611" y="5401440"/>
            <a:ext cx="816610" cy="3077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6034" marR="5080" indent="-13970">
              <a:lnSpc>
                <a:spcPct val="100000"/>
              </a:lnSpc>
            </a:pPr>
            <a:r>
              <a:rPr sz="1000" spc="-5" dirty="0">
                <a:latin typeface="Arial"/>
                <a:cs typeface="Arial"/>
              </a:rPr>
              <a:t>Told the</a:t>
            </a:r>
            <a:r>
              <a:rPr sz="1000" spc="-95" dirty="0">
                <a:latin typeface="Arial"/>
                <a:cs typeface="Arial"/>
              </a:rPr>
              <a:t> </a:t>
            </a:r>
            <a:r>
              <a:rPr sz="1000" spc="10" dirty="0">
                <a:latin typeface="Arial"/>
                <a:cs typeface="Arial"/>
              </a:rPr>
              <a:t>PWD  </a:t>
            </a:r>
            <a:r>
              <a:rPr sz="1000" spc="-5" dirty="0">
                <a:latin typeface="Arial"/>
                <a:cs typeface="Arial"/>
              </a:rPr>
              <a:t>none of</a:t>
            </a:r>
            <a:r>
              <a:rPr sz="1000" spc="-11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these</a:t>
            </a:r>
            <a:endParaRPr sz="1000">
              <a:latin typeface="Arial"/>
              <a:cs typeface="Arial"/>
            </a:endParaRPr>
          </a:p>
        </p:txBody>
      </p:sp>
      <p:sp>
        <p:nvSpPr>
          <p:cNvPr id="56" name="object 56"/>
          <p:cNvSpPr/>
          <p:nvPr/>
        </p:nvSpPr>
        <p:spPr>
          <a:xfrm>
            <a:off x="3220975" y="6272212"/>
            <a:ext cx="179705" cy="133350"/>
          </a:xfrm>
          <a:custGeom>
            <a:avLst/>
            <a:gdLst/>
            <a:ahLst/>
            <a:cxnLst/>
            <a:rect l="l" t="t" r="r" b="b"/>
            <a:pathLst>
              <a:path w="179704" h="133350">
                <a:moveTo>
                  <a:pt x="0" y="133350"/>
                </a:moveTo>
                <a:lnTo>
                  <a:pt x="179387" y="133350"/>
                </a:lnTo>
                <a:lnTo>
                  <a:pt x="179387" y="0"/>
                </a:lnTo>
                <a:lnTo>
                  <a:pt x="0" y="0"/>
                </a:lnTo>
                <a:lnTo>
                  <a:pt x="0" y="133350"/>
                </a:lnTo>
                <a:close/>
              </a:path>
            </a:pathLst>
          </a:custGeom>
          <a:solidFill>
            <a:srgbClr val="5BAC8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3220975" y="6272212"/>
            <a:ext cx="179705" cy="133350"/>
          </a:xfrm>
          <a:custGeom>
            <a:avLst/>
            <a:gdLst/>
            <a:ahLst/>
            <a:cxnLst/>
            <a:rect l="l" t="t" r="r" b="b"/>
            <a:pathLst>
              <a:path w="179704" h="133350">
                <a:moveTo>
                  <a:pt x="0" y="133350"/>
                </a:moveTo>
                <a:lnTo>
                  <a:pt x="179387" y="133350"/>
                </a:lnTo>
                <a:lnTo>
                  <a:pt x="179387" y="0"/>
                </a:lnTo>
                <a:lnTo>
                  <a:pt x="0" y="0"/>
                </a:lnTo>
                <a:lnTo>
                  <a:pt x="0" y="133350"/>
                </a:lnTo>
                <a:close/>
              </a:path>
            </a:pathLst>
          </a:custGeom>
          <a:ln w="9525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5033900" y="6272212"/>
            <a:ext cx="179705" cy="133350"/>
          </a:xfrm>
          <a:custGeom>
            <a:avLst/>
            <a:gdLst/>
            <a:ahLst/>
            <a:cxnLst/>
            <a:rect l="l" t="t" r="r" b="b"/>
            <a:pathLst>
              <a:path w="179704" h="133350">
                <a:moveTo>
                  <a:pt x="0" y="133350"/>
                </a:moveTo>
                <a:lnTo>
                  <a:pt x="179387" y="133350"/>
                </a:lnTo>
                <a:lnTo>
                  <a:pt x="179387" y="0"/>
                </a:lnTo>
                <a:lnTo>
                  <a:pt x="0" y="0"/>
                </a:lnTo>
                <a:lnTo>
                  <a:pt x="0" y="133350"/>
                </a:lnTo>
                <a:close/>
              </a:path>
            </a:pathLst>
          </a:custGeom>
          <a:solidFill>
            <a:srgbClr val="79A1B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5033900" y="6272212"/>
            <a:ext cx="179705" cy="133350"/>
          </a:xfrm>
          <a:custGeom>
            <a:avLst/>
            <a:gdLst/>
            <a:ahLst/>
            <a:cxnLst/>
            <a:rect l="l" t="t" r="r" b="b"/>
            <a:pathLst>
              <a:path w="179704" h="133350">
                <a:moveTo>
                  <a:pt x="0" y="133350"/>
                </a:moveTo>
                <a:lnTo>
                  <a:pt x="179387" y="133350"/>
                </a:lnTo>
                <a:lnTo>
                  <a:pt x="179387" y="0"/>
                </a:lnTo>
                <a:lnTo>
                  <a:pt x="0" y="0"/>
                </a:lnTo>
                <a:lnTo>
                  <a:pt x="0" y="133350"/>
                </a:lnTo>
                <a:close/>
              </a:path>
            </a:pathLst>
          </a:custGeom>
          <a:ln w="9525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 txBox="1"/>
          <p:nvPr/>
        </p:nvSpPr>
        <p:spPr>
          <a:xfrm>
            <a:off x="5252467" y="6267096"/>
            <a:ext cx="1819275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5" dirty="0">
                <a:latin typeface="Arial"/>
                <a:cs typeface="Arial"/>
              </a:rPr>
              <a:t>Did not receive an </a:t>
            </a:r>
            <a:r>
              <a:rPr sz="1000" spc="-10" dirty="0">
                <a:latin typeface="Arial"/>
                <a:cs typeface="Arial"/>
              </a:rPr>
              <a:t>AD</a:t>
            </a:r>
            <a:r>
              <a:rPr sz="1000" spc="-8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diagnosis</a:t>
            </a:r>
            <a:endParaRPr sz="1000">
              <a:latin typeface="Arial"/>
              <a:cs typeface="Arial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3439161" y="6267096"/>
            <a:ext cx="1504315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5" dirty="0">
                <a:latin typeface="Arial"/>
                <a:cs typeface="Arial"/>
              </a:rPr>
              <a:t>Received an </a:t>
            </a:r>
            <a:r>
              <a:rPr sz="1000" spc="-10" dirty="0">
                <a:latin typeface="Arial"/>
                <a:cs typeface="Arial"/>
              </a:rPr>
              <a:t>AD</a:t>
            </a:r>
            <a:r>
              <a:rPr sz="1000" spc="-8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diagnosis</a:t>
            </a:r>
            <a:endParaRPr sz="1000">
              <a:latin typeface="Arial"/>
              <a:cs typeface="Arial"/>
            </a:endParaRPr>
          </a:p>
        </p:txBody>
      </p:sp>
      <p:sp>
        <p:nvSpPr>
          <p:cNvPr id="63" name="object 63"/>
          <p:cNvSpPr/>
          <p:nvPr/>
        </p:nvSpPr>
        <p:spPr>
          <a:xfrm>
            <a:off x="457200" y="1493024"/>
            <a:ext cx="8324850" cy="615950"/>
          </a:xfrm>
          <a:custGeom>
            <a:avLst/>
            <a:gdLst/>
            <a:ahLst/>
            <a:cxnLst/>
            <a:rect l="l" t="t" r="r" b="b"/>
            <a:pathLst>
              <a:path w="8324850" h="615950">
                <a:moveTo>
                  <a:pt x="0" y="615556"/>
                </a:moveTo>
                <a:lnTo>
                  <a:pt x="8324723" y="615556"/>
                </a:lnTo>
                <a:lnTo>
                  <a:pt x="8324723" y="0"/>
                </a:lnTo>
                <a:lnTo>
                  <a:pt x="0" y="0"/>
                </a:lnTo>
                <a:lnTo>
                  <a:pt x="0" y="61555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 txBox="1"/>
          <p:nvPr/>
        </p:nvSpPr>
        <p:spPr>
          <a:xfrm>
            <a:off x="679805" y="1585217"/>
            <a:ext cx="7879715" cy="101822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1400" b="1" spc="-5" dirty="0">
                <a:latin typeface="Arial"/>
                <a:cs typeface="Arial"/>
              </a:rPr>
              <a:t>Question: "When the PWD </a:t>
            </a:r>
            <a:r>
              <a:rPr sz="1400" b="1" dirty="0">
                <a:latin typeface="Arial"/>
                <a:cs typeface="Arial"/>
              </a:rPr>
              <a:t>received </a:t>
            </a:r>
            <a:r>
              <a:rPr sz="1400" b="1" spc="-5" dirty="0">
                <a:latin typeface="Arial"/>
                <a:cs typeface="Arial"/>
              </a:rPr>
              <a:t>their diagnosis, </a:t>
            </a:r>
            <a:r>
              <a:rPr sz="1400" b="1" spc="5" dirty="0">
                <a:latin typeface="Arial"/>
                <a:cs typeface="Arial"/>
              </a:rPr>
              <a:t>which </a:t>
            </a:r>
            <a:r>
              <a:rPr sz="1400" b="1" spc="-5" dirty="0">
                <a:latin typeface="Arial"/>
                <a:cs typeface="Arial"/>
              </a:rPr>
              <a:t>of the following did the doctor</a:t>
            </a:r>
            <a:r>
              <a:rPr sz="1400" b="1" spc="-225" dirty="0">
                <a:latin typeface="Arial"/>
                <a:cs typeface="Arial"/>
              </a:rPr>
              <a:t> </a:t>
            </a:r>
            <a:r>
              <a:rPr sz="1400" b="1" spc="-5" dirty="0">
                <a:latin typeface="Arial"/>
                <a:cs typeface="Arial"/>
              </a:rPr>
              <a:t>do?</a:t>
            </a:r>
            <a:endParaRPr sz="1400">
              <a:latin typeface="Arial"/>
              <a:cs typeface="Arial"/>
            </a:endParaRPr>
          </a:p>
          <a:p>
            <a:pPr marL="1905" algn="ctr">
              <a:lnSpc>
                <a:spcPct val="100000"/>
              </a:lnSpc>
            </a:pPr>
            <a:r>
              <a:rPr sz="1400" b="1" spc="-5" dirty="0">
                <a:latin typeface="Arial"/>
                <a:cs typeface="Arial"/>
              </a:rPr>
              <a:t>Check </a:t>
            </a:r>
            <a:r>
              <a:rPr sz="1400" b="1" dirty="0">
                <a:latin typeface="Arial"/>
                <a:cs typeface="Arial"/>
              </a:rPr>
              <a:t>all </a:t>
            </a:r>
            <a:r>
              <a:rPr sz="1400" b="1" spc="-5" dirty="0">
                <a:latin typeface="Arial"/>
                <a:cs typeface="Arial"/>
              </a:rPr>
              <a:t>that</a:t>
            </a:r>
            <a:r>
              <a:rPr sz="1400" b="1" spc="-130" dirty="0">
                <a:latin typeface="Arial"/>
                <a:cs typeface="Arial"/>
              </a:rPr>
              <a:t> </a:t>
            </a:r>
            <a:r>
              <a:rPr sz="1400" b="1" spc="-25" dirty="0">
                <a:latin typeface="Arial"/>
                <a:cs typeface="Arial"/>
              </a:rPr>
              <a:t>apply."</a:t>
            </a:r>
            <a:endParaRPr sz="1400">
              <a:latin typeface="Arial"/>
              <a:cs typeface="Arial"/>
            </a:endParaRPr>
          </a:p>
          <a:p>
            <a:pPr marL="618490">
              <a:lnSpc>
                <a:spcPct val="100000"/>
              </a:lnSpc>
              <a:spcBef>
                <a:spcPts val="1085"/>
              </a:spcBef>
            </a:pPr>
            <a:r>
              <a:rPr sz="1200" spc="-5" dirty="0">
                <a:latin typeface="Arial"/>
                <a:cs typeface="Arial"/>
              </a:rPr>
              <a:t>%</a:t>
            </a:r>
            <a:r>
              <a:rPr sz="1200" spc="-75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respondents</a:t>
            </a:r>
            <a:endParaRPr sz="1200">
              <a:latin typeface="Arial"/>
              <a:cs typeface="Arial"/>
            </a:endParaRPr>
          </a:p>
          <a:p>
            <a:pPr marL="634365">
              <a:lnSpc>
                <a:spcPct val="100000"/>
              </a:lnSpc>
              <a:spcBef>
                <a:spcPts val="855"/>
              </a:spcBef>
            </a:pPr>
            <a:r>
              <a:rPr sz="950" spc="-10" dirty="0">
                <a:latin typeface="Arial"/>
                <a:cs typeface="Arial"/>
              </a:rPr>
              <a:t>100</a:t>
            </a:r>
            <a:endParaRPr sz="950">
              <a:latin typeface="Arial"/>
              <a:cs typeface="Arial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372590" y="165608"/>
            <a:ext cx="7871459" cy="7386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1280">
              <a:lnSpc>
                <a:spcPct val="100000"/>
              </a:lnSpc>
              <a:spcBef>
                <a:spcPts val="70"/>
              </a:spcBef>
            </a:pPr>
            <a:r>
              <a:rPr sz="2400" b="1" spc="-5" dirty="0" smtClean="0">
                <a:solidFill>
                  <a:srgbClr val="4A0D66"/>
                </a:solidFill>
                <a:latin typeface="Arial"/>
                <a:cs typeface="Arial"/>
              </a:rPr>
              <a:t>PWDs </a:t>
            </a:r>
            <a:r>
              <a:rPr sz="2400" b="1" spc="-5" dirty="0">
                <a:solidFill>
                  <a:srgbClr val="4A0D66"/>
                </a:solidFill>
                <a:latin typeface="Arial"/>
                <a:cs typeface="Arial"/>
              </a:rPr>
              <a:t>are </a:t>
            </a:r>
            <a:r>
              <a:rPr sz="2400" b="1" dirty="0">
                <a:solidFill>
                  <a:srgbClr val="4A0D66"/>
                </a:solidFill>
                <a:latin typeface="Arial"/>
                <a:cs typeface="Arial"/>
              </a:rPr>
              <a:t>told </a:t>
            </a:r>
            <a:r>
              <a:rPr sz="2400" b="1" spc="-5" dirty="0">
                <a:solidFill>
                  <a:srgbClr val="4A0D66"/>
                </a:solidFill>
                <a:latin typeface="Arial"/>
                <a:cs typeface="Arial"/>
              </a:rPr>
              <a:t>a </a:t>
            </a:r>
            <a:r>
              <a:rPr sz="2400" b="1" dirty="0">
                <a:solidFill>
                  <a:srgbClr val="4A0D66"/>
                </a:solidFill>
                <a:latin typeface="Arial"/>
                <a:cs typeface="Arial"/>
              </a:rPr>
              <a:t>variety of </a:t>
            </a:r>
            <a:r>
              <a:rPr sz="2400" b="1" spc="-5" dirty="0">
                <a:solidFill>
                  <a:srgbClr val="4A0D66"/>
                </a:solidFill>
                <a:latin typeface="Arial"/>
                <a:cs typeface="Arial"/>
              </a:rPr>
              <a:t>descriptors </a:t>
            </a:r>
            <a:r>
              <a:rPr sz="2400" b="1" dirty="0">
                <a:solidFill>
                  <a:srgbClr val="4A0D66"/>
                </a:solidFill>
                <a:latin typeface="Arial"/>
                <a:cs typeface="Arial"/>
              </a:rPr>
              <a:t>during</a:t>
            </a:r>
            <a:r>
              <a:rPr sz="2400" b="1" spc="-35" dirty="0">
                <a:solidFill>
                  <a:srgbClr val="4A0D66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4A0D66"/>
                </a:solidFill>
                <a:latin typeface="Arial"/>
                <a:cs typeface="Arial"/>
              </a:rPr>
              <a:t>their</a:t>
            </a:r>
            <a:endParaRPr sz="2400" dirty="0">
              <a:solidFill>
                <a:srgbClr val="4A0D66"/>
              </a:solidFill>
              <a:latin typeface="Arial"/>
              <a:cs typeface="Arial"/>
            </a:endParaRPr>
          </a:p>
          <a:p>
            <a:pPr marL="81280">
              <a:lnSpc>
                <a:spcPct val="100000"/>
              </a:lnSpc>
            </a:pPr>
            <a:r>
              <a:rPr sz="2400" b="1" spc="-5" dirty="0">
                <a:solidFill>
                  <a:srgbClr val="4A0D66"/>
                </a:solidFill>
                <a:latin typeface="Arial"/>
                <a:cs typeface="Arial"/>
              </a:rPr>
              <a:t>diagnoses; only </a:t>
            </a:r>
            <a:r>
              <a:rPr sz="2400" b="1" dirty="0">
                <a:solidFill>
                  <a:srgbClr val="4A0D66"/>
                </a:solidFill>
                <a:latin typeface="Arial"/>
                <a:cs typeface="Arial"/>
              </a:rPr>
              <a:t>a third are told they </a:t>
            </a:r>
            <a:r>
              <a:rPr sz="2400" b="1" spc="-5" dirty="0">
                <a:solidFill>
                  <a:srgbClr val="4A0D66"/>
                </a:solidFill>
                <a:latin typeface="Arial"/>
                <a:cs typeface="Arial"/>
              </a:rPr>
              <a:t>have</a:t>
            </a:r>
            <a:r>
              <a:rPr sz="2400" b="1" spc="-190" dirty="0">
                <a:solidFill>
                  <a:srgbClr val="4A0D66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4A0D66"/>
                </a:solidFill>
                <a:latin typeface="Arial"/>
                <a:cs typeface="Arial"/>
              </a:rPr>
              <a:t>Alzheimer's</a:t>
            </a:r>
            <a:endParaRPr sz="2400" dirty="0">
              <a:solidFill>
                <a:srgbClr val="4A0D66"/>
              </a:solidFill>
              <a:latin typeface="Arial"/>
              <a:cs typeface="Arial"/>
            </a:endParaRPr>
          </a:p>
        </p:txBody>
      </p:sp>
      <p:sp>
        <p:nvSpPr>
          <p:cNvPr id="70" name="object 70"/>
          <p:cNvSpPr txBox="1">
            <a:spLocks noGrp="1"/>
          </p:cNvSpPr>
          <p:nvPr>
            <p:ph type="sldNum" sz="quarter" idx="7"/>
          </p:nvPr>
        </p:nvSpPr>
        <p:spPr>
          <a:xfrm>
            <a:off x="8935973" y="6683491"/>
            <a:ext cx="243204" cy="1282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010"/>
              </a:lnSpc>
            </a:pPr>
            <a:fld id="{81D60167-4931-47E6-BA6A-407CBD079E47}" type="slidenum">
              <a:rPr spc="-5" dirty="0"/>
              <a:t>23</a:t>
            </a:fld>
            <a:endParaRPr spc="-5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/>
          <p:nvPr/>
        </p:nvSpPr>
        <p:spPr>
          <a:xfrm>
            <a:off x="890719" y="3147972"/>
            <a:ext cx="200025" cy="2505710"/>
          </a:xfrm>
          <a:custGeom>
            <a:avLst/>
            <a:gdLst/>
            <a:ahLst/>
            <a:cxnLst/>
            <a:rect l="l" t="t" r="r" b="b"/>
            <a:pathLst>
              <a:path w="200025" h="2505710">
                <a:moveTo>
                  <a:pt x="0" y="2505275"/>
                </a:moveTo>
                <a:lnTo>
                  <a:pt x="199811" y="2505275"/>
                </a:lnTo>
                <a:lnTo>
                  <a:pt x="199811" y="0"/>
                </a:lnTo>
                <a:lnTo>
                  <a:pt x="0" y="0"/>
                </a:lnTo>
                <a:lnTo>
                  <a:pt x="0" y="2505275"/>
                </a:lnTo>
                <a:close/>
              </a:path>
            </a:pathLst>
          </a:custGeom>
          <a:solidFill>
            <a:srgbClr val="5BAC8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890719" y="3147972"/>
            <a:ext cx="200025" cy="2505710"/>
          </a:xfrm>
          <a:custGeom>
            <a:avLst/>
            <a:gdLst/>
            <a:ahLst/>
            <a:cxnLst/>
            <a:rect l="l" t="t" r="r" b="b"/>
            <a:pathLst>
              <a:path w="200025" h="2505710">
                <a:moveTo>
                  <a:pt x="0" y="2505275"/>
                </a:moveTo>
                <a:lnTo>
                  <a:pt x="199811" y="2505275"/>
                </a:lnTo>
                <a:lnTo>
                  <a:pt x="199811" y="0"/>
                </a:lnTo>
                <a:lnTo>
                  <a:pt x="0" y="0"/>
                </a:lnTo>
                <a:lnTo>
                  <a:pt x="0" y="2505275"/>
                </a:lnTo>
                <a:close/>
              </a:path>
            </a:pathLst>
          </a:custGeom>
          <a:ln w="9514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814610" y="3395612"/>
            <a:ext cx="200025" cy="2258060"/>
          </a:xfrm>
          <a:custGeom>
            <a:avLst/>
            <a:gdLst/>
            <a:ahLst/>
            <a:cxnLst/>
            <a:rect l="l" t="t" r="r" b="b"/>
            <a:pathLst>
              <a:path w="200025" h="2258060">
                <a:moveTo>
                  <a:pt x="0" y="2257635"/>
                </a:moveTo>
                <a:lnTo>
                  <a:pt x="199811" y="2257635"/>
                </a:lnTo>
                <a:lnTo>
                  <a:pt x="199811" y="0"/>
                </a:lnTo>
                <a:lnTo>
                  <a:pt x="0" y="0"/>
                </a:lnTo>
                <a:lnTo>
                  <a:pt x="0" y="2257635"/>
                </a:lnTo>
                <a:close/>
              </a:path>
            </a:pathLst>
          </a:custGeom>
          <a:solidFill>
            <a:srgbClr val="5BAC8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814610" y="3395612"/>
            <a:ext cx="200025" cy="2258060"/>
          </a:xfrm>
          <a:custGeom>
            <a:avLst/>
            <a:gdLst/>
            <a:ahLst/>
            <a:cxnLst/>
            <a:rect l="l" t="t" r="r" b="b"/>
            <a:pathLst>
              <a:path w="200025" h="2258060">
                <a:moveTo>
                  <a:pt x="0" y="2257635"/>
                </a:moveTo>
                <a:lnTo>
                  <a:pt x="199811" y="2257635"/>
                </a:lnTo>
                <a:lnTo>
                  <a:pt x="199811" y="0"/>
                </a:lnTo>
                <a:lnTo>
                  <a:pt x="0" y="0"/>
                </a:lnTo>
                <a:lnTo>
                  <a:pt x="0" y="2257635"/>
                </a:lnTo>
                <a:close/>
              </a:path>
            </a:pathLst>
          </a:custGeom>
          <a:ln w="9514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738567" y="3547995"/>
            <a:ext cx="200025" cy="2105660"/>
          </a:xfrm>
          <a:custGeom>
            <a:avLst/>
            <a:gdLst/>
            <a:ahLst/>
            <a:cxnLst/>
            <a:rect l="l" t="t" r="r" b="b"/>
            <a:pathLst>
              <a:path w="200025" h="2105660">
                <a:moveTo>
                  <a:pt x="0" y="2105252"/>
                </a:moveTo>
                <a:lnTo>
                  <a:pt x="199811" y="2105252"/>
                </a:lnTo>
                <a:lnTo>
                  <a:pt x="199811" y="0"/>
                </a:lnTo>
                <a:lnTo>
                  <a:pt x="0" y="0"/>
                </a:lnTo>
                <a:lnTo>
                  <a:pt x="0" y="2105252"/>
                </a:lnTo>
                <a:close/>
              </a:path>
            </a:pathLst>
          </a:custGeom>
          <a:solidFill>
            <a:srgbClr val="5BAC8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738567" y="3547995"/>
            <a:ext cx="200025" cy="2105660"/>
          </a:xfrm>
          <a:custGeom>
            <a:avLst/>
            <a:gdLst/>
            <a:ahLst/>
            <a:cxnLst/>
            <a:rect l="l" t="t" r="r" b="b"/>
            <a:pathLst>
              <a:path w="200025" h="2105660">
                <a:moveTo>
                  <a:pt x="0" y="2105252"/>
                </a:moveTo>
                <a:lnTo>
                  <a:pt x="199811" y="2105252"/>
                </a:lnTo>
                <a:lnTo>
                  <a:pt x="199811" y="0"/>
                </a:lnTo>
                <a:lnTo>
                  <a:pt x="0" y="0"/>
                </a:lnTo>
                <a:lnTo>
                  <a:pt x="0" y="2105252"/>
                </a:lnTo>
                <a:close/>
              </a:path>
            </a:pathLst>
          </a:custGeom>
          <a:ln w="9514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652878" y="3576753"/>
            <a:ext cx="200660" cy="2077085"/>
          </a:xfrm>
          <a:custGeom>
            <a:avLst/>
            <a:gdLst/>
            <a:ahLst/>
            <a:cxnLst/>
            <a:rect l="l" t="t" r="r" b="b"/>
            <a:pathLst>
              <a:path w="200660" h="2077085">
                <a:moveTo>
                  <a:pt x="0" y="2076498"/>
                </a:moveTo>
                <a:lnTo>
                  <a:pt x="200128" y="2076498"/>
                </a:lnTo>
                <a:lnTo>
                  <a:pt x="200128" y="0"/>
                </a:lnTo>
                <a:lnTo>
                  <a:pt x="0" y="0"/>
                </a:lnTo>
                <a:lnTo>
                  <a:pt x="0" y="2076498"/>
                </a:lnTo>
                <a:close/>
              </a:path>
            </a:pathLst>
          </a:custGeom>
          <a:solidFill>
            <a:srgbClr val="5BAC8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652878" y="3576753"/>
            <a:ext cx="200660" cy="2077085"/>
          </a:xfrm>
          <a:custGeom>
            <a:avLst/>
            <a:gdLst/>
            <a:ahLst/>
            <a:cxnLst/>
            <a:rect l="l" t="t" r="r" b="b"/>
            <a:pathLst>
              <a:path w="200660" h="2077085">
                <a:moveTo>
                  <a:pt x="0" y="2076498"/>
                </a:moveTo>
                <a:lnTo>
                  <a:pt x="200128" y="2076498"/>
                </a:lnTo>
                <a:lnTo>
                  <a:pt x="200128" y="0"/>
                </a:lnTo>
                <a:lnTo>
                  <a:pt x="0" y="0"/>
                </a:lnTo>
                <a:lnTo>
                  <a:pt x="0" y="2076498"/>
                </a:lnTo>
                <a:close/>
              </a:path>
            </a:pathLst>
          </a:custGeom>
          <a:ln w="9514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4576833" y="3948276"/>
            <a:ext cx="200660" cy="1704975"/>
          </a:xfrm>
          <a:custGeom>
            <a:avLst/>
            <a:gdLst/>
            <a:ahLst/>
            <a:cxnLst/>
            <a:rect l="l" t="t" r="r" b="b"/>
            <a:pathLst>
              <a:path w="200660" h="1704975">
                <a:moveTo>
                  <a:pt x="0" y="1704975"/>
                </a:moveTo>
                <a:lnTo>
                  <a:pt x="200128" y="1704975"/>
                </a:lnTo>
                <a:lnTo>
                  <a:pt x="200128" y="0"/>
                </a:lnTo>
                <a:lnTo>
                  <a:pt x="0" y="0"/>
                </a:lnTo>
                <a:lnTo>
                  <a:pt x="0" y="1704975"/>
                </a:lnTo>
                <a:close/>
              </a:path>
            </a:pathLst>
          </a:custGeom>
          <a:solidFill>
            <a:srgbClr val="5BAC8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4576833" y="3948276"/>
            <a:ext cx="200660" cy="1704975"/>
          </a:xfrm>
          <a:custGeom>
            <a:avLst/>
            <a:gdLst/>
            <a:ahLst/>
            <a:cxnLst/>
            <a:rect l="l" t="t" r="r" b="b"/>
            <a:pathLst>
              <a:path w="200660" h="1704975">
                <a:moveTo>
                  <a:pt x="0" y="1704975"/>
                </a:moveTo>
                <a:lnTo>
                  <a:pt x="200128" y="1704975"/>
                </a:lnTo>
                <a:lnTo>
                  <a:pt x="200128" y="0"/>
                </a:lnTo>
                <a:lnTo>
                  <a:pt x="0" y="0"/>
                </a:lnTo>
                <a:lnTo>
                  <a:pt x="0" y="1704975"/>
                </a:lnTo>
                <a:close/>
              </a:path>
            </a:pathLst>
          </a:custGeom>
          <a:ln w="9514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5500663" y="3967272"/>
            <a:ext cx="200660" cy="1686560"/>
          </a:xfrm>
          <a:custGeom>
            <a:avLst/>
            <a:gdLst/>
            <a:ahLst/>
            <a:cxnLst/>
            <a:rect l="l" t="t" r="r" b="b"/>
            <a:pathLst>
              <a:path w="200660" h="1686560">
                <a:moveTo>
                  <a:pt x="0" y="1685975"/>
                </a:moveTo>
                <a:lnTo>
                  <a:pt x="200128" y="1685975"/>
                </a:lnTo>
                <a:lnTo>
                  <a:pt x="200128" y="0"/>
                </a:lnTo>
                <a:lnTo>
                  <a:pt x="0" y="0"/>
                </a:lnTo>
                <a:lnTo>
                  <a:pt x="0" y="1685975"/>
                </a:lnTo>
                <a:close/>
              </a:path>
            </a:pathLst>
          </a:custGeom>
          <a:solidFill>
            <a:srgbClr val="5BAC8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5500663" y="3967272"/>
            <a:ext cx="200660" cy="1686560"/>
          </a:xfrm>
          <a:custGeom>
            <a:avLst/>
            <a:gdLst/>
            <a:ahLst/>
            <a:cxnLst/>
            <a:rect l="l" t="t" r="r" b="b"/>
            <a:pathLst>
              <a:path w="200660" h="1686560">
                <a:moveTo>
                  <a:pt x="0" y="1685975"/>
                </a:moveTo>
                <a:lnTo>
                  <a:pt x="200128" y="1685975"/>
                </a:lnTo>
                <a:lnTo>
                  <a:pt x="200128" y="0"/>
                </a:lnTo>
                <a:lnTo>
                  <a:pt x="0" y="0"/>
                </a:lnTo>
                <a:lnTo>
                  <a:pt x="0" y="1685975"/>
                </a:lnTo>
                <a:close/>
              </a:path>
            </a:pathLst>
          </a:custGeom>
          <a:ln w="9514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6424618" y="3976777"/>
            <a:ext cx="200660" cy="1677035"/>
          </a:xfrm>
          <a:custGeom>
            <a:avLst/>
            <a:gdLst/>
            <a:ahLst/>
            <a:cxnLst/>
            <a:rect l="l" t="t" r="r" b="b"/>
            <a:pathLst>
              <a:path w="200659" h="1677035">
                <a:moveTo>
                  <a:pt x="0" y="1676474"/>
                </a:moveTo>
                <a:lnTo>
                  <a:pt x="200128" y="1676474"/>
                </a:lnTo>
                <a:lnTo>
                  <a:pt x="200128" y="0"/>
                </a:lnTo>
                <a:lnTo>
                  <a:pt x="0" y="0"/>
                </a:lnTo>
                <a:lnTo>
                  <a:pt x="0" y="1676474"/>
                </a:lnTo>
                <a:close/>
              </a:path>
            </a:pathLst>
          </a:custGeom>
          <a:solidFill>
            <a:srgbClr val="5BAC8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6424618" y="3976777"/>
            <a:ext cx="200660" cy="1677035"/>
          </a:xfrm>
          <a:custGeom>
            <a:avLst/>
            <a:gdLst/>
            <a:ahLst/>
            <a:cxnLst/>
            <a:rect l="l" t="t" r="r" b="b"/>
            <a:pathLst>
              <a:path w="200659" h="1677035">
                <a:moveTo>
                  <a:pt x="0" y="1676474"/>
                </a:moveTo>
                <a:lnTo>
                  <a:pt x="200128" y="1676474"/>
                </a:lnTo>
                <a:lnTo>
                  <a:pt x="200128" y="0"/>
                </a:lnTo>
                <a:lnTo>
                  <a:pt x="0" y="0"/>
                </a:lnTo>
                <a:lnTo>
                  <a:pt x="0" y="1676474"/>
                </a:lnTo>
                <a:close/>
              </a:path>
            </a:pathLst>
          </a:custGeom>
          <a:ln w="9514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7338932" y="4129034"/>
            <a:ext cx="200660" cy="1524635"/>
          </a:xfrm>
          <a:custGeom>
            <a:avLst/>
            <a:gdLst/>
            <a:ahLst/>
            <a:cxnLst/>
            <a:rect l="l" t="t" r="r" b="b"/>
            <a:pathLst>
              <a:path w="200659" h="1524635">
                <a:moveTo>
                  <a:pt x="0" y="1524217"/>
                </a:moveTo>
                <a:lnTo>
                  <a:pt x="200128" y="1524217"/>
                </a:lnTo>
                <a:lnTo>
                  <a:pt x="200128" y="0"/>
                </a:lnTo>
                <a:lnTo>
                  <a:pt x="0" y="0"/>
                </a:lnTo>
                <a:lnTo>
                  <a:pt x="0" y="1524217"/>
                </a:lnTo>
                <a:close/>
              </a:path>
            </a:pathLst>
          </a:custGeom>
          <a:solidFill>
            <a:srgbClr val="5BAC8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7338932" y="4129034"/>
            <a:ext cx="200660" cy="1524635"/>
          </a:xfrm>
          <a:custGeom>
            <a:avLst/>
            <a:gdLst/>
            <a:ahLst/>
            <a:cxnLst/>
            <a:rect l="l" t="t" r="r" b="b"/>
            <a:pathLst>
              <a:path w="200659" h="1524635">
                <a:moveTo>
                  <a:pt x="0" y="1524217"/>
                </a:moveTo>
                <a:lnTo>
                  <a:pt x="200128" y="1524217"/>
                </a:lnTo>
                <a:lnTo>
                  <a:pt x="200128" y="0"/>
                </a:lnTo>
                <a:lnTo>
                  <a:pt x="0" y="0"/>
                </a:lnTo>
                <a:lnTo>
                  <a:pt x="0" y="1524217"/>
                </a:lnTo>
                <a:close/>
              </a:path>
            </a:pathLst>
          </a:custGeom>
          <a:ln w="9514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8431212" y="5586429"/>
            <a:ext cx="32384" cy="67310"/>
          </a:xfrm>
          <a:custGeom>
            <a:avLst/>
            <a:gdLst/>
            <a:ahLst/>
            <a:cxnLst/>
            <a:rect l="l" t="t" r="r" b="b"/>
            <a:pathLst>
              <a:path w="32384" h="67310">
                <a:moveTo>
                  <a:pt x="0" y="66818"/>
                </a:moveTo>
                <a:lnTo>
                  <a:pt x="31801" y="66818"/>
                </a:lnTo>
                <a:lnTo>
                  <a:pt x="31801" y="0"/>
                </a:lnTo>
                <a:lnTo>
                  <a:pt x="0" y="0"/>
                </a:lnTo>
                <a:lnTo>
                  <a:pt x="0" y="66818"/>
                </a:lnTo>
                <a:close/>
              </a:path>
            </a:pathLst>
          </a:custGeom>
          <a:solidFill>
            <a:srgbClr val="5BAC8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8262884" y="5586429"/>
            <a:ext cx="24130" cy="67310"/>
          </a:xfrm>
          <a:custGeom>
            <a:avLst/>
            <a:gdLst/>
            <a:ahLst/>
            <a:cxnLst/>
            <a:rect l="l" t="t" r="r" b="b"/>
            <a:pathLst>
              <a:path w="24129" h="67310">
                <a:moveTo>
                  <a:pt x="0" y="66818"/>
                </a:moveTo>
                <a:lnTo>
                  <a:pt x="23865" y="66818"/>
                </a:lnTo>
                <a:lnTo>
                  <a:pt x="23865" y="0"/>
                </a:lnTo>
                <a:lnTo>
                  <a:pt x="0" y="0"/>
                </a:lnTo>
                <a:lnTo>
                  <a:pt x="0" y="66818"/>
                </a:lnTo>
                <a:close/>
              </a:path>
            </a:pathLst>
          </a:custGeom>
          <a:solidFill>
            <a:srgbClr val="5BAC8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8262884" y="5586429"/>
            <a:ext cx="200660" cy="67310"/>
          </a:xfrm>
          <a:custGeom>
            <a:avLst/>
            <a:gdLst/>
            <a:ahLst/>
            <a:cxnLst/>
            <a:rect l="l" t="t" r="r" b="b"/>
            <a:pathLst>
              <a:path w="200659" h="67310">
                <a:moveTo>
                  <a:pt x="0" y="66818"/>
                </a:moveTo>
                <a:lnTo>
                  <a:pt x="200128" y="66818"/>
                </a:lnTo>
                <a:lnTo>
                  <a:pt x="200128" y="0"/>
                </a:lnTo>
                <a:lnTo>
                  <a:pt x="0" y="0"/>
                </a:lnTo>
                <a:lnTo>
                  <a:pt x="0" y="66818"/>
                </a:lnTo>
                <a:close/>
              </a:path>
            </a:pathLst>
          </a:custGeom>
          <a:ln w="9501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090532" y="2967215"/>
            <a:ext cx="200660" cy="2686050"/>
          </a:xfrm>
          <a:custGeom>
            <a:avLst/>
            <a:gdLst/>
            <a:ahLst/>
            <a:cxnLst/>
            <a:rect l="l" t="t" r="r" b="b"/>
            <a:pathLst>
              <a:path w="200659" h="2686050">
                <a:moveTo>
                  <a:pt x="0" y="2686033"/>
                </a:moveTo>
                <a:lnTo>
                  <a:pt x="200128" y="2686033"/>
                </a:lnTo>
                <a:lnTo>
                  <a:pt x="200128" y="0"/>
                </a:lnTo>
                <a:lnTo>
                  <a:pt x="0" y="0"/>
                </a:lnTo>
                <a:lnTo>
                  <a:pt x="0" y="2686033"/>
                </a:lnTo>
                <a:close/>
              </a:path>
            </a:pathLst>
          </a:custGeom>
          <a:solidFill>
            <a:srgbClr val="8EC5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090532" y="2967215"/>
            <a:ext cx="200660" cy="2686050"/>
          </a:xfrm>
          <a:custGeom>
            <a:avLst/>
            <a:gdLst/>
            <a:ahLst/>
            <a:cxnLst/>
            <a:rect l="l" t="t" r="r" b="b"/>
            <a:pathLst>
              <a:path w="200659" h="2686050">
                <a:moveTo>
                  <a:pt x="0" y="2686033"/>
                </a:moveTo>
                <a:lnTo>
                  <a:pt x="200128" y="2686033"/>
                </a:lnTo>
                <a:lnTo>
                  <a:pt x="200128" y="0"/>
                </a:lnTo>
                <a:lnTo>
                  <a:pt x="0" y="0"/>
                </a:lnTo>
                <a:lnTo>
                  <a:pt x="0" y="2686033"/>
                </a:lnTo>
                <a:close/>
              </a:path>
            </a:pathLst>
          </a:custGeom>
          <a:ln w="9514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2014424" y="2852836"/>
            <a:ext cx="200660" cy="2800985"/>
          </a:xfrm>
          <a:custGeom>
            <a:avLst/>
            <a:gdLst/>
            <a:ahLst/>
            <a:cxnLst/>
            <a:rect l="l" t="t" r="r" b="b"/>
            <a:pathLst>
              <a:path w="200660" h="2800985">
                <a:moveTo>
                  <a:pt x="0" y="2800415"/>
                </a:moveTo>
                <a:lnTo>
                  <a:pt x="200128" y="2800415"/>
                </a:lnTo>
                <a:lnTo>
                  <a:pt x="200128" y="0"/>
                </a:lnTo>
                <a:lnTo>
                  <a:pt x="0" y="0"/>
                </a:lnTo>
                <a:lnTo>
                  <a:pt x="0" y="2800415"/>
                </a:lnTo>
                <a:close/>
              </a:path>
            </a:pathLst>
          </a:custGeom>
          <a:solidFill>
            <a:srgbClr val="8EC5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2014424" y="2852836"/>
            <a:ext cx="200660" cy="2800985"/>
          </a:xfrm>
          <a:custGeom>
            <a:avLst/>
            <a:gdLst/>
            <a:ahLst/>
            <a:cxnLst/>
            <a:rect l="l" t="t" r="r" b="b"/>
            <a:pathLst>
              <a:path w="200660" h="2800985">
                <a:moveTo>
                  <a:pt x="0" y="2800415"/>
                </a:moveTo>
                <a:lnTo>
                  <a:pt x="200128" y="2800415"/>
                </a:lnTo>
                <a:lnTo>
                  <a:pt x="200128" y="0"/>
                </a:lnTo>
                <a:lnTo>
                  <a:pt x="0" y="0"/>
                </a:lnTo>
                <a:lnTo>
                  <a:pt x="0" y="2800415"/>
                </a:lnTo>
                <a:close/>
              </a:path>
            </a:pathLst>
          </a:custGeom>
          <a:ln w="9514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2938377" y="2890837"/>
            <a:ext cx="200660" cy="2762885"/>
          </a:xfrm>
          <a:custGeom>
            <a:avLst/>
            <a:gdLst/>
            <a:ahLst/>
            <a:cxnLst/>
            <a:rect l="l" t="t" r="r" b="b"/>
            <a:pathLst>
              <a:path w="200660" h="2762885">
                <a:moveTo>
                  <a:pt x="0" y="2762414"/>
                </a:moveTo>
                <a:lnTo>
                  <a:pt x="200128" y="2762414"/>
                </a:lnTo>
                <a:lnTo>
                  <a:pt x="200128" y="0"/>
                </a:lnTo>
                <a:lnTo>
                  <a:pt x="0" y="0"/>
                </a:lnTo>
                <a:lnTo>
                  <a:pt x="0" y="2762414"/>
                </a:lnTo>
                <a:close/>
              </a:path>
            </a:pathLst>
          </a:custGeom>
          <a:solidFill>
            <a:srgbClr val="8EC5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2938377" y="2890837"/>
            <a:ext cx="200660" cy="2762885"/>
          </a:xfrm>
          <a:custGeom>
            <a:avLst/>
            <a:gdLst/>
            <a:ahLst/>
            <a:cxnLst/>
            <a:rect l="l" t="t" r="r" b="b"/>
            <a:pathLst>
              <a:path w="200660" h="2762885">
                <a:moveTo>
                  <a:pt x="0" y="2762414"/>
                </a:moveTo>
                <a:lnTo>
                  <a:pt x="200128" y="2762414"/>
                </a:lnTo>
                <a:lnTo>
                  <a:pt x="200128" y="0"/>
                </a:lnTo>
                <a:lnTo>
                  <a:pt x="0" y="0"/>
                </a:lnTo>
                <a:lnTo>
                  <a:pt x="0" y="2762414"/>
                </a:lnTo>
                <a:close/>
              </a:path>
            </a:pathLst>
          </a:custGeom>
          <a:ln w="9514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3853073" y="3233858"/>
            <a:ext cx="200025" cy="2419985"/>
          </a:xfrm>
          <a:custGeom>
            <a:avLst/>
            <a:gdLst/>
            <a:ahLst/>
            <a:cxnLst/>
            <a:rect l="l" t="t" r="r" b="b"/>
            <a:pathLst>
              <a:path w="200025" h="2419985">
                <a:moveTo>
                  <a:pt x="0" y="2419393"/>
                </a:moveTo>
                <a:lnTo>
                  <a:pt x="199811" y="2419393"/>
                </a:lnTo>
                <a:lnTo>
                  <a:pt x="199811" y="0"/>
                </a:lnTo>
                <a:lnTo>
                  <a:pt x="0" y="0"/>
                </a:lnTo>
                <a:lnTo>
                  <a:pt x="0" y="2419393"/>
                </a:lnTo>
                <a:close/>
              </a:path>
            </a:pathLst>
          </a:custGeom>
          <a:solidFill>
            <a:srgbClr val="8EC5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3853073" y="3233858"/>
            <a:ext cx="200025" cy="2419985"/>
          </a:xfrm>
          <a:custGeom>
            <a:avLst/>
            <a:gdLst/>
            <a:ahLst/>
            <a:cxnLst/>
            <a:rect l="l" t="t" r="r" b="b"/>
            <a:pathLst>
              <a:path w="200025" h="2419985">
                <a:moveTo>
                  <a:pt x="0" y="2419393"/>
                </a:moveTo>
                <a:lnTo>
                  <a:pt x="199811" y="2419393"/>
                </a:lnTo>
                <a:lnTo>
                  <a:pt x="199811" y="0"/>
                </a:lnTo>
                <a:lnTo>
                  <a:pt x="0" y="0"/>
                </a:lnTo>
                <a:lnTo>
                  <a:pt x="0" y="2419393"/>
                </a:lnTo>
                <a:close/>
              </a:path>
            </a:pathLst>
          </a:custGeom>
          <a:ln w="9514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4776899" y="3605250"/>
            <a:ext cx="200025" cy="2048510"/>
          </a:xfrm>
          <a:custGeom>
            <a:avLst/>
            <a:gdLst/>
            <a:ahLst/>
            <a:cxnLst/>
            <a:rect l="l" t="t" r="r" b="b"/>
            <a:pathLst>
              <a:path w="200025" h="2048510">
                <a:moveTo>
                  <a:pt x="0" y="2047997"/>
                </a:moveTo>
                <a:lnTo>
                  <a:pt x="199811" y="2047997"/>
                </a:lnTo>
                <a:lnTo>
                  <a:pt x="199811" y="0"/>
                </a:lnTo>
                <a:lnTo>
                  <a:pt x="0" y="0"/>
                </a:lnTo>
                <a:lnTo>
                  <a:pt x="0" y="2047997"/>
                </a:lnTo>
                <a:close/>
              </a:path>
            </a:pathLst>
          </a:custGeom>
          <a:solidFill>
            <a:srgbClr val="8EC5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4776899" y="3605250"/>
            <a:ext cx="200025" cy="2048510"/>
          </a:xfrm>
          <a:custGeom>
            <a:avLst/>
            <a:gdLst/>
            <a:ahLst/>
            <a:cxnLst/>
            <a:rect l="l" t="t" r="r" b="b"/>
            <a:pathLst>
              <a:path w="200025" h="2048510">
                <a:moveTo>
                  <a:pt x="0" y="2047997"/>
                </a:moveTo>
                <a:lnTo>
                  <a:pt x="199811" y="2047997"/>
                </a:lnTo>
                <a:lnTo>
                  <a:pt x="199811" y="0"/>
                </a:lnTo>
                <a:lnTo>
                  <a:pt x="0" y="0"/>
                </a:lnTo>
                <a:lnTo>
                  <a:pt x="0" y="2047997"/>
                </a:lnTo>
                <a:close/>
              </a:path>
            </a:pathLst>
          </a:custGeom>
          <a:ln w="9514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5700854" y="3662252"/>
            <a:ext cx="200025" cy="1991360"/>
          </a:xfrm>
          <a:custGeom>
            <a:avLst/>
            <a:gdLst/>
            <a:ahLst/>
            <a:cxnLst/>
            <a:rect l="l" t="t" r="r" b="b"/>
            <a:pathLst>
              <a:path w="200025" h="1991360">
                <a:moveTo>
                  <a:pt x="0" y="1990995"/>
                </a:moveTo>
                <a:lnTo>
                  <a:pt x="199811" y="1990995"/>
                </a:lnTo>
                <a:lnTo>
                  <a:pt x="199811" y="0"/>
                </a:lnTo>
                <a:lnTo>
                  <a:pt x="0" y="0"/>
                </a:lnTo>
                <a:lnTo>
                  <a:pt x="0" y="1990995"/>
                </a:lnTo>
                <a:close/>
              </a:path>
            </a:pathLst>
          </a:custGeom>
          <a:solidFill>
            <a:srgbClr val="8EC5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5700854" y="3662252"/>
            <a:ext cx="200025" cy="1991360"/>
          </a:xfrm>
          <a:custGeom>
            <a:avLst/>
            <a:gdLst/>
            <a:ahLst/>
            <a:cxnLst/>
            <a:rect l="l" t="t" r="r" b="b"/>
            <a:pathLst>
              <a:path w="200025" h="1991360">
                <a:moveTo>
                  <a:pt x="0" y="1990995"/>
                </a:moveTo>
                <a:lnTo>
                  <a:pt x="199811" y="1990995"/>
                </a:lnTo>
                <a:lnTo>
                  <a:pt x="199811" y="0"/>
                </a:lnTo>
                <a:lnTo>
                  <a:pt x="0" y="0"/>
                </a:lnTo>
                <a:lnTo>
                  <a:pt x="0" y="1990995"/>
                </a:lnTo>
                <a:close/>
              </a:path>
            </a:pathLst>
          </a:custGeom>
          <a:ln w="9514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6624684" y="3805389"/>
            <a:ext cx="200660" cy="1847850"/>
          </a:xfrm>
          <a:custGeom>
            <a:avLst/>
            <a:gdLst/>
            <a:ahLst/>
            <a:cxnLst/>
            <a:rect l="l" t="t" r="r" b="b"/>
            <a:pathLst>
              <a:path w="200659" h="1847850">
                <a:moveTo>
                  <a:pt x="0" y="1847859"/>
                </a:moveTo>
                <a:lnTo>
                  <a:pt x="200128" y="1847859"/>
                </a:lnTo>
                <a:lnTo>
                  <a:pt x="200128" y="0"/>
                </a:lnTo>
                <a:lnTo>
                  <a:pt x="0" y="0"/>
                </a:lnTo>
                <a:lnTo>
                  <a:pt x="0" y="1847859"/>
                </a:lnTo>
                <a:close/>
              </a:path>
            </a:pathLst>
          </a:custGeom>
          <a:solidFill>
            <a:srgbClr val="8EC5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6624684" y="3805389"/>
            <a:ext cx="200660" cy="1847850"/>
          </a:xfrm>
          <a:custGeom>
            <a:avLst/>
            <a:gdLst/>
            <a:ahLst/>
            <a:cxnLst/>
            <a:rect l="l" t="t" r="r" b="b"/>
            <a:pathLst>
              <a:path w="200659" h="1847850">
                <a:moveTo>
                  <a:pt x="0" y="1847859"/>
                </a:moveTo>
                <a:lnTo>
                  <a:pt x="200128" y="1847859"/>
                </a:lnTo>
                <a:lnTo>
                  <a:pt x="200128" y="0"/>
                </a:lnTo>
                <a:lnTo>
                  <a:pt x="0" y="0"/>
                </a:lnTo>
                <a:lnTo>
                  <a:pt x="0" y="1847859"/>
                </a:lnTo>
                <a:close/>
              </a:path>
            </a:pathLst>
          </a:custGeom>
          <a:ln w="9514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7539121" y="3967272"/>
            <a:ext cx="200660" cy="1686560"/>
          </a:xfrm>
          <a:custGeom>
            <a:avLst/>
            <a:gdLst/>
            <a:ahLst/>
            <a:cxnLst/>
            <a:rect l="l" t="t" r="r" b="b"/>
            <a:pathLst>
              <a:path w="200659" h="1686560">
                <a:moveTo>
                  <a:pt x="0" y="1685975"/>
                </a:moveTo>
                <a:lnTo>
                  <a:pt x="200128" y="1685975"/>
                </a:lnTo>
                <a:lnTo>
                  <a:pt x="200128" y="0"/>
                </a:lnTo>
                <a:lnTo>
                  <a:pt x="0" y="0"/>
                </a:lnTo>
                <a:lnTo>
                  <a:pt x="0" y="1685975"/>
                </a:lnTo>
                <a:close/>
              </a:path>
            </a:pathLst>
          </a:custGeom>
          <a:solidFill>
            <a:srgbClr val="8EC5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7539121" y="3967272"/>
            <a:ext cx="200660" cy="1686560"/>
          </a:xfrm>
          <a:custGeom>
            <a:avLst/>
            <a:gdLst/>
            <a:ahLst/>
            <a:cxnLst/>
            <a:rect l="l" t="t" r="r" b="b"/>
            <a:pathLst>
              <a:path w="200659" h="1686560">
                <a:moveTo>
                  <a:pt x="0" y="1685975"/>
                </a:moveTo>
                <a:lnTo>
                  <a:pt x="200128" y="1685975"/>
                </a:lnTo>
                <a:lnTo>
                  <a:pt x="200128" y="0"/>
                </a:lnTo>
                <a:lnTo>
                  <a:pt x="0" y="0"/>
                </a:lnTo>
                <a:lnTo>
                  <a:pt x="0" y="1685975"/>
                </a:lnTo>
                <a:close/>
              </a:path>
            </a:pathLst>
          </a:custGeom>
          <a:ln w="9514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8631237" y="5586429"/>
            <a:ext cx="32384" cy="67310"/>
          </a:xfrm>
          <a:custGeom>
            <a:avLst/>
            <a:gdLst/>
            <a:ahLst/>
            <a:cxnLst/>
            <a:rect l="l" t="t" r="r" b="b"/>
            <a:pathLst>
              <a:path w="32384" h="67310">
                <a:moveTo>
                  <a:pt x="0" y="66818"/>
                </a:moveTo>
                <a:lnTo>
                  <a:pt x="31841" y="66818"/>
                </a:lnTo>
                <a:lnTo>
                  <a:pt x="31841" y="0"/>
                </a:lnTo>
                <a:lnTo>
                  <a:pt x="0" y="0"/>
                </a:lnTo>
                <a:lnTo>
                  <a:pt x="0" y="66818"/>
                </a:lnTo>
                <a:close/>
              </a:path>
            </a:pathLst>
          </a:custGeom>
          <a:solidFill>
            <a:srgbClr val="8EC5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8462950" y="5586429"/>
            <a:ext cx="24130" cy="67310"/>
          </a:xfrm>
          <a:custGeom>
            <a:avLst/>
            <a:gdLst/>
            <a:ahLst/>
            <a:cxnLst/>
            <a:rect l="l" t="t" r="r" b="b"/>
            <a:pathLst>
              <a:path w="24129" h="67310">
                <a:moveTo>
                  <a:pt x="0" y="66818"/>
                </a:moveTo>
                <a:lnTo>
                  <a:pt x="23824" y="66818"/>
                </a:lnTo>
                <a:lnTo>
                  <a:pt x="23824" y="0"/>
                </a:lnTo>
                <a:lnTo>
                  <a:pt x="0" y="0"/>
                </a:lnTo>
                <a:lnTo>
                  <a:pt x="0" y="66818"/>
                </a:lnTo>
                <a:close/>
              </a:path>
            </a:pathLst>
          </a:custGeom>
          <a:solidFill>
            <a:srgbClr val="8EC5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8462950" y="5586429"/>
            <a:ext cx="200660" cy="67310"/>
          </a:xfrm>
          <a:custGeom>
            <a:avLst/>
            <a:gdLst/>
            <a:ahLst/>
            <a:cxnLst/>
            <a:rect l="l" t="t" r="r" b="b"/>
            <a:pathLst>
              <a:path w="200659" h="67310">
                <a:moveTo>
                  <a:pt x="0" y="66818"/>
                </a:moveTo>
                <a:lnTo>
                  <a:pt x="200128" y="66818"/>
                </a:lnTo>
                <a:lnTo>
                  <a:pt x="200128" y="0"/>
                </a:lnTo>
                <a:lnTo>
                  <a:pt x="0" y="0"/>
                </a:lnTo>
                <a:lnTo>
                  <a:pt x="0" y="66818"/>
                </a:lnTo>
                <a:close/>
              </a:path>
            </a:pathLst>
          </a:custGeom>
          <a:ln w="9501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1290661" y="3471994"/>
            <a:ext cx="200660" cy="2181860"/>
          </a:xfrm>
          <a:custGeom>
            <a:avLst/>
            <a:gdLst/>
            <a:ahLst/>
            <a:cxnLst/>
            <a:rect l="l" t="t" r="r" b="b"/>
            <a:pathLst>
              <a:path w="200659" h="2181860">
                <a:moveTo>
                  <a:pt x="0" y="2181253"/>
                </a:moveTo>
                <a:lnTo>
                  <a:pt x="200128" y="2181253"/>
                </a:lnTo>
                <a:lnTo>
                  <a:pt x="200128" y="0"/>
                </a:lnTo>
                <a:lnTo>
                  <a:pt x="0" y="0"/>
                </a:lnTo>
                <a:lnTo>
                  <a:pt x="0" y="2181253"/>
                </a:lnTo>
                <a:close/>
              </a:path>
            </a:pathLst>
          </a:custGeom>
          <a:solidFill>
            <a:srgbClr val="BBDE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1290661" y="3471994"/>
            <a:ext cx="200660" cy="2181860"/>
          </a:xfrm>
          <a:custGeom>
            <a:avLst/>
            <a:gdLst/>
            <a:ahLst/>
            <a:cxnLst/>
            <a:rect l="l" t="t" r="r" b="b"/>
            <a:pathLst>
              <a:path w="200659" h="2181860">
                <a:moveTo>
                  <a:pt x="0" y="2181253"/>
                </a:moveTo>
                <a:lnTo>
                  <a:pt x="200128" y="2181253"/>
                </a:lnTo>
                <a:lnTo>
                  <a:pt x="200128" y="0"/>
                </a:lnTo>
                <a:lnTo>
                  <a:pt x="0" y="0"/>
                </a:lnTo>
                <a:lnTo>
                  <a:pt x="0" y="2181253"/>
                </a:lnTo>
                <a:close/>
              </a:path>
            </a:pathLst>
          </a:custGeom>
          <a:ln w="9514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2214614" y="3309860"/>
            <a:ext cx="200660" cy="2343785"/>
          </a:xfrm>
          <a:custGeom>
            <a:avLst/>
            <a:gdLst/>
            <a:ahLst/>
            <a:cxnLst/>
            <a:rect l="l" t="t" r="r" b="b"/>
            <a:pathLst>
              <a:path w="200660" h="2343785">
                <a:moveTo>
                  <a:pt x="0" y="2343391"/>
                </a:moveTo>
                <a:lnTo>
                  <a:pt x="200128" y="2343391"/>
                </a:lnTo>
                <a:lnTo>
                  <a:pt x="200128" y="0"/>
                </a:lnTo>
                <a:lnTo>
                  <a:pt x="0" y="0"/>
                </a:lnTo>
                <a:lnTo>
                  <a:pt x="0" y="2343391"/>
                </a:lnTo>
                <a:close/>
              </a:path>
            </a:pathLst>
          </a:custGeom>
          <a:solidFill>
            <a:srgbClr val="BBDE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2214614" y="3309860"/>
            <a:ext cx="200660" cy="2343785"/>
          </a:xfrm>
          <a:custGeom>
            <a:avLst/>
            <a:gdLst/>
            <a:ahLst/>
            <a:cxnLst/>
            <a:rect l="l" t="t" r="r" b="b"/>
            <a:pathLst>
              <a:path w="200660" h="2343785">
                <a:moveTo>
                  <a:pt x="0" y="2343391"/>
                </a:moveTo>
                <a:lnTo>
                  <a:pt x="200128" y="2343391"/>
                </a:lnTo>
                <a:lnTo>
                  <a:pt x="200128" y="0"/>
                </a:lnTo>
                <a:lnTo>
                  <a:pt x="0" y="0"/>
                </a:lnTo>
                <a:lnTo>
                  <a:pt x="0" y="2343391"/>
                </a:lnTo>
                <a:close/>
              </a:path>
            </a:pathLst>
          </a:custGeom>
          <a:ln w="9514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3138444" y="3309860"/>
            <a:ext cx="191135" cy="2343785"/>
          </a:xfrm>
          <a:custGeom>
            <a:avLst/>
            <a:gdLst/>
            <a:ahLst/>
            <a:cxnLst/>
            <a:rect l="l" t="t" r="r" b="b"/>
            <a:pathLst>
              <a:path w="191135" h="2343785">
                <a:moveTo>
                  <a:pt x="0" y="2343391"/>
                </a:moveTo>
                <a:lnTo>
                  <a:pt x="190614" y="2343391"/>
                </a:lnTo>
                <a:lnTo>
                  <a:pt x="190614" y="0"/>
                </a:lnTo>
                <a:lnTo>
                  <a:pt x="0" y="0"/>
                </a:lnTo>
                <a:lnTo>
                  <a:pt x="0" y="2343391"/>
                </a:lnTo>
                <a:close/>
              </a:path>
            </a:pathLst>
          </a:custGeom>
          <a:solidFill>
            <a:srgbClr val="BBDE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3138444" y="3309860"/>
            <a:ext cx="191135" cy="2343785"/>
          </a:xfrm>
          <a:custGeom>
            <a:avLst/>
            <a:gdLst/>
            <a:ahLst/>
            <a:cxnLst/>
            <a:rect l="l" t="t" r="r" b="b"/>
            <a:pathLst>
              <a:path w="191135" h="2343785">
                <a:moveTo>
                  <a:pt x="0" y="2343391"/>
                </a:moveTo>
                <a:lnTo>
                  <a:pt x="190614" y="2343391"/>
                </a:lnTo>
                <a:lnTo>
                  <a:pt x="190614" y="0"/>
                </a:lnTo>
                <a:lnTo>
                  <a:pt x="0" y="0"/>
                </a:lnTo>
                <a:lnTo>
                  <a:pt x="0" y="2343391"/>
                </a:lnTo>
                <a:close/>
              </a:path>
            </a:pathLst>
          </a:custGeom>
          <a:ln w="9514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4052883" y="3309860"/>
            <a:ext cx="200660" cy="2343785"/>
          </a:xfrm>
          <a:custGeom>
            <a:avLst/>
            <a:gdLst/>
            <a:ahLst/>
            <a:cxnLst/>
            <a:rect l="l" t="t" r="r" b="b"/>
            <a:pathLst>
              <a:path w="200660" h="2343785">
                <a:moveTo>
                  <a:pt x="0" y="2343391"/>
                </a:moveTo>
                <a:lnTo>
                  <a:pt x="200128" y="2343391"/>
                </a:lnTo>
                <a:lnTo>
                  <a:pt x="200128" y="0"/>
                </a:lnTo>
                <a:lnTo>
                  <a:pt x="0" y="0"/>
                </a:lnTo>
                <a:lnTo>
                  <a:pt x="0" y="2343391"/>
                </a:lnTo>
                <a:close/>
              </a:path>
            </a:pathLst>
          </a:custGeom>
          <a:solidFill>
            <a:srgbClr val="BBDE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4052883" y="3309860"/>
            <a:ext cx="200660" cy="2343785"/>
          </a:xfrm>
          <a:custGeom>
            <a:avLst/>
            <a:gdLst/>
            <a:ahLst/>
            <a:cxnLst/>
            <a:rect l="l" t="t" r="r" b="b"/>
            <a:pathLst>
              <a:path w="200660" h="2343785">
                <a:moveTo>
                  <a:pt x="0" y="2343391"/>
                </a:moveTo>
                <a:lnTo>
                  <a:pt x="200128" y="2343391"/>
                </a:lnTo>
                <a:lnTo>
                  <a:pt x="200128" y="0"/>
                </a:lnTo>
                <a:lnTo>
                  <a:pt x="0" y="0"/>
                </a:lnTo>
                <a:lnTo>
                  <a:pt x="0" y="2343391"/>
                </a:lnTo>
                <a:close/>
              </a:path>
            </a:pathLst>
          </a:custGeom>
          <a:ln w="9514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4976712" y="3795635"/>
            <a:ext cx="200660" cy="1858010"/>
          </a:xfrm>
          <a:custGeom>
            <a:avLst/>
            <a:gdLst/>
            <a:ahLst/>
            <a:cxnLst/>
            <a:rect l="l" t="t" r="r" b="b"/>
            <a:pathLst>
              <a:path w="200660" h="1858010">
                <a:moveTo>
                  <a:pt x="0" y="1857612"/>
                </a:moveTo>
                <a:lnTo>
                  <a:pt x="200128" y="1857612"/>
                </a:lnTo>
                <a:lnTo>
                  <a:pt x="200128" y="0"/>
                </a:lnTo>
                <a:lnTo>
                  <a:pt x="0" y="0"/>
                </a:lnTo>
                <a:lnTo>
                  <a:pt x="0" y="1857612"/>
                </a:lnTo>
                <a:close/>
              </a:path>
            </a:pathLst>
          </a:custGeom>
          <a:solidFill>
            <a:srgbClr val="BBDE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4976712" y="3795635"/>
            <a:ext cx="200660" cy="1858010"/>
          </a:xfrm>
          <a:custGeom>
            <a:avLst/>
            <a:gdLst/>
            <a:ahLst/>
            <a:cxnLst/>
            <a:rect l="l" t="t" r="r" b="b"/>
            <a:pathLst>
              <a:path w="200660" h="1858010">
                <a:moveTo>
                  <a:pt x="0" y="1857612"/>
                </a:moveTo>
                <a:lnTo>
                  <a:pt x="200128" y="1857612"/>
                </a:lnTo>
                <a:lnTo>
                  <a:pt x="200128" y="0"/>
                </a:lnTo>
                <a:lnTo>
                  <a:pt x="0" y="0"/>
                </a:lnTo>
                <a:lnTo>
                  <a:pt x="0" y="1857612"/>
                </a:lnTo>
                <a:close/>
              </a:path>
            </a:pathLst>
          </a:custGeom>
          <a:ln w="9514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5900667" y="4557875"/>
            <a:ext cx="200660" cy="1095375"/>
          </a:xfrm>
          <a:custGeom>
            <a:avLst/>
            <a:gdLst/>
            <a:ahLst/>
            <a:cxnLst/>
            <a:rect l="l" t="t" r="r" b="b"/>
            <a:pathLst>
              <a:path w="200660" h="1095375">
                <a:moveTo>
                  <a:pt x="0" y="1095377"/>
                </a:moveTo>
                <a:lnTo>
                  <a:pt x="200128" y="1095377"/>
                </a:lnTo>
                <a:lnTo>
                  <a:pt x="200128" y="0"/>
                </a:lnTo>
                <a:lnTo>
                  <a:pt x="0" y="0"/>
                </a:lnTo>
                <a:lnTo>
                  <a:pt x="0" y="1095377"/>
                </a:lnTo>
                <a:close/>
              </a:path>
            </a:pathLst>
          </a:custGeom>
          <a:solidFill>
            <a:srgbClr val="BBDE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5900667" y="4557875"/>
            <a:ext cx="200660" cy="1095375"/>
          </a:xfrm>
          <a:custGeom>
            <a:avLst/>
            <a:gdLst/>
            <a:ahLst/>
            <a:cxnLst/>
            <a:rect l="l" t="t" r="r" b="b"/>
            <a:pathLst>
              <a:path w="200660" h="1095375">
                <a:moveTo>
                  <a:pt x="0" y="1095377"/>
                </a:moveTo>
                <a:lnTo>
                  <a:pt x="200128" y="1095377"/>
                </a:lnTo>
                <a:lnTo>
                  <a:pt x="200128" y="0"/>
                </a:lnTo>
                <a:lnTo>
                  <a:pt x="0" y="0"/>
                </a:lnTo>
                <a:lnTo>
                  <a:pt x="0" y="1095377"/>
                </a:lnTo>
                <a:close/>
              </a:path>
            </a:pathLst>
          </a:custGeom>
          <a:ln w="9514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6824876" y="4233912"/>
            <a:ext cx="190500" cy="1419860"/>
          </a:xfrm>
          <a:custGeom>
            <a:avLst/>
            <a:gdLst/>
            <a:ahLst/>
            <a:cxnLst/>
            <a:rect l="l" t="t" r="r" b="b"/>
            <a:pathLst>
              <a:path w="190500" h="1419860">
                <a:moveTo>
                  <a:pt x="0" y="1419335"/>
                </a:moveTo>
                <a:lnTo>
                  <a:pt x="190296" y="1419335"/>
                </a:lnTo>
                <a:lnTo>
                  <a:pt x="190296" y="0"/>
                </a:lnTo>
                <a:lnTo>
                  <a:pt x="0" y="0"/>
                </a:lnTo>
                <a:lnTo>
                  <a:pt x="0" y="1419335"/>
                </a:lnTo>
                <a:close/>
              </a:path>
            </a:pathLst>
          </a:custGeom>
          <a:solidFill>
            <a:srgbClr val="BBDE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6824876" y="4233912"/>
            <a:ext cx="190500" cy="1419860"/>
          </a:xfrm>
          <a:custGeom>
            <a:avLst/>
            <a:gdLst/>
            <a:ahLst/>
            <a:cxnLst/>
            <a:rect l="l" t="t" r="r" b="b"/>
            <a:pathLst>
              <a:path w="190500" h="1419860">
                <a:moveTo>
                  <a:pt x="0" y="1419335"/>
                </a:moveTo>
                <a:lnTo>
                  <a:pt x="190296" y="1419335"/>
                </a:lnTo>
                <a:lnTo>
                  <a:pt x="190296" y="0"/>
                </a:lnTo>
                <a:lnTo>
                  <a:pt x="0" y="0"/>
                </a:lnTo>
                <a:lnTo>
                  <a:pt x="0" y="1419335"/>
                </a:lnTo>
                <a:close/>
              </a:path>
            </a:pathLst>
          </a:custGeom>
          <a:ln w="9514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7739190" y="4233912"/>
            <a:ext cx="200025" cy="1419860"/>
          </a:xfrm>
          <a:custGeom>
            <a:avLst/>
            <a:gdLst/>
            <a:ahLst/>
            <a:cxnLst/>
            <a:rect l="l" t="t" r="r" b="b"/>
            <a:pathLst>
              <a:path w="200025" h="1419860">
                <a:moveTo>
                  <a:pt x="0" y="1419335"/>
                </a:moveTo>
                <a:lnTo>
                  <a:pt x="199811" y="1419335"/>
                </a:lnTo>
                <a:lnTo>
                  <a:pt x="199811" y="0"/>
                </a:lnTo>
                <a:lnTo>
                  <a:pt x="0" y="0"/>
                </a:lnTo>
                <a:lnTo>
                  <a:pt x="0" y="1419335"/>
                </a:lnTo>
                <a:close/>
              </a:path>
            </a:pathLst>
          </a:custGeom>
          <a:solidFill>
            <a:srgbClr val="BBDE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7739190" y="4233912"/>
            <a:ext cx="200025" cy="1419860"/>
          </a:xfrm>
          <a:custGeom>
            <a:avLst/>
            <a:gdLst/>
            <a:ahLst/>
            <a:cxnLst/>
            <a:rect l="l" t="t" r="r" b="b"/>
            <a:pathLst>
              <a:path w="200025" h="1419860">
                <a:moveTo>
                  <a:pt x="0" y="1419335"/>
                </a:moveTo>
                <a:lnTo>
                  <a:pt x="199811" y="1419335"/>
                </a:lnTo>
                <a:lnTo>
                  <a:pt x="199811" y="0"/>
                </a:lnTo>
                <a:lnTo>
                  <a:pt x="0" y="0"/>
                </a:lnTo>
                <a:lnTo>
                  <a:pt x="0" y="1419335"/>
                </a:lnTo>
                <a:close/>
              </a:path>
            </a:pathLst>
          </a:custGeom>
          <a:ln w="9514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1490790" y="2595692"/>
            <a:ext cx="200025" cy="3058160"/>
          </a:xfrm>
          <a:custGeom>
            <a:avLst/>
            <a:gdLst/>
            <a:ahLst/>
            <a:cxnLst/>
            <a:rect l="l" t="t" r="r" b="b"/>
            <a:pathLst>
              <a:path w="200025" h="3058160">
                <a:moveTo>
                  <a:pt x="0" y="3057555"/>
                </a:moveTo>
                <a:lnTo>
                  <a:pt x="199811" y="3057555"/>
                </a:lnTo>
                <a:lnTo>
                  <a:pt x="199811" y="0"/>
                </a:lnTo>
                <a:lnTo>
                  <a:pt x="0" y="0"/>
                </a:lnTo>
                <a:lnTo>
                  <a:pt x="0" y="3057555"/>
                </a:lnTo>
                <a:close/>
              </a:path>
            </a:pathLst>
          </a:custGeom>
          <a:solidFill>
            <a:srgbClr val="79A1B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1490790" y="2595692"/>
            <a:ext cx="200025" cy="3058160"/>
          </a:xfrm>
          <a:custGeom>
            <a:avLst/>
            <a:gdLst/>
            <a:ahLst/>
            <a:cxnLst/>
            <a:rect l="l" t="t" r="r" b="b"/>
            <a:pathLst>
              <a:path w="200025" h="3058160">
                <a:moveTo>
                  <a:pt x="0" y="3057555"/>
                </a:moveTo>
                <a:lnTo>
                  <a:pt x="199811" y="3057555"/>
                </a:lnTo>
                <a:lnTo>
                  <a:pt x="199811" y="0"/>
                </a:lnTo>
                <a:lnTo>
                  <a:pt x="0" y="0"/>
                </a:lnTo>
                <a:lnTo>
                  <a:pt x="0" y="3057555"/>
                </a:lnTo>
                <a:close/>
              </a:path>
            </a:pathLst>
          </a:custGeom>
          <a:ln w="9514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2414682" y="2814581"/>
            <a:ext cx="200025" cy="2839085"/>
          </a:xfrm>
          <a:custGeom>
            <a:avLst/>
            <a:gdLst/>
            <a:ahLst/>
            <a:cxnLst/>
            <a:rect l="l" t="t" r="r" b="b"/>
            <a:pathLst>
              <a:path w="200025" h="2839085">
                <a:moveTo>
                  <a:pt x="0" y="2838670"/>
                </a:moveTo>
                <a:lnTo>
                  <a:pt x="199811" y="2838670"/>
                </a:lnTo>
                <a:lnTo>
                  <a:pt x="199811" y="0"/>
                </a:lnTo>
                <a:lnTo>
                  <a:pt x="0" y="0"/>
                </a:lnTo>
                <a:lnTo>
                  <a:pt x="0" y="2838670"/>
                </a:lnTo>
                <a:close/>
              </a:path>
            </a:pathLst>
          </a:custGeom>
          <a:solidFill>
            <a:srgbClr val="79A1B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2414682" y="2814581"/>
            <a:ext cx="200025" cy="2839085"/>
          </a:xfrm>
          <a:custGeom>
            <a:avLst/>
            <a:gdLst/>
            <a:ahLst/>
            <a:cxnLst/>
            <a:rect l="l" t="t" r="r" b="b"/>
            <a:pathLst>
              <a:path w="200025" h="2839085">
                <a:moveTo>
                  <a:pt x="0" y="2838670"/>
                </a:moveTo>
                <a:lnTo>
                  <a:pt x="199811" y="2838670"/>
                </a:lnTo>
                <a:lnTo>
                  <a:pt x="199811" y="0"/>
                </a:lnTo>
                <a:lnTo>
                  <a:pt x="0" y="0"/>
                </a:lnTo>
                <a:lnTo>
                  <a:pt x="0" y="2838670"/>
                </a:lnTo>
                <a:close/>
              </a:path>
            </a:pathLst>
          </a:custGeom>
          <a:ln w="9514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3329122" y="2871836"/>
            <a:ext cx="200025" cy="2781935"/>
          </a:xfrm>
          <a:custGeom>
            <a:avLst/>
            <a:gdLst/>
            <a:ahLst/>
            <a:cxnLst/>
            <a:rect l="l" t="t" r="r" b="b"/>
            <a:pathLst>
              <a:path w="200025" h="2781935">
                <a:moveTo>
                  <a:pt x="0" y="2781415"/>
                </a:moveTo>
                <a:lnTo>
                  <a:pt x="199811" y="2781415"/>
                </a:lnTo>
                <a:lnTo>
                  <a:pt x="199811" y="0"/>
                </a:lnTo>
                <a:lnTo>
                  <a:pt x="0" y="0"/>
                </a:lnTo>
                <a:lnTo>
                  <a:pt x="0" y="2781415"/>
                </a:lnTo>
                <a:close/>
              </a:path>
            </a:pathLst>
          </a:custGeom>
          <a:solidFill>
            <a:srgbClr val="79A1B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3329122" y="2871836"/>
            <a:ext cx="200025" cy="2781935"/>
          </a:xfrm>
          <a:custGeom>
            <a:avLst/>
            <a:gdLst/>
            <a:ahLst/>
            <a:cxnLst/>
            <a:rect l="l" t="t" r="r" b="b"/>
            <a:pathLst>
              <a:path w="200025" h="2781935">
                <a:moveTo>
                  <a:pt x="0" y="2781415"/>
                </a:moveTo>
                <a:lnTo>
                  <a:pt x="199811" y="2781415"/>
                </a:lnTo>
                <a:lnTo>
                  <a:pt x="199811" y="0"/>
                </a:lnTo>
                <a:lnTo>
                  <a:pt x="0" y="0"/>
                </a:lnTo>
                <a:lnTo>
                  <a:pt x="0" y="2781415"/>
                </a:lnTo>
                <a:close/>
              </a:path>
            </a:pathLst>
          </a:custGeom>
          <a:ln w="9514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4252950" y="3357611"/>
            <a:ext cx="200660" cy="2296160"/>
          </a:xfrm>
          <a:custGeom>
            <a:avLst/>
            <a:gdLst/>
            <a:ahLst/>
            <a:cxnLst/>
            <a:rect l="l" t="t" r="r" b="b"/>
            <a:pathLst>
              <a:path w="200660" h="2296160">
                <a:moveTo>
                  <a:pt x="0" y="2295636"/>
                </a:moveTo>
                <a:lnTo>
                  <a:pt x="200128" y="2295636"/>
                </a:lnTo>
                <a:lnTo>
                  <a:pt x="200128" y="0"/>
                </a:lnTo>
                <a:lnTo>
                  <a:pt x="0" y="0"/>
                </a:lnTo>
                <a:lnTo>
                  <a:pt x="0" y="2295636"/>
                </a:lnTo>
                <a:close/>
              </a:path>
            </a:pathLst>
          </a:custGeom>
          <a:solidFill>
            <a:srgbClr val="79A1B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4252950" y="3357611"/>
            <a:ext cx="200660" cy="2296160"/>
          </a:xfrm>
          <a:custGeom>
            <a:avLst/>
            <a:gdLst/>
            <a:ahLst/>
            <a:cxnLst/>
            <a:rect l="l" t="t" r="r" b="b"/>
            <a:pathLst>
              <a:path w="200660" h="2296160">
                <a:moveTo>
                  <a:pt x="0" y="2295636"/>
                </a:moveTo>
                <a:lnTo>
                  <a:pt x="200128" y="2295636"/>
                </a:lnTo>
                <a:lnTo>
                  <a:pt x="200128" y="0"/>
                </a:lnTo>
                <a:lnTo>
                  <a:pt x="0" y="0"/>
                </a:lnTo>
                <a:lnTo>
                  <a:pt x="0" y="2295636"/>
                </a:lnTo>
                <a:close/>
              </a:path>
            </a:pathLst>
          </a:custGeom>
          <a:ln w="9514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5176778" y="4129034"/>
            <a:ext cx="200660" cy="1524635"/>
          </a:xfrm>
          <a:custGeom>
            <a:avLst/>
            <a:gdLst/>
            <a:ahLst/>
            <a:cxnLst/>
            <a:rect l="l" t="t" r="r" b="b"/>
            <a:pathLst>
              <a:path w="200660" h="1524635">
                <a:moveTo>
                  <a:pt x="0" y="1524217"/>
                </a:moveTo>
                <a:lnTo>
                  <a:pt x="200128" y="1524217"/>
                </a:lnTo>
                <a:lnTo>
                  <a:pt x="200128" y="0"/>
                </a:lnTo>
                <a:lnTo>
                  <a:pt x="0" y="0"/>
                </a:lnTo>
                <a:lnTo>
                  <a:pt x="0" y="1524217"/>
                </a:lnTo>
                <a:close/>
              </a:path>
            </a:pathLst>
          </a:custGeom>
          <a:solidFill>
            <a:srgbClr val="79A1B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5176778" y="4129034"/>
            <a:ext cx="200660" cy="1524635"/>
          </a:xfrm>
          <a:custGeom>
            <a:avLst/>
            <a:gdLst/>
            <a:ahLst/>
            <a:cxnLst/>
            <a:rect l="l" t="t" r="r" b="b"/>
            <a:pathLst>
              <a:path w="200660" h="1524635">
                <a:moveTo>
                  <a:pt x="0" y="1524217"/>
                </a:moveTo>
                <a:lnTo>
                  <a:pt x="200128" y="1524217"/>
                </a:lnTo>
                <a:lnTo>
                  <a:pt x="200128" y="0"/>
                </a:lnTo>
                <a:lnTo>
                  <a:pt x="0" y="0"/>
                </a:lnTo>
                <a:lnTo>
                  <a:pt x="0" y="1524217"/>
                </a:lnTo>
                <a:close/>
              </a:path>
            </a:pathLst>
          </a:custGeom>
          <a:ln w="9514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6100733" y="4072032"/>
            <a:ext cx="200660" cy="1581785"/>
          </a:xfrm>
          <a:custGeom>
            <a:avLst/>
            <a:gdLst/>
            <a:ahLst/>
            <a:cxnLst/>
            <a:rect l="l" t="t" r="r" b="b"/>
            <a:pathLst>
              <a:path w="200660" h="1581785">
                <a:moveTo>
                  <a:pt x="0" y="1581219"/>
                </a:moveTo>
                <a:lnTo>
                  <a:pt x="200128" y="1581219"/>
                </a:lnTo>
                <a:lnTo>
                  <a:pt x="200128" y="0"/>
                </a:lnTo>
                <a:lnTo>
                  <a:pt x="0" y="0"/>
                </a:lnTo>
                <a:lnTo>
                  <a:pt x="0" y="1581219"/>
                </a:lnTo>
                <a:close/>
              </a:path>
            </a:pathLst>
          </a:custGeom>
          <a:solidFill>
            <a:srgbClr val="79A1B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6100733" y="4072032"/>
            <a:ext cx="200660" cy="1581785"/>
          </a:xfrm>
          <a:custGeom>
            <a:avLst/>
            <a:gdLst/>
            <a:ahLst/>
            <a:cxnLst/>
            <a:rect l="l" t="t" r="r" b="b"/>
            <a:pathLst>
              <a:path w="200660" h="1581785">
                <a:moveTo>
                  <a:pt x="0" y="1581219"/>
                </a:moveTo>
                <a:lnTo>
                  <a:pt x="200128" y="1581219"/>
                </a:lnTo>
                <a:lnTo>
                  <a:pt x="200128" y="0"/>
                </a:lnTo>
                <a:lnTo>
                  <a:pt x="0" y="0"/>
                </a:lnTo>
                <a:lnTo>
                  <a:pt x="0" y="1581219"/>
                </a:lnTo>
                <a:close/>
              </a:path>
            </a:pathLst>
          </a:custGeom>
          <a:ln w="9514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7015044" y="3414612"/>
            <a:ext cx="200660" cy="2239010"/>
          </a:xfrm>
          <a:custGeom>
            <a:avLst/>
            <a:gdLst/>
            <a:ahLst/>
            <a:cxnLst/>
            <a:rect l="l" t="t" r="r" b="b"/>
            <a:pathLst>
              <a:path w="200659" h="2239010">
                <a:moveTo>
                  <a:pt x="0" y="2238635"/>
                </a:moveTo>
                <a:lnTo>
                  <a:pt x="200128" y="2238635"/>
                </a:lnTo>
                <a:lnTo>
                  <a:pt x="200128" y="0"/>
                </a:lnTo>
                <a:lnTo>
                  <a:pt x="0" y="0"/>
                </a:lnTo>
                <a:lnTo>
                  <a:pt x="0" y="2238635"/>
                </a:lnTo>
                <a:close/>
              </a:path>
            </a:pathLst>
          </a:custGeom>
          <a:solidFill>
            <a:srgbClr val="79A1B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7015044" y="3414612"/>
            <a:ext cx="200660" cy="2239010"/>
          </a:xfrm>
          <a:custGeom>
            <a:avLst/>
            <a:gdLst/>
            <a:ahLst/>
            <a:cxnLst/>
            <a:rect l="l" t="t" r="r" b="b"/>
            <a:pathLst>
              <a:path w="200659" h="2239010">
                <a:moveTo>
                  <a:pt x="0" y="2238635"/>
                </a:moveTo>
                <a:lnTo>
                  <a:pt x="200128" y="2238635"/>
                </a:lnTo>
                <a:lnTo>
                  <a:pt x="200128" y="0"/>
                </a:lnTo>
                <a:lnTo>
                  <a:pt x="0" y="0"/>
                </a:lnTo>
                <a:lnTo>
                  <a:pt x="0" y="2238635"/>
                </a:lnTo>
                <a:close/>
              </a:path>
            </a:pathLst>
          </a:custGeom>
          <a:ln w="9514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7938999" y="4072032"/>
            <a:ext cx="200660" cy="1581785"/>
          </a:xfrm>
          <a:custGeom>
            <a:avLst/>
            <a:gdLst/>
            <a:ahLst/>
            <a:cxnLst/>
            <a:rect l="l" t="t" r="r" b="b"/>
            <a:pathLst>
              <a:path w="200659" h="1581785">
                <a:moveTo>
                  <a:pt x="0" y="1581219"/>
                </a:moveTo>
                <a:lnTo>
                  <a:pt x="200128" y="1581219"/>
                </a:lnTo>
                <a:lnTo>
                  <a:pt x="200128" y="0"/>
                </a:lnTo>
                <a:lnTo>
                  <a:pt x="0" y="0"/>
                </a:lnTo>
                <a:lnTo>
                  <a:pt x="0" y="1581219"/>
                </a:lnTo>
                <a:close/>
              </a:path>
            </a:pathLst>
          </a:custGeom>
          <a:solidFill>
            <a:srgbClr val="79A1B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7938999" y="4072032"/>
            <a:ext cx="200660" cy="1581785"/>
          </a:xfrm>
          <a:custGeom>
            <a:avLst/>
            <a:gdLst/>
            <a:ahLst/>
            <a:cxnLst/>
            <a:rect l="l" t="t" r="r" b="b"/>
            <a:pathLst>
              <a:path w="200659" h="1581785">
                <a:moveTo>
                  <a:pt x="0" y="1581219"/>
                </a:moveTo>
                <a:lnTo>
                  <a:pt x="200128" y="1581219"/>
                </a:lnTo>
                <a:lnTo>
                  <a:pt x="200128" y="0"/>
                </a:lnTo>
                <a:lnTo>
                  <a:pt x="0" y="0"/>
                </a:lnTo>
                <a:lnTo>
                  <a:pt x="0" y="1581219"/>
                </a:lnTo>
                <a:close/>
              </a:path>
            </a:pathLst>
          </a:custGeom>
          <a:ln w="9514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9031287" y="5595934"/>
            <a:ext cx="32384" cy="57785"/>
          </a:xfrm>
          <a:custGeom>
            <a:avLst/>
            <a:gdLst/>
            <a:ahLst/>
            <a:cxnLst/>
            <a:rect l="l" t="t" r="r" b="b"/>
            <a:pathLst>
              <a:path w="32384" h="57785">
                <a:moveTo>
                  <a:pt x="0" y="57318"/>
                </a:moveTo>
                <a:lnTo>
                  <a:pt x="31795" y="57318"/>
                </a:lnTo>
                <a:lnTo>
                  <a:pt x="31795" y="0"/>
                </a:lnTo>
                <a:lnTo>
                  <a:pt x="0" y="0"/>
                </a:lnTo>
                <a:lnTo>
                  <a:pt x="0" y="57318"/>
                </a:lnTo>
                <a:close/>
              </a:path>
            </a:pathLst>
          </a:custGeom>
          <a:solidFill>
            <a:srgbClr val="79A1B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8862956" y="5595934"/>
            <a:ext cx="24130" cy="57785"/>
          </a:xfrm>
          <a:custGeom>
            <a:avLst/>
            <a:gdLst/>
            <a:ahLst/>
            <a:cxnLst/>
            <a:rect l="l" t="t" r="r" b="b"/>
            <a:pathLst>
              <a:path w="24129" h="57785">
                <a:moveTo>
                  <a:pt x="0" y="57318"/>
                </a:moveTo>
                <a:lnTo>
                  <a:pt x="23870" y="57318"/>
                </a:lnTo>
                <a:lnTo>
                  <a:pt x="23870" y="0"/>
                </a:lnTo>
                <a:lnTo>
                  <a:pt x="0" y="0"/>
                </a:lnTo>
                <a:lnTo>
                  <a:pt x="0" y="57318"/>
                </a:lnTo>
                <a:close/>
              </a:path>
            </a:pathLst>
          </a:custGeom>
          <a:solidFill>
            <a:srgbClr val="79A1B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8862954" y="5595934"/>
            <a:ext cx="200660" cy="57785"/>
          </a:xfrm>
          <a:custGeom>
            <a:avLst/>
            <a:gdLst/>
            <a:ahLst/>
            <a:cxnLst/>
            <a:rect l="l" t="t" r="r" b="b"/>
            <a:pathLst>
              <a:path w="200659" h="57785">
                <a:moveTo>
                  <a:pt x="0" y="57318"/>
                </a:moveTo>
                <a:lnTo>
                  <a:pt x="200128" y="57318"/>
                </a:lnTo>
                <a:lnTo>
                  <a:pt x="200128" y="0"/>
                </a:lnTo>
                <a:lnTo>
                  <a:pt x="0" y="0"/>
                </a:lnTo>
                <a:lnTo>
                  <a:pt x="0" y="57318"/>
                </a:lnTo>
                <a:close/>
              </a:path>
            </a:pathLst>
          </a:custGeom>
          <a:ln w="9501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833312" y="2576442"/>
            <a:ext cx="0" cy="3067685"/>
          </a:xfrm>
          <a:custGeom>
            <a:avLst/>
            <a:gdLst/>
            <a:ahLst/>
            <a:cxnLst/>
            <a:rect l="l" t="t" r="r" b="b"/>
            <a:pathLst>
              <a:path h="3067685">
                <a:moveTo>
                  <a:pt x="0" y="0"/>
                </a:moveTo>
                <a:lnTo>
                  <a:pt x="0" y="3067309"/>
                </a:lnTo>
              </a:path>
            </a:pathLst>
          </a:custGeom>
          <a:ln w="9514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785738" y="5653247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059" y="0"/>
                </a:lnTo>
              </a:path>
            </a:pathLst>
          </a:custGeom>
          <a:ln w="9500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785738" y="4624435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059" y="0"/>
                </a:lnTo>
              </a:path>
            </a:pathLst>
          </a:custGeom>
          <a:ln w="9500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785738" y="3605377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059" y="0"/>
                </a:lnTo>
              </a:path>
            </a:pathLst>
          </a:custGeom>
          <a:ln w="9500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785738" y="2576438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059" y="0"/>
                </a:lnTo>
              </a:path>
            </a:pathLst>
          </a:custGeom>
          <a:ln w="9500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9031289" y="5653247"/>
            <a:ext cx="88900" cy="0"/>
          </a:xfrm>
          <a:custGeom>
            <a:avLst/>
            <a:gdLst/>
            <a:ahLst/>
            <a:cxnLst/>
            <a:rect l="l" t="t" r="r" b="b"/>
            <a:pathLst>
              <a:path w="88900">
                <a:moveTo>
                  <a:pt x="0" y="0"/>
                </a:moveTo>
                <a:lnTo>
                  <a:pt x="88821" y="0"/>
                </a:lnTo>
              </a:path>
            </a:pathLst>
          </a:custGeom>
          <a:ln w="9500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8831264" y="5653247"/>
            <a:ext cx="55880" cy="0"/>
          </a:xfrm>
          <a:custGeom>
            <a:avLst/>
            <a:gdLst/>
            <a:ahLst/>
            <a:cxnLst/>
            <a:rect l="l" t="t" r="r" b="b"/>
            <a:pathLst>
              <a:path w="55879">
                <a:moveTo>
                  <a:pt x="0" y="0"/>
                </a:moveTo>
                <a:lnTo>
                  <a:pt x="55562" y="0"/>
                </a:lnTo>
              </a:path>
            </a:pathLst>
          </a:custGeom>
          <a:ln w="9500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8631239" y="5653247"/>
            <a:ext cx="55880" cy="0"/>
          </a:xfrm>
          <a:custGeom>
            <a:avLst/>
            <a:gdLst/>
            <a:ahLst/>
            <a:cxnLst/>
            <a:rect l="l" t="t" r="r" b="b"/>
            <a:pathLst>
              <a:path w="55879">
                <a:moveTo>
                  <a:pt x="0" y="0"/>
                </a:moveTo>
                <a:lnTo>
                  <a:pt x="55562" y="0"/>
                </a:lnTo>
              </a:path>
            </a:pathLst>
          </a:custGeom>
          <a:ln w="9500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8431214" y="5653247"/>
            <a:ext cx="55880" cy="0"/>
          </a:xfrm>
          <a:custGeom>
            <a:avLst/>
            <a:gdLst/>
            <a:ahLst/>
            <a:cxnLst/>
            <a:rect l="l" t="t" r="r" b="b"/>
            <a:pathLst>
              <a:path w="55879">
                <a:moveTo>
                  <a:pt x="0" y="0"/>
                </a:moveTo>
                <a:lnTo>
                  <a:pt x="55562" y="0"/>
                </a:lnTo>
              </a:path>
            </a:pathLst>
          </a:custGeom>
          <a:ln w="9500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833314" y="5653247"/>
            <a:ext cx="7453630" cy="0"/>
          </a:xfrm>
          <a:custGeom>
            <a:avLst/>
            <a:gdLst/>
            <a:ahLst/>
            <a:cxnLst/>
            <a:rect l="l" t="t" r="r" b="b"/>
            <a:pathLst>
              <a:path w="7453630">
                <a:moveTo>
                  <a:pt x="0" y="0"/>
                </a:moveTo>
                <a:lnTo>
                  <a:pt x="7453436" y="0"/>
                </a:lnTo>
              </a:path>
            </a:pathLst>
          </a:custGeom>
          <a:ln w="9500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833312" y="5662748"/>
            <a:ext cx="0" cy="38100"/>
          </a:xfrm>
          <a:custGeom>
            <a:avLst/>
            <a:gdLst/>
            <a:ahLst/>
            <a:cxnLst/>
            <a:rect l="l" t="t" r="r" b="b"/>
            <a:pathLst>
              <a:path h="38100">
                <a:moveTo>
                  <a:pt x="0" y="38000"/>
                </a:moveTo>
                <a:lnTo>
                  <a:pt x="0" y="0"/>
                </a:lnTo>
              </a:path>
            </a:pathLst>
          </a:custGeom>
          <a:ln w="9514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1757141" y="5662748"/>
            <a:ext cx="0" cy="38100"/>
          </a:xfrm>
          <a:custGeom>
            <a:avLst/>
            <a:gdLst/>
            <a:ahLst/>
            <a:cxnLst/>
            <a:rect l="l" t="t" r="r" b="b"/>
            <a:pathLst>
              <a:path h="38100">
                <a:moveTo>
                  <a:pt x="0" y="38000"/>
                </a:moveTo>
                <a:lnTo>
                  <a:pt x="0" y="0"/>
                </a:lnTo>
              </a:path>
            </a:pathLst>
          </a:custGeom>
          <a:ln w="9514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2681476" y="5662748"/>
            <a:ext cx="0" cy="38100"/>
          </a:xfrm>
          <a:custGeom>
            <a:avLst/>
            <a:gdLst/>
            <a:ahLst/>
            <a:cxnLst/>
            <a:rect l="l" t="t" r="r" b="b"/>
            <a:pathLst>
              <a:path h="38100">
                <a:moveTo>
                  <a:pt x="0" y="38000"/>
                </a:moveTo>
                <a:lnTo>
                  <a:pt x="0" y="0"/>
                </a:lnTo>
              </a:path>
            </a:pathLst>
          </a:custGeom>
          <a:ln w="9514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3595789" y="5662748"/>
            <a:ext cx="0" cy="38100"/>
          </a:xfrm>
          <a:custGeom>
            <a:avLst/>
            <a:gdLst/>
            <a:ahLst/>
            <a:cxnLst/>
            <a:rect l="l" t="t" r="r" b="b"/>
            <a:pathLst>
              <a:path h="38100">
                <a:moveTo>
                  <a:pt x="0" y="38000"/>
                </a:moveTo>
                <a:lnTo>
                  <a:pt x="0" y="0"/>
                </a:lnTo>
              </a:path>
            </a:pathLst>
          </a:custGeom>
          <a:ln w="9514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4519744" y="5662748"/>
            <a:ext cx="0" cy="38100"/>
          </a:xfrm>
          <a:custGeom>
            <a:avLst/>
            <a:gdLst/>
            <a:ahLst/>
            <a:cxnLst/>
            <a:rect l="l" t="t" r="r" b="b"/>
            <a:pathLst>
              <a:path h="38100">
                <a:moveTo>
                  <a:pt x="0" y="38000"/>
                </a:moveTo>
                <a:lnTo>
                  <a:pt x="0" y="0"/>
                </a:lnTo>
              </a:path>
            </a:pathLst>
          </a:custGeom>
          <a:ln w="9514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5443572" y="5662748"/>
            <a:ext cx="0" cy="38100"/>
          </a:xfrm>
          <a:custGeom>
            <a:avLst/>
            <a:gdLst/>
            <a:ahLst/>
            <a:cxnLst/>
            <a:rect l="l" t="t" r="r" b="b"/>
            <a:pathLst>
              <a:path h="38100">
                <a:moveTo>
                  <a:pt x="0" y="38000"/>
                </a:moveTo>
                <a:lnTo>
                  <a:pt x="0" y="0"/>
                </a:lnTo>
              </a:path>
            </a:pathLst>
          </a:custGeom>
          <a:ln w="9514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6367527" y="5662748"/>
            <a:ext cx="0" cy="38100"/>
          </a:xfrm>
          <a:custGeom>
            <a:avLst/>
            <a:gdLst/>
            <a:ahLst/>
            <a:cxnLst/>
            <a:rect l="l" t="t" r="r" b="b"/>
            <a:pathLst>
              <a:path h="38100">
                <a:moveTo>
                  <a:pt x="0" y="38000"/>
                </a:moveTo>
                <a:lnTo>
                  <a:pt x="0" y="0"/>
                </a:lnTo>
              </a:path>
            </a:pathLst>
          </a:custGeom>
          <a:ln w="9514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7281840" y="5662748"/>
            <a:ext cx="0" cy="38100"/>
          </a:xfrm>
          <a:custGeom>
            <a:avLst/>
            <a:gdLst/>
            <a:ahLst/>
            <a:cxnLst/>
            <a:rect l="l" t="t" r="r" b="b"/>
            <a:pathLst>
              <a:path h="38100">
                <a:moveTo>
                  <a:pt x="0" y="38000"/>
                </a:moveTo>
                <a:lnTo>
                  <a:pt x="0" y="0"/>
                </a:lnTo>
              </a:path>
            </a:pathLst>
          </a:custGeom>
          <a:ln w="9514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8205796" y="5662748"/>
            <a:ext cx="0" cy="38100"/>
          </a:xfrm>
          <a:custGeom>
            <a:avLst/>
            <a:gdLst/>
            <a:ahLst/>
            <a:cxnLst/>
            <a:rect l="l" t="t" r="r" b="b"/>
            <a:pathLst>
              <a:path h="38100">
                <a:moveTo>
                  <a:pt x="0" y="38000"/>
                </a:moveTo>
                <a:lnTo>
                  <a:pt x="0" y="0"/>
                </a:lnTo>
              </a:path>
            </a:pathLst>
          </a:custGeom>
          <a:ln w="9514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9129624" y="5662748"/>
            <a:ext cx="0" cy="38100"/>
          </a:xfrm>
          <a:custGeom>
            <a:avLst/>
            <a:gdLst/>
            <a:ahLst/>
            <a:cxnLst/>
            <a:rect l="l" t="t" r="r" b="b"/>
            <a:pathLst>
              <a:path h="38100">
                <a:moveTo>
                  <a:pt x="0" y="38000"/>
                </a:moveTo>
                <a:lnTo>
                  <a:pt x="0" y="0"/>
                </a:lnTo>
              </a:path>
            </a:pathLst>
          </a:custGeom>
          <a:ln w="9514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 txBox="1"/>
          <p:nvPr/>
        </p:nvSpPr>
        <p:spPr>
          <a:xfrm>
            <a:off x="6416610" y="4714861"/>
            <a:ext cx="196850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5" dirty="0">
                <a:latin typeface="Arial"/>
                <a:cs typeface="Arial"/>
              </a:rPr>
              <a:t>33</a:t>
            </a:r>
            <a:endParaRPr sz="1200">
              <a:latin typeface="Arial"/>
              <a:cs typeface="Arial"/>
            </a:endParaRPr>
          </a:p>
        </p:txBody>
      </p:sp>
      <p:sp>
        <p:nvSpPr>
          <p:cNvPr id="98" name="object 98"/>
          <p:cNvSpPr txBox="1"/>
          <p:nvPr/>
        </p:nvSpPr>
        <p:spPr>
          <a:xfrm>
            <a:off x="5492655" y="4705361"/>
            <a:ext cx="196850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5" dirty="0">
                <a:latin typeface="Arial"/>
                <a:cs typeface="Arial"/>
              </a:rPr>
              <a:t>33</a:t>
            </a:r>
            <a:endParaRPr sz="1200">
              <a:latin typeface="Arial"/>
              <a:cs typeface="Arial"/>
            </a:endParaRPr>
          </a:p>
        </p:txBody>
      </p:sp>
      <p:sp>
        <p:nvSpPr>
          <p:cNvPr id="99" name="object 99"/>
          <p:cNvSpPr txBox="1"/>
          <p:nvPr/>
        </p:nvSpPr>
        <p:spPr>
          <a:xfrm>
            <a:off x="4568827" y="4695861"/>
            <a:ext cx="196850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5" dirty="0">
                <a:latin typeface="Arial"/>
                <a:cs typeface="Arial"/>
              </a:rPr>
              <a:t>33</a:t>
            </a:r>
            <a:endParaRPr sz="1200">
              <a:latin typeface="Arial"/>
              <a:cs typeface="Arial"/>
            </a:endParaRPr>
          </a:p>
        </p:txBody>
      </p:sp>
      <p:sp>
        <p:nvSpPr>
          <p:cNvPr id="100" name="object 100"/>
          <p:cNvSpPr txBox="1"/>
          <p:nvPr/>
        </p:nvSpPr>
        <p:spPr>
          <a:xfrm>
            <a:off x="3644872" y="4515040"/>
            <a:ext cx="196850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5" dirty="0">
                <a:latin typeface="Arial"/>
                <a:cs typeface="Arial"/>
              </a:rPr>
              <a:t>41</a:t>
            </a:r>
            <a:endParaRPr sz="1200">
              <a:latin typeface="Arial"/>
              <a:cs typeface="Arial"/>
            </a:endParaRPr>
          </a:p>
        </p:txBody>
      </p:sp>
      <p:sp>
        <p:nvSpPr>
          <p:cNvPr id="101" name="object 101"/>
          <p:cNvSpPr txBox="1"/>
          <p:nvPr/>
        </p:nvSpPr>
        <p:spPr>
          <a:xfrm>
            <a:off x="2730559" y="4496103"/>
            <a:ext cx="196850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5" dirty="0">
                <a:latin typeface="Arial"/>
                <a:cs typeface="Arial"/>
              </a:rPr>
              <a:t>41</a:t>
            </a:r>
            <a:endParaRPr sz="1200">
              <a:latin typeface="Arial"/>
              <a:cs typeface="Arial"/>
            </a:endParaRPr>
          </a:p>
        </p:txBody>
      </p:sp>
      <p:sp>
        <p:nvSpPr>
          <p:cNvPr id="102" name="object 102"/>
          <p:cNvSpPr txBox="1"/>
          <p:nvPr/>
        </p:nvSpPr>
        <p:spPr>
          <a:xfrm>
            <a:off x="1806604" y="4419721"/>
            <a:ext cx="196850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5" dirty="0">
                <a:latin typeface="Arial"/>
                <a:cs typeface="Arial"/>
              </a:rPr>
              <a:t>44</a:t>
            </a:r>
            <a:endParaRPr sz="1200">
              <a:latin typeface="Arial"/>
              <a:cs typeface="Arial"/>
            </a:endParaRPr>
          </a:p>
        </p:txBody>
      </p:sp>
      <p:sp>
        <p:nvSpPr>
          <p:cNvPr id="103" name="object 103"/>
          <p:cNvSpPr txBox="1"/>
          <p:nvPr/>
        </p:nvSpPr>
        <p:spPr>
          <a:xfrm>
            <a:off x="882776" y="4295964"/>
            <a:ext cx="196850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5" dirty="0">
                <a:latin typeface="Arial"/>
                <a:cs typeface="Arial"/>
              </a:rPr>
              <a:t>49</a:t>
            </a:r>
            <a:endParaRPr sz="1200">
              <a:latin typeface="Arial"/>
              <a:cs typeface="Arial"/>
            </a:endParaRPr>
          </a:p>
        </p:txBody>
      </p:sp>
      <p:sp>
        <p:nvSpPr>
          <p:cNvPr id="104" name="object 104"/>
          <p:cNvSpPr txBox="1"/>
          <p:nvPr/>
        </p:nvSpPr>
        <p:spPr>
          <a:xfrm>
            <a:off x="6616675" y="4629360"/>
            <a:ext cx="196850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5" dirty="0">
                <a:latin typeface="Arial"/>
                <a:cs typeface="Arial"/>
              </a:rPr>
              <a:t>36</a:t>
            </a:r>
            <a:endParaRPr sz="1200">
              <a:latin typeface="Arial"/>
              <a:cs typeface="Arial"/>
            </a:endParaRPr>
          </a:p>
        </p:txBody>
      </p:sp>
      <p:sp>
        <p:nvSpPr>
          <p:cNvPr id="105" name="object 105"/>
          <p:cNvSpPr txBox="1"/>
          <p:nvPr/>
        </p:nvSpPr>
        <p:spPr>
          <a:xfrm>
            <a:off x="5692848" y="4553041"/>
            <a:ext cx="196850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5" dirty="0">
                <a:latin typeface="Arial"/>
                <a:cs typeface="Arial"/>
              </a:rPr>
              <a:t>39</a:t>
            </a:r>
            <a:endParaRPr sz="1200">
              <a:latin typeface="Arial"/>
              <a:cs typeface="Arial"/>
            </a:endParaRPr>
          </a:p>
        </p:txBody>
      </p:sp>
      <p:sp>
        <p:nvSpPr>
          <p:cNvPr id="106" name="object 106"/>
          <p:cNvSpPr txBox="1"/>
          <p:nvPr/>
        </p:nvSpPr>
        <p:spPr>
          <a:xfrm>
            <a:off x="3845064" y="4343465"/>
            <a:ext cx="196850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5" dirty="0">
                <a:latin typeface="Arial"/>
                <a:cs typeface="Arial"/>
              </a:rPr>
              <a:t>47</a:t>
            </a:r>
            <a:endParaRPr sz="1200">
              <a:latin typeface="Arial"/>
              <a:cs typeface="Arial"/>
            </a:endParaRPr>
          </a:p>
        </p:txBody>
      </p:sp>
      <p:sp>
        <p:nvSpPr>
          <p:cNvPr id="107" name="object 107"/>
          <p:cNvSpPr txBox="1"/>
          <p:nvPr/>
        </p:nvSpPr>
        <p:spPr>
          <a:xfrm>
            <a:off x="2930371" y="4172081"/>
            <a:ext cx="196850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5" dirty="0">
                <a:latin typeface="Arial"/>
                <a:cs typeface="Arial"/>
              </a:rPr>
              <a:t>54</a:t>
            </a:r>
            <a:endParaRPr sz="1200">
              <a:latin typeface="Arial"/>
              <a:cs typeface="Arial"/>
            </a:endParaRPr>
          </a:p>
        </p:txBody>
      </p:sp>
      <p:sp>
        <p:nvSpPr>
          <p:cNvPr id="108" name="object 108"/>
          <p:cNvSpPr txBox="1"/>
          <p:nvPr/>
        </p:nvSpPr>
        <p:spPr>
          <a:xfrm>
            <a:off x="2006416" y="4153081"/>
            <a:ext cx="196850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5" dirty="0">
                <a:latin typeface="Arial"/>
                <a:cs typeface="Arial"/>
              </a:rPr>
              <a:t>55</a:t>
            </a:r>
            <a:endParaRPr sz="1200">
              <a:latin typeface="Arial"/>
              <a:cs typeface="Arial"/>
            </a:endParaRPr>
          </a:p>
        </p:txBody>
      </p:sp>
      <p:sp>
        <p:nvSpPr>
          <p:cNvPr id="109" name="object 109"/>
          <p:cNvSpPr txBox="1"/>
          <p:nvPr/>
        </p:nvSpPr>
        <p:spPr>
          <a:xfrm>
            <a:off x="1082588" y="4210082"/>
            <a:ext cx="196850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5" dirty="0">
                <a:latin typeface="Arial"/>
                <a:cs typeface="Arial"/>
              </a:rPr>
              <a:t>52</a:t>
            </a:r>
            <a:endParaRPr sz="1200">
              <a:latin typeface="Arial"/>
              <a:cs typeface="Arial"/>
            </a:endParaRPr>
          </a:p>
        </p:txBody>
      </p:sp>
      <p:sp>
        <p:nvSpPr>
          <p:cNvPr id="110" name="object 110"/>
          <p:cNvSpPr txBox="1"/>
          <p:nvPr/>
        </p:nvSpPr>
        <p:spPr>
          <a:xfrm>
            <a:off x="6816868" y="4838681"/>
            <a:ext cx="196850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5" dirty="0">
                <a:latin typeface="Arial"/>
                <a:cs typeface="Arial"/>
              </a:rPr>
              <a:t>28</a:t>
            </a:r>
            <a:endParaRPr sz="1200">
              <a:latin typeface="Arial"/>
              <a:cs typeface="Arial"/>
            </a:endParaRPr>
          </a:p>
        </p:txBody>
      </p:sp>
      <p:sp>
        <p:nvSpPr>
          <p:cNvPr id="111" name="object 111"/>
          <p:cNvSpPr txBox="1"/>
          <p:nvPr/>
        </p:nvSpPr>
        <p:spPr>
          <a:xfrm>
            <a:off x="5892659" y="5000818"/>
            <a:ext cx="196850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5" dirty="0">
                <a:latin typeface="Arial"/>
                <a:cs typeface="Arial"/>
              </a:rPr>
              <a:t>21</a:t>
            </a:r>
            <a:endParaRPr sz="1200">
              <a:latin typeface="Arial"/>
              <a:cs typeface="Arial"/>
            </a:endParaRPr>
          </a:p>
        </p:txBody>
      </p:sp>
      <p:sp>
        <p:nvSpPr>
          <p:cNvPr id="112" name="object 112"/>
          <p:cNvSpPr txBox="1"/>
          <p:nvPr/>
        </p:nvSpPr>
        <p:spPr>
          <a:xfrm>
            <a:off x="4769020" y="4524540"/>
            <a:ext cx="396875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dirty="0">
                <a:latin typeface="Arial"/>
                <a:cs typeface="Arial"/>
              </a:rPr>
              <a:t>40</a:t>
            </a:r>
            <a:r>
              <a:rPr sz="1200" spc="-200" dirty="0">
                <a:latin typeface="Arial"/>
                <a:cs typeface="Arial"/>
              </a:rPr>
              <a:t> </a:t>
            </a:r>
            <a:r>
              <a:rPr sz="1800" spc="7" baseline="-34722" dirty="0">
                <a:latin typeface="Arial"/>
                <a:cs typeface="Arial"/>
              </a:rPr>
              <a:t>36</a:t>
            </a:r>
            <a:endParaRPr sz="1800" baseline="-34722">
              <a:latin typeface="Arial"/>
              <a:cs typeface="Arial"/>
            </a:endParaRPr>
          </a:p>
        </p:txBody>
      </p:sp>
      <p:sp>
        <p:nvSpPr>
          <p:cNvPr id="113" name="object 113"/>
          <p:cNvSpPr txBox="1"/>
          <p:nvPr/>
        </p:nvSpPr>
        <p:spPr>
          <a:xfrm>
            <a:off x="3130563" y="4381720"/>
            <a:ext cx="196850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5" dirty="0">
                <a:latin typeface="Arial"/>
                <a:cs typeface="Arial"/>
              </a:rPr>
              <a:t>46</a:t>
            </a:r>
            <a:endParaRPr sz="1200">
              <a:latin typeface="Arial"/>
              <a:cs typeface="Arial"/>
            </a:endParaRPr>
          </a:p>
        </p:txBody>
      </p:sp>
      <p:sp>
        <p:nvSpPr>
          <p:cNvPr id="114" name="object 114"/>
          <p:cNvSpPr txBox="1"/>
          <p:nvPr/>
        </p:nvSpPr>
        <p:spPr>
          <a:xfrm>
            <a:off x="2206609" y="4381720"/>
            <a:ext cx="196850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5" dirty="0">
                <a:latin typeface="Arial"/>
                <a:cs typeface="Arial"/>
              </a:rPr>
              <a:t>46</a:t>
            </a:r>
            <a:endParaRPr sz="1200">
              <a:latin typeface="Arial"/>
              <a:cs typeface="Arial"/>
            </a:endParaRPr>
          </a:p>
        </p:txBody>
      </p:sp>
      <p:sp>
        <p:nvSpPr>
          <p:cNvPr id="115" name="object 115"/>
          <p:cNvSpPr txBox="1"/>
          <p:nvPr/>
        </p:nvSpPr>
        <p:spPr>
          <a:xfrm>
            <a:off x="1282717" y="4457722"/>
            <a:ext cx="196850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5" dirty="0">
                <a:latin typeface="Arial"/>
                <a:cs typeface="Arial"/>
              </a:rPr>
              <a:t>43</a:t>
            </a:r>
            <a:endParaRPr sz="1200">
              <a:latin typeface="Arial"/>
              <a:cs typeface="Arial"/>
            </a:endParaRPr>
          </a:p>
        </p:txBody>
      </p:sp>
      <p:sp>
        <p:nvSpPr>
          <p:cNvPr id="116" name="object 116"/>
          <p:cNvSpPr txBox="1"/>
          <p:nvPr/>
        </p:nvSpPr>
        <p:spPr>
          <a:xfrm>
            <a:off x="7331052" y="4705361"/>
            <a:ext cx="796925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aseline="-32407" dirty="0">
                <a:latin typeface="Arial"/>
                <a:cs typeface="Arial"/>
              </a:rPr>
              <a:t>30</a:t>
            </a:r>
            <a:r>
              <a:rPr sz="1800" spc="-202" baseline="-32407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33</a:t>
            </a:r>
            <a:r>
              <a:rPr sz="1200" spc="-130" dirty="0">
                <a:latin typeface="Arial"/>
                <a:cs typeface="Arial"/>
              </a:rPr>
              <a:t> </a:t>
            </a:r>
            <a:r>
              <a:rPr sz="1800" baseline="-48611" dirty="0">
                <a:latin typeface="Arial"/>
                <a:cs typeface="Arial"/>
              </a:rPr>
              <a:t>28</a:t>
            </a:r>
            <a:r>
              <a:rPr sz="1800" spc="-202" baseline="-48611" dirty="0">
                <a:latin typeface="Arial"/>
                <a:cs typeface="Arial"/>
              </a:rPr>
              <a:t> </a:t>
            </a:r>
            <a:r>
              <a:rPr sz="1800" spc="7" baseline="-20833" dirty="0">
                <a:latin typeface="Arial"/>
                <a:cs typeface="Arial"/>
              </a:rPr>
              <a:t>31</a:t>
            </a:r>
            <a:endParaRPr sz="1800" baseline="-20833">
              <a:latin typeface="Arial"/>
              <a:cs typeface="Arial"/>
            </a:endParaRPr>
          </a:p>
        </p:txBody>
      </p:sp>
      <p:sp>
        <p:nvSpPr>
          <p:cNvPr id="117" name="object 117"/>
          <p:cNvSpPr txBox="1"/>
          <p:nvPr/>
        </p:nvSpPr>
        <p:spPr>
          <a:xfrm>
            <a:off x="7007165" y="4429221"/>
            <a:ext cx="196850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5" dirty="0">
                <a:latin typeface="Arial"/>
                <a:cs typeface="Arial"/>
              </a:rPr>
              <a:t>44</a:t>
            </a:r>
            <a:endParaRPr sz="1200">
              <a:latin typeface="Arial"/>
              <a:cs typeface="Arial"/>
            </a:endParaRPr>
          </a:p>
        </p:txBody>
      </p:sp>
      <p:sp>
        <p:nvSpPr>
          <p:cNvPr id="118" name="object 118"/>
          <p:cNvSpPr txBox="1"/>
          <p:nvPr/>
        </p:nvSpPr>
        <p:spPr>
          <a:xfrm>
            <a:off x="6092852" y="4762679"/>
            <a:ext cx="196850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5" dirty="0">
                <a:latin typeface="Arial"/>
                <a:cs typeface="Arial"/>
              </a:rPr>
              <a:t>31</a:t>
            </a:r>
            <a:endParaRPr sz="1200">
              <a:latin typeface="Arial"/>
              <a:cs typeface="Arial"/>
            </a:endParaRPr>
          </a:p>
        </p:txBody>
      </p:sp>
      <p:sp>
        <p:nvSpPr>
          <p:cNvPr id="119" name="object 119"/>
          <p:cNvSpPr txBox="1"/>
          <p:nvPr/>
        </p:nvSpPr>
        <p:spPr>
          <a:xfrm>
            <a:off x="5168897" y="4791180"/>
            <a:ext cx="196850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5" dirty="0">
                <a:latin typeface="Arial"/>
                <a:cs typeface="Arial"/>
              </a:rPr>
              <a:t>30</a:t>
            </a:r>
            <a:endParaRPr sz="1200">
              <a:latin typeface="Arial"/>
              <a:cs typeface="Arial"/>
            </a:endParaRPr>
          </a:p>
        </p:txBody>
      </p:sp>
      <p:sp>
        <p:nvSpPr>
          <p:cNvPr id="120" name="object 120"/>
          <p:cNvSpPr txBox="1"/>
          <p:nvPr/>
        </p:nvSpPr>
        <p:spPr>
          <a:xfrm>
            <a:off x="4044876" y="4381720"/>
            <a:ext cx="396875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dirty="0">
                <a:latin typeface="Arial"/>
                <a:cs typeface="Arial"/>
              </a:rPr>
              <a:t>46</a:t>
            </a:r>
            <a:r>
              <a:rPr sz="1200" spc="-195" dirty="0">
                <a:latin typeface="Arial"/>
                <a:cs typeface="Arial"/>
              </a:rPr>
              <a:t> </a:t>
            </a:r>
            <a:r>
              <a:rPr sz="1800" spc="7" baseline="-6944" dirty="0">
                <a:latin typeface="Arial"/>
                <a:cs typeface="Arial"/>
              </a:rPr>
              <a:t>45</a:t>
            </a:r>
            <a:endParaRPr sz="1800" baseline="-6944">
              <a:latin typeface="Arial"/>
              <a:cs typeface="Arial"/>
            </a:endParaRPr>
          </a:p>
        </p:txBody>
      </p:sp>
      <p:sp>
        <p:nvSpPr>
          <p:cNvPr id="121" name="object 121"/>
          <p:cNvSpPr txBox="1"/>
          <p:nvPr/>
        </p:nvSpPr>
        <p:spPr>
          <a:xfrm>
            <a:off x="3321114" y="4162581"/>
            <a:ext cx="196850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5" dirty="0">
                <a:latin typeface="Arial"/>
                <a:cs typeface="Arial"/>
              </a:rPr>
              <a:t>54</a:t>
            </a:r>
            <a:endParaRPr sz="1200">
              <a:latin typeface="Arial"/>
              <a:cs typeface="Arial"/>
            </a:endParaRPr>
          </a:p>
        </p:txBody>
      </p:sp>
      <p:sp>
        <p:nvSpPr>
          <p:cNvPr id="122" name="object 122"/>
          <p:cNvSpPr txBox="1"/>
          <p:nvPr/>
        </p:nvSpPr>
        <p:spPr>
          <a:xfrm>
            <a:off x="2406802" y="4134080"/>
            <a:ext cx="196850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5" dirty="0">
                <a:latin typeface="Arial"/>
                <a:cs typeface="Arial"/>
              </a:rPr>
              <a:t>55</a:t>
            </a:r>
            <a:endParaRPr sz="1200">
              <a:latin typeface="Arial"/>
              <a:cs typeface="Arial"/>
            </a:endParaRPr>
          </a:p>
        </p:txBody>
      </p:sp>
      <p:sp>
        <p:nvSpPr>
          <p:cNvPr id="123" name="object 123"/>
          <p:cNvSpPr txBox="1"/>
          <p:nvPr/>
        </p:nvSpPr>
        <p:spPr>
          <a:xfrm>
            <a:off x="1482846" y="4019824"/>
            <a:ext cx="196850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5" dirty="0">
                <a:latin typeface="Arial"/>
                <a:cs typeface="Arial"/>
              </a:rPr>
              <a:t>60</a:t>
            </a:r>
            <a:endParaRPr sz="1200">
              <a:latin typeface="Arial"/>
              <a:cs typeface="Arial"/>
            </a:endParaRPr>
          </a:p>
        </p:txBody>
      </p:sp>
      <p:sp>
        <p:nvSpPr>
          <p:cNvPr id="124" name="object 124"/>
          <p:cNvSpPr txBox="1"/>
          <p:nvPr/>
        </p:nvSpPr>
        <p:spPr>
          <a:xfrm>
            <a:off x="606530" y="5553099"/>
            <a:ext cx="110489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dirty="0">
                <a:latin typeface="Arial"/>
                <a:cs typeface="Arial"/>
              </a:rPr>
              <a:t>0</a:t>
            </a:r>
            <a:endParaRPr sz="1200">
              <a:latin typeface="Arial"/>
              <a:cs typeface="Arial"/>
            </a:endParaRPr>
          </a:p>
        </p:txBody>
      </p:sp>
      <p:sp>
        <p:nvSpPr>
          <p:cNvPr id="125" name="object 125"/>
          <p:cNvSpPr txBox="1"/>
          <p:nvPr/>
        </p:nvSpPr>
        <p:spPr>
          <a:xfrm>
            <a:off x="520578" y="4524540"/>
            <a:ext cx="196850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5" dirty="0">
                <a:latin typeface="Arial"/>
                <a:cs typeface="Arial"/>
              </a:rPr>
              <a:t>20</a:t>
            </a:r>
            <a:endParaRPr sz="1200">
              <a:latin typeface="Arial"/>
              <a:cs typeface="Arial"/>
            </a:endParaRPr>
          </a:p>
        </p:txBody>
      </p:sp>
      <p:sp>
        <p:nvSpPr>
          <p:cNvPr id="126" name="object 126"/>
          <p:cNvSpPr txBox="1"/>
          <p:nvPr/>
        </p:nvSpPr>
        <p:spPr>
          <a:xfrm>
            <a:off x="520578" y="2476606"/>
            <a:ext cx="196850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5" dirty="0">
                <a:latin typeface="Arial"/>
                <a:cs typeface="Arial"/>
              </a:rPr>
              <a:t>60</a:t>
            </a:r>
            <a:endParaRPr sz="1200">
              <a:latin typeface="Arial"/>
              <a:cs typeface="Arial"/>
            </a:endParaRPr>
          </a:p>
        </p:txBody>
      </p:sp>
      <p:sp>
        <p:nvSpPr>
          <p:cNvPr id="141" name="object 141"/>
          <p:cNvSpPr txBox="1"/>
          <p:nvPr/>
        </p:nvSpPr>
        <p:spPr>
          <a:xfrm>
            <a:off x="520580" y="3071114"/>
            <a:ext cx="6478270" cy="6286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127115">
              <a:lnSpc>
                <a:spcPct val="100000"/>
              </a:lnSpc>
            </a:pPr>
            <a:endParaRPr sz="12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7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200" spc="5" dirty="0">
                <a:latin typeface="Arial"/>
                <a:cs typeface="Arial"/>
              </a:rPr>
              <a:t>40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144" name="object 144"/>
          <p:cNvSpPr txBox="1"/>
          <p:nvPr/>
        </p:nvSpPr>
        <p:spPr>
          <a:xfrm>
            <a:off x="527102" y="2173859"/>
            <a:ext cx="941069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5" dirty="0">
                <a:latin typeface="Arial"/>
                <a:cs typeface="Arial"/>
              </a:rPr>
              <a:t>% </a:t>
            </a:r>
            <a:r>
              <a:rPr sz="1200" dirty="0">
                <a:latin typeface="Arial"/>
                <a:cs typeface="Arial"/>
              </a:rPr>
              <a:t>resp.</a:t>
            </a:r>
            <a:r>
              <a:rPr sz="1200" spc="60" dirty="0">
                <a:latin typeface="Arial"/>
                <a:cs typeface="Arial"/>
              </a:rPr>
              <a:t> </a:t>
            </a:r>
            <a:endParaRPr sz="1800" baseline="-27777" dirty="0">
              <a:latin typeface="Arial"/>
              <a:cs typeface="Arial"/>
            </a:endParaRPr>
          </a:p>
        </p:txBody>
      </p:sp>
      <p:sp>
        <p:nvSpPr>
          <p:cNvPr id="145" name="object 145"/>
          <p:cNvSpPr txBox="1"/>
          <p:nvPr/>
        </p:nvSpPr>
        <p:spPr>
          <a:xfrm>
            <a:off x="8380856" y="5876849"/>
            <a:ext cx="556895" cy="3693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1440" marR="5080" indent="-79375">
              <a:lnSpc>
                <a:spcPct val="100000"/>
              </a:lnSpc>
            </a:pPr>
            <a:r>
              <a:rPr sz="1200" dirty="0">
                <a:latin typeface="Arial"/>
                <a:cs typeface="Arial"/>
              </a:rPr>
              <a:t>None</a:t>
            </a:r>
            <a:r>
              <a:rPr sz="1200" spc="-12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of  these</a:t>
            </a:r>
            <a:endParaRPr sz="1200">
              <a:latin typeface="Arial"/>
              <a:cs typeface="Arial"/>
            </a:endParaRPr>
          </a:p>
        </p:txBody>
      </p:sp>
      <p:sp>
        <p:nvSpPr>
          <p:cNvPr id="146" name="object 146"/>
          <p:cNvSpPr/>
          <p:nvPr/>
        </p:nvSpPr>
        <p:spPr>
          <a:xfrm>
            <a:off x="8886825" y="5529262"/>
            <a:ext cx="144780" cy="182880"/>
          </a:xfrm>
          <a:custGeom>
            <a:avLst/>
            <a:gdLst/>
            <a:ahLst/>
            <a:cxnLst/>
            <a:rect l="l" t="t" r="r" b="b"/>
            <a:pathLst>
              <a:path w="144779" h="182879">
                <a:moveTo>
                  <a:pt x="0" y="182562"/>
                </a:moveTo>
                <a:lnTo>
                  <a:pt x="144462" y="182562"/>
                </a:lnTo>
                <a:lnTo>
                  <a:pt x="144462" y="0"/>
                </a:lnTo>
                <a:lnTo>
                  <a:pt x="0" y="0"/>
                </a:lnTo>
                <a:lnTo>
                  <a:pt x="0" y="18256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7" name="object 147"/>
          <p:cNvSpPr txBox="1"/>
          <p:nvPr/>
        </p:nvSpPr>
        <p:spPr>
          <a:xfrm>
            <a:off x="8705468" y="5554370"/>
            <a:ext cx="110489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5" dirty="0">
                <a:latin typeface="Arial"/>
                <a:cs typeface="Arial"/>
              </a:rPr>
              <a:t>0</a:t>
            </a:r>
            <a:endParaRPr sz="1200">
              <a:latin typeface="Arial"/>
              <a:cs typeface="Arial"/>
            </a:endParaRPr>
          </a:p>
        </p:txBody>
      </p:sp>
      <p:sp>
        <p:nvSpPr>
          <p:cNvPr id="148" name="object 148"/>
          <p:cNvSpPr/>
          <p:nvPr/>
        </p:nvSpPr>
        <p:spPr>
          <a:xfrm>
            <a:off x="8486775" y="5524500"/>
            <a:ext cx="144780" cy="182880"/>
          </a:xfrm>
          <a:custGeom>
            <a:avLst/>
            <a:gdLst/>
            <a:ahLst/>
            <a:cxnLst/>
            <a:rect l="l" t="t" r="r" b="b"/>
            <a:pathLst>
              <a:path w="144779" h="182879">
                <a:moveTo>
                  <a:pt x="0" y="182562"/>
                </a:moveTo>
                <a:lnTo>
                  <a:pt x="144462" y="182562"/>
                </a:lnTo>
                <a:lnTo>
                  <a:pt x="144462" y="0"/>
                </a:lnTo>
                <a:lnTo>
                  <a:pt x="0" y="0"/>
                </a:lnTo>
                <a:lnTo>
                  <a:pt x="0" y="18256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9" name="object 149"/>
          <p:cNvSpPr/>
          <p:nvPr/>
        </p:nvSpPr>
        <p:spPr>
          <a:xfrm>
            <a:off x="8286750" y="5524500"/>
            <a:ext cx="144780" cy="182880"/>
          </a:xfrm>
          <a:custGeom>
            <a:avLst/>
            <a:gdLst/>
            <a:ahLst/>
            <a:cxnLst/>
            <a:rect l="l" t="t" r="r" b="b"/>
            <a:pathLst>
              <a:path w="144779" h="182879">
                <a:moveTo>
                  <a:pt x="0" y="182562"/>
                </a:moveTo>
                <a:lnTo>
                  <a:pt x="144462" y="182562"/>
                </a:lnTo>
                <a:lnTo>
                  <a:pt x="144462" y="0"/>
                </a:lnTo>
                <a:lnTo>
                  <a:pt x="0" y="0"/>
                </a:lnTo>
                <a:lnTo>
                  <a:pt x="0" y="18256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0" name="object 150"/>
          <p:cNvSpPr txBox="1"/>
          <p:nvPr/>
        </p:nvSpPr>
        <p:spPr>
          <a:xfrm>
            <a:off x="8305547" y="5525719"/>
            <a:ext cx="710565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612775" algn="l"/>
              </a:tabLst>
            </a:pPr>
            <a:r>
              <a:rPr sz="1800" spc="-7" baseline="2314" dirty="0">
                <a:latin typeface="Arial"/>
                <a:cs typeface="Arial"/>
              </a:rPr>
              <a:t>1  </a:t>
            </a:r>
            <a:r>
              <a:rPr sz="1800" spc="-142" baseline="2314" dirty="0">
                <a:latin typeface="Arial"/>
                <a:cs typeface="Arial"/>
              </a:rPr>
              <a:t> </a:t>
            </a:r>
            <a:r>
              <a:rPr sz="1800" spc="-7" baseline="2314" dirty="0">
                <a:latin typeface="Arial"/>
                <a:cs typeface="Arial"/>
              </a:rPr>
              <a:t>1</a:t>
            </a:r>
            <a:r>
              <a:rPr sz="1800" baseline="2314" dirty="0">
                <a:latin typeface="Arial"/>
                <a:cs typeface="Arial"/>
              </a:rPr>
              <a:t>	</a:t>
            </a:r>
            <a:r>
              <a:rPr sz="1200" spc="-5" dirty="0">
                <a:latin typeface="Arial"/>
                <a:cs typeface="Arial"/>
              </a:rPr>
              <a:t>1</a:t>
            </a:r>
            <a:endParaRPr sz="1200">
              <a:latin typeface="Arial"/>
              <a:cs typeface="Arial"/>
            </a:endParaRPr>
          </a:p>
        </p:txBody>
      </p:sp>
      <p:sp>
        <p:nvSpPr>
          <p:cNvPr id="151" name="object 151"/>
          <p:cNvSpPr txBox="1"/>
          <p:nvPr/>
        </p:nvSpPr>
        <p:spPr>
          <a:xfrm>
            <a:off x="7291831" y="5876849"/>
            <a:ext cx="887094" cy="7386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</a:pPr>
            <a:r>
              <a:rPr sz="1200" spc="-35" dirty="0">
                <a:latin typeface="Arial"/>
                <a:cs typeface="Arial"/>
              </a:rPr>
              <a:t>Told </a:t>
            </a:r>
            <a:r>
              <a:rPr sz="1200" dirty="0">
                <a:latin typeface="Arial"/>
                <a:cs typeface="Arial"/>
              </a:rPr>
              <a:t>the  </a:t>
            </a:r>
            <a:r>
              <a:rPr sz="1200" spc="10" dirty="0">
                <a:latin typeface="Arial"/>
                <a:cs typeface="Arial"/>
              </a:rPr>
              <a:t>PWD </a:t>
            </a:r>
            <a:r>
              <a:rPr sz="1200" dirty="0">
                <a:latin typeface="Arial"/>
                <a:cs typeface="Arial"/>
              </a:rPr>
              <a:t>they  </a:t>
            </a:r>
            <a:r>
              <a:rPr sz="1200" spc="-5" dirty="0">
                <a:latin typeface="Arial"/>
                <a:cs typeface="Arial"/>
              </a:rPr>
              <a:t>have  </a:t>
            </a:r>
            <a:r>
              <a:rPr sz="1200" dirty="0">
                <a:latin typeface="Arial"/>
                <a:cs typeface="Arial"/>
              </a:rPr>
              <a:t>memory</a:t>
            </a:r>
            <a:r>
              <a:rPr sz="1200" spc="-13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loss</a:t>
            </a:r>
            <a:endParaRPr sz="1200">
              <a:latin typeface="Arial"/>
              <a:cs typeface="Arial"/>
            </a:endParaRPr>
          </a:p>
        </p:txBody>
      </p:sp>
      <p:sp>
        <p:nvSpPr>
          <p:cNvPr id="152" name="object 152"/>
          <p:cNvSpPr txBox="1"/>
          <p:nvPr/>
        </p:nvSpPr>
        <p:spPr>
          <a:xfrm>
            <a:off x="6407913" y="5876849"/>
            <a:ext cx="815975" cy="7386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065" marR="5080" indent="-635" algn="ctr">
              <a:lnSpc>
                <a:spcPct val="100000"/>
              </a:lnSpc>
            </a:pPr>
            <a:r>
              <a:rPr sz="1200" spc="-5" dirty="0">
                <a:latin typeface="Arial"/>
                <a:cs typeface="Arial"/>
              </a:rPr>
              <a:t>Provided  </a:t>
            </a:r>
            <a:r>
              <a:rPr sz="1200" dirty="0">
                <a:latin typeface="Arial"/>
                <a:cs typeface="Arial"/>
              </a:rPr>
              <a:t>info </a:t>
            </a:r>
            <a:r>
              <a:rPr sz="1200" spc="-5" dirty="0">
                <a:latin typeface="Arial"/>
                <a:cs typeface="Arial"/>
              </a:rPr>
              <a:t>on </a:t>
            </a:r>
            <a:r>
              <a:rPr sz="1200" dirty="0">
                <a:latin typeface="Arial"/>
                <a:cs typeface="Arial"/>
              </a:rPr>
              <a:t>the  Al</a:t>
            </a:r>
            <a:r>
              <a:rPr sz="1200" spc="-20" dirty="0">
                <a:latin typeface="Arial"/>
                <a:cs typeface="Arial"/>
              </a:rPr>
              <a:t>z</a:t>
            </a:r>
            <a:r>
              <a:rPr sz="1200" spc="-5" dirty="0">
                <a:latin typeface="Arial"/>
                <a:cs typeface="Arial"/>
              </a:rPr>
              <a:t>hei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-5" dirty="0">
                <a:latin typeface="Arial"/>
                <a:cs typeface="Arial"/>
              </a:rPr>
              <a:t>e</a:t>
            </a:r>
            <a:r>
              <a:rPr sz="1200" spc="40" dirty="0">
                <a:latin typeface="Arial"/>
                <a:cs typeface="Arial"/>
              </a:rPr>
              <a:t>r</a:t>
            </a:r>
            <a:r>
              <a:rPr sz="1200" spc="-35" dirty="0">
                <a:latin typeface="Arial"/>
                <a:cs typeface="Arial"/>
              </a:rPr>
              <a:t>’</a:t>
            </a:r>
            <a:r>
              <a:rPr sz="1200" dirty="0">
                <a:latin typeface="Arial"/>
                <a:cs typeface="Arial"/>
              </a:rPr>
              <a:t>s  Associat</a:t>
            </a:r>
            <a:r>
              <a:rPr sz="1200" spc="-5" dirty="0">
                <a:latin typeface="Arial"/>
                <a:cs typeface="Arial"/>
              </a:rPr>
              <a:t>ion</a:t>
            </a:r>
            <a:endParaRPr sz="1200">
              <a:latin typeface="Arial"/>
              <a:cs typeface="Arial"/>
            </a:endParaRPr>
          </a:p>
        </p:txBody>
      </p:sp>
      <p:sp>
        <p:nvSpPr>
          <p:cNvPr id="153" name="object 153"/>
          <p:cNvSpPr txBox="1"/>
          <p:nvPr/>
        </p:nvSpPr>
        <p:spPr>
          <a:xfrm>
            <a:off x="5541011" y="5876849"/>
            <a:ext cx="711200" cy="5539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-635" algn="ctr">
              <a:lnSpc>
                <a:spcPct val="100000"/>
              </a:lnSpc>
            </a:pPr>
            <a:r>
              <a:rPr sz="1200" spc="-35" dirty="0">
                <a:latin typeface="Arial"/>
                <a:cs typeface="Arial"/>
              </a:rPr>
              <a:t>Told </a:t>
            </a:r>
            <a:r>
              <a:rPr sz="1200" dirty="0">
                <a:latin typeface="Arial"/>
                <a:cs typeface="Arial"/>
              </a:rPr>
              <a:t>the  </a:t>
            </a:r>
            <a:r>
              <a:rPr sz="1200" spc="10" dirty="0">
                <a:latin typeface="Arial"/>
                <a:cs typeface="Arial"/>
              </a:rPr>
              <a:t>PWD</a:t>
            </a:r>
            <a:r>
              <a:rPr sz="1200" spc="-14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they  </a:t>
            </a:r>
            <a:r>
              <a:rPr sz="1200" spc="-5" dirty="0">
                <a:latin typeface="Arial"/>
                <a:cs typeface="Arial"/>
              </a:rPr>
              <a:t>have</a:t>
            </a:r>
            <a:r>
              <a:rPr sz="1200" spc="-18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AD</a:t>
            </a:r>
            <a:endParaRPr sz="1200">
              <a:latin typeface="Arial"/>
              <a:cs typeface="Arial"/>
            </a:endParaRPr>
          </a:p>
        </p:txBody>
      </p:sp>
      <p:sp>
        <p:nvSpPr>
          <p:cNvPr id="154" name="object 154"/>
          <p:cNvSpPr txBox="1"/>
          <p:nvPr/>
        </p:nvSpPr>
        <p:spPr>
          <a:xfrm>
            <a:off x="4630675" y="5876849"/>
            <a:ext cx="684530" cy="7386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76200" marR="66675" algn="ctr">
              <a:lnSpc>
                <a:spcPct val="100000"/>
              </a:lnSpc>
            </a:pPr>
            <a:r>
              <a:rPr sz="1200" spc="-35" dirty="0">
                <a:latin typeface="Arial"/>
                <a:cs typeface="Arial"/>
              </a:rPr>
              <a:t>Told</a:t>
            </a:r>
            <a:r>
              <a:rPr sz="1200" spc="-114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the  </a:t>
            </a:r>
            <a:r>
              <a:rPr sz="1200" spc="10" dirty="0">
                <a:latin typeface="Arial"/>
                <a:cs typeface="Arial"/>
              </a:rPr>
              <a:t>PWD</a:t>
            </a:r>
            <a:endParaRPr sz="1200">
              <a:latin typeface="Arial"/>
              <a:cs typeface="Arial"/>
            </a:endParaRPr>
          </a:p>
          <a:p>
            <a:pPr marL="12700" marR="5080" algn="ctr">
              <a:lnSpc>
                <a:spcPct val="100000"/>
              </a:lnSpc>
            </a:pPr>
            <a:r>
              <a:rPr sz="1200" dirty="0">
                <a:latin typeface="Arial"/>
                <a:cs typeface="Arial"/>
              </a:rPr>
              <a:t>they</a:t>
            </a:r>
            <a:r>
              <a:rPr sz="1200" spc="-114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have  dementia</a:t>
            </a:r>
            <a:endParaRPr sz="1200">
              <a:latin typeface="Arial"/>
              <a:cs typeface="Arial"/>
            </a:endParaRPr>
          </a:p>
        </p:txBody>
      </p:sp>
      <p:sp>
        <p:nvSpPr>
          <p:cNvPr id="155" name="object 155"/>
          <p:cNvSpPr txBox="1"/>
          <p:nvPr/>
        </p:nvSpPr>
        <p:spPr>
          <a:xfrm>
            <a:off x="3679318" y="6059728"/>
            <a:ext cx="737870" cy="3693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60960">
              <a:lnSpc>
                <a:spcPct val="100000"/>
              </a:lnSpc>
            </a:pPr>
            <a:r>
              <a:rPr sz="1200" spc="-5" dirty="0">
                <a:latin typeface="Arial"/>
                <a:cs typeface="Arial"/>
              </a:rPr>
              <a:t>on drugs  p</a:t>
            </a:r>
            <a:r>
              <a:rPr sz="1200" dirty="0">
                <a:latin typeface="Arial"/>
                <a:cs typeface="Arial"/>
              </a:rPr>
              <a:t>rescr</a:t>
            </a:r>
            <a:r>
              <a:rPr sz="1200" spc="-5" dirty="0">
                <a:latin typeface="Arial"/>
                <a:cs typeface="Arial"/>
              </a:rPr>
              <a:t>ibed</a:t>
            </a:r>
            <a:endParaRPr sz="1200">
              <a:latin typeface="Arial"/>
              <a:cs typeface="Arial"/>
            </a:endParaRPr>
          </a:p>
        </p:txBody>
      </p:sp>
      <p:sp>
        <p:nvSpPr>
          <p:cNvPr id="156" name="object 156"/>
          <p:cNvSpPr txBox="1"/>
          <p:nvPr/>
        </p:nvSpPr>
        <p:spPr>
          <a:xfrm>
            <a:off x="2871342" y="5876849"/>
            <a:ext cx="1633855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733425" algn="l"/>
              </a:tabLst>
            </a:pPr>
            <a:r>
              <a:rPr sz="1200" spc="-5" dirty="0">
                <a:latin typeface="Arial"/>
                <a:cs typeface="Arial"/>
              </a:rPr>
              <a:t>Gave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a	Provided</a:t>
            </a:r>
            <a:r>
              <a:rPr sz="1200" spc="-9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info</a:t>
            </a:r>
            <a:endParaRPr sz="1200">
              <a:latin typeface="Arial"/>
              <a:cs typeface="Arial"/>
            </a:endParaRPr>
          </a:p>
        </p:txBody>
      </p:sp>
      <p:sp>
        <p:nvSpPr>
          <p:cNvPr id="157" name="object 157"/>
          <p:cNvSpPr txBox="1"/>
          <p:nvPr/>
        </p:nvSpPr>
        <p:spPr>
          <a:xfrm>
            <a:off x="2685414" y="6059728"/>
            <a:ext cx="887730" cy="5539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36195" algn="just">
              <a:lnSpc>
                <a:spcPct val="100000"/>
              </a:lnSpc>
            </a:pPr>
            <a:r>
              <a:rPr sz="1200" spc="-5" dirty="0">
                <a:latin typeface="Arial"/>
                <a:cs typeface="Arial"/>
              </a:rPr>
              <a:t>prescription  </a:t>
            </a:r>
            <a:r>
              <a:rPr sz="1200" dirty="0">
                <a:latin typeface="Arial"/>
                <a:cs typeface="Arial"/>
              </a:rPr>
              <a:t>for </a:t>
            </a:r>
            <a:r>
              <a:rPr sz="1200" spc="-5" dirty="0">
                <a:latin typeface="Arial"/>
                <a:cs typeface="Arial"/>
              </a:rPr>
              <a:t>Aricept</a:t>
            </a:r>
            <a:r>
              <a:rPr sz="1200" spc="-165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or  similar</a:t>
            </a:r>
            <a:r>
              <a:rPr sz="1200" spc="-8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drug</a:t>
            </a:r>
            <a:endParaRPr sz="1200">
              <a:latin typeface="Arial"/>
              <a:cs typeface="Arial"/>
            </a:endParaRPr>
          </a:p>
        </p:txBody>
      </p:sp>
      <p:sp>
        <p:nvSpPr>
          <p:cNvPr id="158" name="object 158"/>
          <p:cNvSpPr txBox="1"/>
          <p:nvPr/>
        </p:nvSpPr>
        <p:spPr>
          <a:xfrm>
            <a:off x="1799591" y="5876849"/>
            <a:ext cx="819785" cy="5539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065" marR="5080" algn="ctr">
              <a:lnSpc>
                <a:spcPct val="100000"/>
              </a:lnSpc>
            </a:pPr>
            <a:r>
              <a:rPr sz="1200" spc="-5" dirty="0">
                <a:latin typeface="Arial"/>
                <a:cs typeface="Arial"/>
              </a:rPr>
              <a:t>Applied a  stage </a:t>
            </a:r>
            <a:r>
              <a:rPr sz="1200" dirty="0">
                <a:latin typeface="Arial"/>
                <a:cs typeface="Arial"/>
              </a:rPr>
              <a:t>to</a:t>
            </a:r>
            <a:r>
              <a:rPr sz="1200" spc="-9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the  </a:t>
            </a:r>
            <a:r>
              <a:rPr sz="1200" spc="-5" dirty="0">
                <a:latin typeface="Arial"/>
                <a:cs typeface="Arial"/>
              </a:rPr>
              <a:t>diagnosis</a:t>
            </a:r>
            <a:endParaRPr sz="1200">
              <a:latin typeface="Arial"/>
              <a:cs typeface="Arial"/>
            </a:endParaRPr>
          </a:p>
        </p:txBody>
      </p:sp>
      <p:sp>
        <p:nvSpPr>
          <p:cNvPr id="159" name="object 159"/>
          <p:cNvSpPr txBox="1"/>
          <p:nvPr/>
        </p:nvSpPr>
        <p:spPr>
          <a:xfrm>
            <a:off x="832818" y="5876849"/>
            <a:ext cx="907415" cy="7386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-635" algn="ctr">
              <a:lnSpc>
                <a:spcPct val="100000"/>
              </a:lnSpc>
            </a:pPr>
            <a:r>
              <a:rPr sz="1200" spc="-5" dirty="0">
                <a:latin typeface="Arial"/>
                <a:cs typeface="Arial"/>
              </a:rPr>
              <a:t>Gave  background  </a:t>
            </a:r>
            <a:r>
              <a:rPr sz="1200" dirty="0">
                <a:latin typeface="Arial"/>
                <a:cs typeface="Arial"/>
              </a:rPr>
              <a:t>info </a:t>
            </a:r>
            <a:r>
              <a:rPr sz="1200" spc="-5" dirty="0">
                <a:latin typeface="Arial"/>
                <a:cs typeface="Arial"/>
              </a:rPr>
              <a:t>on  de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spc="-5" dirty="0">
                <a:latin typeface="Arial"/>
                <a:cs typeface="Arial"/>
              </a:rPr>
              <a:t>e</a:t>
            </a:r>
            <a:r>
              <a:rPr sz="1200" spc="-15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ti</a:t>
            </a:r>
            <a:r>
              <a:rPr sz="1200" spc="-10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/A</a:t>
            </a:r>
            <a:r>
              <a:rPr sz="1200" spc="-5" dirty="0">
                <a:latin typeface="Arial"/>
                <a:cs typeface="Arial"/>
              </a:rPr>
              <a:t>D</a:t>
            </a:r>
            <a:endParaRPr sz="1200">
              <a:latin typeface="Arial"/>
              <a:cs typeface="Arial"/>
            </a:endParaRPr>
          </a:p>
        </p:txBody>
      </p:sp>
      <p:sp>
        <p:nvSpPr>
          <p:cNvPr id="160" name="object 160"/>
          <p:cNvSpPr/>
          <p:nvPr/>
        </p:nvSpPr>
        <p:spPr>
          <a:xfrm>
            <a:off x="8167625" y="2816165"/>
            <a:ext cx="214629" cy="160655"/>
          </a:xfrm>
          <a:custGeom>
            <a:avLst/>
            <a:gdLst/>
            <a:ahLst/>
            <a:cxnLst/>
            <a:rect l="l" t="t" r="r" b="b"/>
            <a:pathLst>
              <a:path w="214629" h="160655">
                <a:moveTo>
                  <a:pt x="0" y="160337"/>
                </a:moveTo>
                <a:lnTo>
                  <a:pt x="214312" y="160337"/>
                </a:lnTo>
                <a:lnTo>
                  <a:pt x="214312" y="0"/>
                </a:lnTo>
                <a:lnTo>
                  <a:pt x="0" y="0"/>
                </a:lnTo>
                <a:lnTo>
                  <a:pt x="0" y="160337"/>
                </a:lnTo>
                <a:close/>
              </a:path>
            </a:pathLst>
          </a:custGeom>
          <a:solidFill>
            <a:srgbClr val="79A1B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1" name="object 161"/>
          <p:cNvSpPr/>
          <p:nvPr/>
        </p:nvSpPr>
        <p:spPr>
          <a:xfrm>
            <a:off x="8167625" y="2816165"/>
            <a:ext cx="214629" cy="160655"/>
          </a:xfrm>
          <a:custGeom>
            <a:avLst/>
            <a:gdLst/>
            <a:ahLst/>
            <a:cxnLst/>
            <a:rect l="l" t="t" r="r" b="b"/>
            <a:pathLst>
              <a:path w="214629" h="160655">
                <a:moveTo>
                  <a:pt x="0" y="160337"/>
                </a:moveTo>
                <a:lnTo>
                  <a:pt x="214312" y="160337"/>
                </a:lnTo>
                <a:lnTo>
                  <a:pt x="214312" y="0"/>
                </a:lnTo>
                <a:lnTo>
                  <a:pt x="0" y="0"/>
                </a:lnTo>
                <a:lnTo>
                  <a:pt x="0" y="160337"/>
                </a:lnTo>
                <a:close/>
              </a:path>
            </a:pathLst>
          </a:custGeom>
          <a:ln w="9525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2" name="object 162"/>
          <p:cNvSpPr/>
          <p:nvPr/>
        </p:nvSpPr>
        <p:spPr>
          <a:xfrm>
            <a:off x="8167625" y="2582866"/>
            <a:ext cx="214629" cy="160655"/>
          </a:xfrm>
          <a:custGeom>
            <a:avLst/>
            <a:gdLst/>
            <a:ahLst/>
            <a:cxnLst/>
            <a:rect l="l" t="t" r="r" b="b"/>
            <a:pathLst>
              <a:path w="214629" h="160655">
                <a:moveTo>
                  <a:pt x="0" y="160337"/>
                </a:moveTo>
                <a:lnTo>
                  <a:pt x="214312" y="160337"/>
                </a:lnTo>
                <a:lnTo>
                  <a:pt x="214312" y="0"/>
                </a:lnTo>
                <a:lnTo>
                  <a:pt x="0" y="0"/>
                </a:lnTo>
                <a:lnTo>
                  <a:pt x="0" y="160337"/>
                </a:lnTo>
                <a:close/>
              </a:path>
            </a:pathLst>
          </a:custGeom>
          <a:solidFill>
            <a:srgbClr val="BBDE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3" name="object 163"/>
          <p:cNvSpPr/>
          <p:nvPr/>
        </p:nvSpPr>
        <p:spPr>
          <a:xfrm>
            <a:off x="8167625" y="2582866"/>
            <a:ext cx="214629" cy="160655"/>
          </a:xfrm>
          <a:custGeom>
            <a:avLst/>
            <a:gdLst/>
            <a:ahLst/>
            <a:cxnLst/>
            <a:rect l="l" t="t" r="r" b="b"/>
            <a:pathLst>
              <a:path w="214629" h="160655">
                <a:moveTo>
                  <a:pt x="0" y="160337"/>
                </a:moveTo>
                <a:lnTo>
                  <a:pt x="214312" y="160337"/>
                </a:lnTo>
                <a:lnTo>
                  <a:pt x="214312" y="0"/>
                </a:lnTo>
                <a:lnTo>
                  <a:pt x="0" y="0"/>
                </a:lnTo>
                <a:lnTo>
                  <a:pt x="0" y="160337"/>
                </a:lnTo>
                <a:close/>
              </a:path>
            </a:pathLst>
          </a:custGeom>
          <a:ln w="9525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4" name="object 164"/>
          <p:cNvSpPr/>
          <p:nvPr/>
        </p:nvSpPr>
        <p:spPr>
          <a:xfrm>
            <a:off x="8167625" y="2349440"/>
            <a:ext cx="214629" cy="160655"/>
          </a:xfrm>
          <a:custGeom>
            <a:avLst/>
            <a:gdLst/>
            <a:ahLst/>
            <a:cxnLst/>
            <a:rect l="l" t="t" r="r" b="b"/>
            <a:pathLst>
              <a:path w="214629" h="160655">
                <a:moveTo>
                  <a:pt x="0" y="160337"/>
                </a:moveTo>
                <a:lnTo>
                  <a:pt x="214312" y="160337"/>
                </a:lnTo>
                <a:lnTo>
                  <a:pt x="214312" y="0"/>
                </a:lnTo>
                <a:lnTo>
                  <a:pt x="0" y="0"/>
                </a:lnTo>
                <a:lnTo>
                  <a:pt x="0" y="160337"/>
                </a:lnTo>
                <a:close/>
              </a:path>
            </a:pathLst>
          </a:custGeom>
          <a:solidFill>
            <a:srgbClr val="8EC5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5" name="object 165"/>
          <p:cNvSpPr/>
          <p:nvPr/>
        </p:nvSpPr>
        <p:spPr>
          <a:xfrm>
            <a:off x="8167625" y="2349440"/>
            <a:ext cx="214629" cy="160655"/>
          </a:xfrm>
          <a:custGeom>
            <a:avLst/>
            <a:gdLst/>
            <a:ahLst/>
            <a:cxnLst/>
            <a:rect l="l" t="t" r="r" b="b"/>
            <a:pathLst>
              <a:path w="214629" h="160655">
                <a:moveTo>
                  <a:pt x="0" y="160337"/>
                </a:moveTo>
                <a:lnTo>
                  <a:pt x="214312" y="160337"/>
                </a:lnTo>
                <a:lnTo>
                  <a:pt x="214312" y="0"/>
                </a:lnTo>
                <a:lnTo>
                  <a:pt x="0" y="0"/>
                </a:lnTo>
                <a:lnTo>
                  <a:pt x="0" y="160337"/>
                </a:lnTo>
                <a:close/>
              </a:path>
            </a:pathLst>
          </a:custGeom>
          <a:ln w="9525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6" name="object 166"/>
          <p:cNvSpPr/>
          <p:nvPr/>
        </p:nvSpPr>
        <p:spPr>
          <a:xfrm>
            <a:off x="8167625" y="2116141"/>
            <a:ext cx="214629" cy="160655"/>
          </a:xfrm>
          <a:custGeom>
            <a:avLst/>
            <a:gdLst/>
            <a:ahLst/>
            <a:cxnLst/>
            <a:rect l="l" t="t" r="r" b="b"/>
            <a:pathLst>
              <a:path w="214629" h="160655">
                <a:moveTo>
                  <a:pt x="0" y="160337"/>
                </a:moveTo>
                <a:lnTo>
                  <a:pt x="214312" y="160337"/>
                </a:lnTo>
                <a:lnTo>
                  <a:pt x="214312" y="0"/>
                </a:lnTo>
                <a:lnTo>
                  <a:pt x="0" y="0"/>
                </a:lnTo>
                <a:lnTo>
                  <a:pt x="0" y="160337"/>
                </a:lnTo>
                <a:close/>
              </a:path>
            </a:pathLst>
          </a:custGeom>
          <a:solidFill>
            <a:srgbClr val="5BAC8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7" name="object 167"/>
          <p:cNvSpPr/>
          <p:nvPr/>
        </p:nvSpPr>
        <p:spPr>
          <a:xfrm>
            <a:off x="8167625" y="2116141"/>
            <a:ext cx="214629" cy="160655"/>
          </a:xfrm>
          <a:custGeom>
            <a:avLst/>
            <a:gdLst/>
            <a:ahLst/>
            <a:cxnLst/>
            <a:rect l="l" t="t" r="r" b="b"/>
            <a:pathLst>
              <a:path w="214629" h="160655">
                <a:moveTo>
                  <a:pt x="0" y="160337"/>
                </a:moveTo>
                <a:lnTo>
                  <a:pt x="214312" y="160337"/>
                </a:lnTo>
                <a:lnTo>
                  <a:pt x="214312" y="0"/>
                </a:lnTo>
                <a:lnTo>
                  <a:pt x="0" y="0"/>
                </a:lnTo>
                <a:lnTo>
                  <a:pt x="0" y="160337"/>
                </a:lnTo>
                <a:close/>
              </a:path>
            </a:pathLst>
          </a:custGeom>
          <a:ln w="9525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8" name="object 168"/>
          <p:cNvSpPr txBox="1"/>
          <p:nvPr/>
        </p:nvSpPr>
        <p:spPr>
          <a:xfrm>
            <a:off x="8421369" y="2523564"/>
            <a:ext cx="805180" cy="4726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27600"/>
              </a:lnSpc>
            </a:pPr>
            <a:r>
              <a:rPr sz="1200" dirty="0">
                <a:latin typeface="Arial"/>
                <a:cs typeface="Arial"/>
              </a:rPr>
              <a:t>Ps</a:t>
            </a:r>
            <a:r>
              <a:rPr sz="1200" spc="-15" dirty="0">
                <a:latin typeface="Arial"/>
                <a:cs typeface="Arial"/>
              </a:rPr>
              <a:t>y</a:t>
            </a:r>
            <a:r>
              <a:rPr sz="1200" dirty="0">
                <a:latin typeface="Arial"/>
                <a:cs typeface="Arial"/>
              </a:rPr>
              <a:t>chiat</a:t>
            </a:r>
            <a:r>
              <a:rPr sz="1200" spc="-5" dirty="0">
                <a:latin typeface="Arial"/>
                <a:cs typeface="Arial"/>
              </a:rPr>
              <a:t>r</a:t>
            </a:r>
            <a:r>
              <a:rPr sz="1200" spc="-10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st  G</a:t>
            </a:r>
            <a:r>
              <a:rPr sz="1200" spc="5" dirty="0">
                <a:latin typeface="Arial"/>
                <a:cs typeface="Arial"/>
              </a:rPr>
              <a:t>e</a:t>
            </a:r>
            <a:r>
              <a:rPr sz="1200" spc="-5" dirty="0">
                <a:latin typeface="Arial"/>
                <a:cs typeface="Arial"/>
              </a:rPr>
              <a:t>r</a:t>
            </a:r>
            <a:r>
              <a:rPr sz="1200" spc="-10" dirty="0">
                <a:latin typeface="Arial"/>
                <a:cs typeface="Arial"/>
              </a:rPr>
              <a:t>i</a:t>
            </a:r>
            <a:r>
              <a:rPr sz="1200" spc="-5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tric</a:t>
            </a:r>
            <a:r>
              <a:rPr sz="1200" spc="-10" dirty="0">
                <a:latin typeface="Arial"/>
                <a:cs typeface="Arial"/>
              </a:rPr>
              <a:t>i</a:t>
            </a:r>
            <a:r>
              <a:rPr sz="1200" spc="-5" dirty="0">
                <a:latin typeface="Arial"/>
                <a:cs typeface="Arial"/>
              </a:rPr>
              <a:t>an</a:t>
            </a:r>
            <a:endParaRPr sz="1200">
              <a:latin typeface="Arial"/>
              <a:cs typeface="Arial"/>
            </a:endParaRPr>
          </a:p>
        </p:txBody>
      </p:sp>
      <p:sp>
        <p:nvSpPr>
          <p:cNvPr id="169" name="object 169"/>
          <p:cNvSpPr txBox="1"/>
          <p:nvPr/>
        </p:nvSpPr>
        <p:spPr>
          <a:xfrm>
            <a:off x="8421371" y="2107057"/>
            <a:ext cx="796925" cy="42062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dirty="0">
                <a:latin typeface="Arial"/>
                <a:cs typeface="Arial"/>
              </a:rPr>
              <a:t>PCP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95"/>
              </a:spcBef>
            </a:pPr>
            <a:r>
              <a:rPr sz="1200" spc="-5" dirty="0">
                <a:latin typeface="Arial"/>
                <a:cs typeface="Arial"/>
              </a:rPr>
              <a:t>Neurologist</a:t>
            </a:r>
            <a:endParaRPr sz="1200">
              <a:latin typeface="Arial"/>
              <a:cs typeface="Arial"/>
            </a:endParaRPr>
          </a:p>
        </p:txBody>
      </p:sp>
      <p:sp>
        <p:nvSpPr>
          <p:cNvPr id="172" name="object 172"/>
          <p:cNvSpPr txBox="1"/>
          <p:nvPr/>
        </p:nvSpPr>
        <p:spPr>
          <a:xfrm>
            <a:off x="1230273" y="1395859"/>
            <a:ext cx="7506335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1400" b="1" spc="-5" dirty="0">
                <a:latin typeface="Arial"/>
                <a:cs typeface="Arial"/>
              </a:rPr>
              <a:t>Question: "When the PWD </a:t>
            </a:r>
            <a:r>
              <a:rPr sz="1400" b="1" dirty="0">
                <a:latin typeface="Arial"/>
                <a:cs typeface="Arial"/>
              </a:rPr>
              <a:t>received </a:t>
            </a:r>
            <a:r>
              <a:rPr sz="1400" b="1" spc="-5" dirty="0">
                <a:latin typeface="Arial"/>
                <a:cs typeface="Arial"/>
              </a:rPr>
              <a:t>their diagnosis, </a:t>
            </a:r>
            <a:r>
              <a:rPr sz="1400" b="1" spc="5" dirty="0">
                <a:latin typeface="Arial"/>
                <a:cs typeface="Arial"/>
              </a:rPr>
              <a:t>which </a:t>
            </a:r>
            <a:r>
              <a:rPr sz="1400" b="1" spc="-5" dirty="0">
                <a:latin typeface="Arial"/>
                <a:cs typeface="Arial"/>
              </a:rPr>
              <a:t>of the following did the</a:t>
            </a:r>
            <a:r>
              <a:rPr sz="1400" b="1" spc="-215" dirty="0">
                <a:latin typeface="Arial"/>
                <a:cs typeface="Arial"/>
              </a:rPr>
              <a:t> </a:t>
            </a:r>
            <a:r>
              <a:rPr sz="1400" b="1" spc="-5" dirty="0">
                <a:latin typeface="Arial"/>
                <a:cs typeface="Arial"/>
              </a:rPr>
              <a:t>doctor</a:t>
            </a:r>
            <a:endParaRPr sz="1400">
              <a:latin typeface="Arial"/>
              <a:cs typeface="Arial"/>
            </a:endParaRPr>
          </a:p>
          <a:p>
            <a:pPr marL="3810" algn="ctr">
              <a:lnSpc>
                <a:spcPct val="100000"/>
              </a:lnSpc>
            </a:pPr>
            <a:r>
              <a:rPr sz="1400" b="1" spc="-5" dirty="0">
                <a:latin typeface="Arial"/>
                <a:cs typeface="Arial"/>
              </a:rPr>
              <a:t>do?"...by</a:t>
            </a:r>
            <a:r>
              <a:rPr sz="1400" b="1" spc="-95" dirty="0">
                <a:latin typeface="Arial"/>
                <a:cs typeface="Arial"/>
              </a:rPr>
              <a:t> </a:t>
            </a:r>
            <a:r>
              <a:rPr sz="1400" b="1" spc="-10" dirty="0">
                <a:latin typeface="Arial"/>
                <a:cs typeface="Arial"/>
              </a:rPr>
              <a:t>physician</a:t>
            </a:r>
            <a:endParaRPr sz="1400">
              <a:latin typeface="Arial"/>
              <a:cs typeface="Arial"/>
            </a:endParaRPr>
          </a:p>
        </p:txBody>
      </p:sp>
      <p:sp>
        <p:nvSpPr>
          <p:cNvPr id="183" name="object 183"/>
          <p:cNvSpPr txBox="1">
            <a:spLocks noGrp="1"/>
          </p:cNvSpPr>
          <p:nvPr>
            <p:ph type="sldNum" sz="quarter" idx="7"/>
          </p:nvPr>
        </p:nvSpPr>
        <p:spPr>
          <a:xfrm>
            <a:off x="8935973" y="6683491"/>
            <a:ext cx="243204" cy="1282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010"/>
              </a:lnSpc>
            </a:pPr>
            <a:fld id="{81D60167-4931-47E6-BA6A-407CBD079E47}" type="slidenum">
              <a:rPr spc="-5" dirty="0"/>
              <a:t>24</a:t>
            </a:fld>
            <a:endParaRPr spc="-5" dirty="0"/>
          </a:p>
        </p:txBody>
      </p:sp>
      <p:sp>
        <p:nvSpPr>
          <p:cNvPr id="181" name="object 181"/>
          <p:cNvSpPr txBox="1"/>
          <p:nvPr/>
        </p:nvSpPr>
        <p:spPr>
          <a:xfrm>
            <a:off x="389511" y="228600"/>
            <a:ext cx="8315959" cy="7386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1280">
              <a:lnSpc>
                <a:spcPct val="100000"/>
              </a:lnSpc>
              <a:spcBef>
                <a:spcPts val="70"/>
              </a:spcBef>
            </a:pPr>
            <a:r>
              <a:rPr sz="2400" b="1" dirty="0" smtClean="0">
                <a:solidFill>
                  <a:srgbClr val="4A0D66"/>
                </a:solidFill>
                <a:latin typeface="Arial"/>
                <a:cs typeface="Arial"/>
              </a:rPr>
              <a:t>Geriatricians </a:t>
            </a:r>
            <a:r>
              <a:rPr sz="2400" b="1" spc="-5" dirty="0">
                <a:solidFill>
                  <a:srgbClr val="4A0D66"/>
                </a:solidFill>
                <a:latin typeface="Arial"/>
                <a:cs typeface="Arial"/>
              </a:rPr>
              <a:t>most likely </a:t>
            </a:r>
            <a:r>
              <a:rPr sz="2400" b="1" dirty="0">
                <a:solidFill>
                  <a:srgbClr val="4A0D66"/>
                </a:solidFill>
                <a:latin typeface="Arial"/>
                <a:cs typeface="Arial"/>
              </a:rPr>
              <a:t>to </a:t>
            </a:r>
            <a:r>
              <a:rPr sz="2400" b="1" spc="-5" dirty="0">
                <a:solidFill>
                  <a:srgbClr val="4A0D66"/>
                </a:solidFill>
                <a:latin typeface="Arial"/>
                <a:cs typeface="Arial"/>
              </a:rPr>
              <a:t>provide </a:t>
            </a:r>
            <a:r>
              <a:rPr sz="2400" b="1" dirty="0">
                <a:solidFill>
                  <a:srgbClr val="4A0D66"/>
                </a:solidFill>
                <a:latin typeface="Arial"/>
                <a:cs typeface="Arial"/>
              </a:rPr>
              <a:t>info on </a:t>
            </a:r>
            <a:r>
              <a:rPr sz="2400" b="1" spc="-5" dirty="0">
                <a:solidFill>
                  <a:srgbClr val="4A0D66"/>
                </a:solidFill>
                <a:latin typeface="Arial"/>
                <a:cs typeface="Arial"/>
              </a:rPr>
              <a:t>dementia</a:t>
            </a:r>
            <a:r>
              <a:rPr sz="2400" b="1" spc="-80" dirty="0">
                <a:solidFill>
                  <a:srgbClr val="4A0D66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4A0D66"/>
                </a:solidFill>
                <a:latin typeface="Arial"/>
                <a:cs typeface="Arial"/>
              </a:rPr>
              <a:t>and</a:t>
            </a:r>
            <a:endParaRPr sz="2400" dirty="0">
              <a:solidFill>
                <a:srgbClr val="4A0D66"/>
              </a:solidFill>
              <a:latin typeface="Arial"/>
              <a:cs typeface="Arial"/>
            </a:endParaRPr>
          </a:p>
          <a:p>
            <a:pPr marL="81280">
              <a:lnSpc>
                <a:spcPct val="100000"/>
              </a:lnSpc>
            </a:pPr>
            <a:r>
              <a:rPr sz="2400" b="1" spc="-5" dirty="0">
                <a:solidFill>
                  <a:srgbClr val="4A0D66"/>
                </a:solidFill>
                <a:latin typeface="Arial"/>
                <a:cs typeface="Arial"/>
              </a:rPr>
              <a:t>apply </a:t>
            </a:r>
            <a:r>
              <a:rPr sz="2400" b="1" dirty="0">
                <a:solidFill>
                  <a:srgbClr val="4A0D66"/>
                </a:solidFill>
                <a:latin typeface="Arial"/>
                <a:cs typeface="Arial"/>
              </a:rPr>
              <a:t>a stage to </a:t>
            </a:r>
            <a:r>
              <a:rPr sz="2400" b="1" spc="-5" dirty="0">
                <a:solidFill>
                  <a:srgbClr val="4A0D66"/>
                </a:solidFill>
                <a:latin typeface="Arial"/>
                <a:cs typeface="Arial"/>
              </a:rPr>
              <a:t>diagnosis; PCPs </a:t>
            </a:r>
            <a:r>
              <a:rPr sz="2400" b="1" dirty="0">
                <a:solidFill>
                  <a:srgbClr val="4A0D66"/>
                </a:solidFill>
                <a:latin typeface="Arial"/>
                <a:cs typeface="Arial"/>
              </a:rPr>
              <a:t>least</a:t>
            </a:r>
            <a:r>
              <a:rPr sz="2400" b="1" spc="-70" dirty="0">
                <a:solidFill>
                  <a:srgbClr val="4A0D66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4A0D66"/>
                </a:solidFill>
                <a:latin typeface="Arial"/>
                <a:cs typeface="Arial"/>
              </a:rPr>
              <a:t>likely</a:t>
            </a:r>
            <a:endParaRPr sz="2400" dirty="0">
              <a:solidFill>
                <a:srgbClr val="4A0D66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/>
          <p:nvPr/>
        </p:nvSpPr>
        <p:spPr>
          <a:xfrm>
            <a:off x="1528742" y="3747945"/>
            <a:ext cx="162560" cy="1734185"/>
          </a:xfrm>
          <a:custGeom>
            <a:avLst/>
            <a:gdLst/>
            <a:ahLst/>
            <a:cxnLst/>
            <a:rect l="l" t="t" r="r" b="b"/>
            <a:pathLst>
              <a:path w="162560" h="1734185">
                <a:moveTo>
                  <a:pt x="0" y="1733725"/>
                </a:moveTo>
                <a:lnTo>
                  <a:pt x="162029" y="1733725"/>
                </a:lnTo>
                <a:lnTo>
                  <a:pt x="162029" y="0"/>
                </a:lnTo>
                <a:lnTo>
                  <a:pt x="0" y="0"/>
                </a:lnTo>
                <a:lnTo>
                  <a:pt x="0" y="1733725"/>
                </a:lnTo>
                <a:close/>
              </a:path>
            </a:pathLst>
          </a:custGeom>
          <a:solidFill>
            <a:srgbClr val="5BAC8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528742" y="3747945"/>
            <a:ext cx="162560" cy="1734185"/>
          </a:xfrm>
          <a:custGeom>
            <a:avLst/>
            <a:gdLst/>
            <a:ahLst/>
            <a:cxnLst/>
            <a:rect l="l" t="t" r="r" b="b"/>
            <a:pathLst>
              <a:path w="162560" h="1734185">
                <a:moveTo>
                  <a:pt x="0" y="1733725"/>
                </a:moveTo>
                <a:lnTo>
                  <a:pt x="162029" y="1733725"/>
                </a:lnTo>
                <a:lnTo>
                  <a:pt x="162029" y="0"/>
                </a:lnTo>
                <a:lnTo>
                  <a:pt x="0" y="0"/>
                </a:lnTo>
                <a:lnTo>
                  <a:pt x="0" y="1733725"/>
                </a:lnTo>
                <a:close/>
              </a:path>
            </a:pathLst>
          </a:custGeom>
          <a:ln w="9512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252641" y="3843320"/>
            <a:ext cx="162560" cy="1638935"/>
          </a:xfrm>
          <a:custGeom>
            <a:avLst/>
            <a:gdLst/>
            <a:ahLst/>
            <a:cxnLst/>
            <a:rect l="l" t="t" r="r" b="b"/>
            <a:pathLst>
              <a:path w="162560" h="1638935">
                <a:moveTo>
                  <a:pt x="0" y="1638350"/>
                </a:moveTo>
                <a:lnTo>
                  <a:pt x="162029" y="1638350"/>
                </a:lnTo>
                <a:lnTo>
                  <a:pt x="162029" y="0"/>
                </a:lnTo>
                <a:lnTo>
                  <a:pt x="0" y="0"/>
                </a:lnTo>
                <a:lnTo>
                  <a:pt x="0" y="1638350"/>
                </a:lnTo>
                <a:close/>
              </a:path>
            </a:pathLst>
          </a:custGeom>
          <a:solidFill>
            <a:srgbClr val="5BAC8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252641" y="3843320"/>
            <a:ext cx="162560" cy="1638935"/>
          </a:xfrm>
          <a:custGeom>
            <a:avLst/>
            <a:gdLst/>
            <a:ahLst/>
            <a:cxnLst/>
            <a:rect l="l" t="t" r="r" b="b"/>
            <a:pathLst>
              <a:path w="162560" h="1638935">
                <a:moveTo>
                  <a:pt x="0" y="1638350"/>
                </a:moveTo>
                <a:lnTo>
                  <a:pt x="162029" y="1638350"/>
                </a:lnTo>
                <a:lnTo>
                  <a:pt x="162029" y="0"/>
                </a:lnTo>
                <a:lnTo>
                  <a:pt x="0" y="0"/>
                </a:lnTo>
                <a:lnTo>
                  <a:pt x="0" y="1638350"/>
                </a:lnTo>
                <a:close/>
              </a:path>
            </a:pathLst>
          </a:custGeom>
          <a:ln w="9512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976605" y="4262561"/>
            <a:ext cx="153035" cy="1219200"/>
          </a:xfrm>
          <a:custGeom>
            <a:avLst/>
            <a:gdLst/>
            <a:ahLst/>
            <a:cxnLst/>
            <a:rect l="l" t="t" r="r" b="b"/>
            <a:pathLst>
              <a:path w="153035" h="1219200">
                <a:moveTo>
                  <a:pt x="0" y="1219104"/>
                </a:moveTo>
                <a:lnTo>
                  <a:pt x="152517" y="1219104"/>
                </a:lnTo>
                <a:lnTo>
                  <a:pt x="152517" y="0"/>
                </a:lnTo>
                <a:lnTo>
                  <a:pt x="0" y="0"/>
                </a:lnTo>
                <a:lnTo>
                  <a:pt x="0" y="1219104"/>
                </a:lnTo>
                <a:close/>
              </a:path>
            </a:pathLst>
          </a:custGeom>
          <a:solidFill>
            <a:srgbClr val="5BAC8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976605" y="4262561"/>
            <a:ext cx="153035" cy="1219200"/>
          </a:xfrm>
          <a:custGeom>
            <a:avLst/>
            <a:gdLst/>
            <a:ahLst/>
            <a:cxnLst/>
            <a:rect l="l" t="t" r="r" b="b"/>
            <a:pathLst>
              <a:path w="153035" h="1219200">
                <a:moveTo>
                  <a:pt x="0" y="1219104"/>
                </a:moveTo>
                <a:lnTo>
                  <a:pt x="152517" y="1219104"/>
                </a:lnTo>
                <a:lnTo>
                  <a:pt x="152517" y="0"/>
                </a:lnTo>
                <a:lnTo>
                  <a:pt x="0" y="0"/>
                </a:lnTo>
                <a:lnTo>
                  <a:pt x="0" y="1219104"/>
                </a:lnTo>
                <a:close/>
              </a:path>
            </a:pathLst>
          </a:custGeom>
          <a:ln w="9512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690930" y="4052939"/>
            <a:ext cx="162560" cy="1428750"/>
          </a:xfrm>
          <a:custGeom>
            <a:avLst/>
            <a:gdLst/>
            <a:ahLst/>
            <a:cxnLst/>
            <a:rect l="l" t="t" r="r" b="b"/>
            <a:pathLst>
              <a:path w="162560" h="1428750">
                <a:moveTo>
                  <a:pt x="0" y="1428727"/>
                </a:moveTo>
                <a:lnTo>
                  <a:pt x="162029" y="1428727"/>
                </a:lnTo>
                <a:lnTo>
                  <a:pt x="162029" y="0"/>
                </a:lnTo>
                <a:lnTo>
                  <a:pt x="0" y="0"/>
                </a:lnTo>
                <a:lnTo>
                  <a:pt x="0" y="1428727"/>
                </a:lnTo>
                <a:close/>
              </a:path>
            </a:pathLst>
          </a:custGeom>
          <a:solidFill>
            <a:srgbClr val="5BAC8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690930" y="4052939"/>
            <a:ext cx="162560" cy="1428750"/>
          </a:xfrm>
          <a:custGeom>
            <a:avLst/>
            <a:gdLst/>
            <a:ahLst/>
            <a:cxnLst/>
            <a:rect l="l" t="t" r="r" b="b"/>
            <a:pathLst>
              <a:path w="162560" h="1428750">
                <a:moveTo>
                  <a:pt x="0" y="1428727"/>
                </a:moveTo>
                <a:lnTo>
                  <a:pt x="162029" y="1428727"/>
                </a:lnTo>
                <a:lnTo>
                  <a:pt x="162029" y="0"/>
                </a:lnTo>
                <a:lnTo>
                  <a:pt x="0" y="0"/>
                </a:lnTo>
                <a:lnTo>
                  <a:pt x="0" y="1428727"/>
                </a:lnTo>
                <a:close/>
              </a:path>
            </a:pathLst>
          </a:custGeom>
          <a:ln w="9512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4414897" y="4414870"/>
            <a:ext cx="162560" cy="1066800"/>
          </a:xfrm>
          <a:custGeom>
            <a:avLst/>
            <a:gdLst/>
            <a:ahLst/>
            <a:cxnLst/>
            <a:rect l="l" t="t" r="r" b="b"/>
            <a:pathLst>
              <a:path w="162560" h="1066800">
                <a:moveTo>
                  <a:pt x="0" y="1066795"/>
                </a:moveTo>
                <a:lnTo>
                  <a:pt x="162029" y="1066795"/>
                </a:lnTo>
                <a:lnTo>
                  <a:pt x="162029" y="0"/>
                </a:lnTo>
                <a:lnTo>
                  <a:pt x="0" y="0"/>
                </a:lnTo>
                <a:lnTo>
                  <a:pt x="0" y="1066795"/>
                </a:lnTo>
                <a:close/>
              </a:path>
            </a:pathLst>
          </a:custGeom>
          <a:solidFill>
            <a:srgbClr val="5BAC8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4414897" y="4414870"/>
            <a:ext cx="162560" cy="1066800"/>
          </a:xfrm>
          <a:custGeom>
            <a:avLst/>
            <a:gdLst/>
            <a:ahLst/>
            <a:cxnLst/>
            <a:rect l="l" t="t" r="r" b="b"/>
            <a:pathLst>
              <a:path w="162560" h="1066800">
                <a:moveTo>
                  <a:pt x="0" y="1066795"/>
                </a:moveTo>
                <a:lnTo>
                  <a:pt x="162029" y="1066795"/>
                </a:lnTo>
                <a:lnTo>
                  <a:pt x="162029" y="0"/>
                </a:lnTo>
                <a:lnTo>
                  <a:pt x="0" y="0"/>
                </a:lnTo>
                <a:lnTo>
                  <a:pt x="0" y="1066795"/>
                </a:lnTo>
                <a:close/>
              </a:path>
            </a:pathLst>
          </a:custGeom>
          <a:ln w="9512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5139115" y="4233746"/>
            <a:ext cx="161925" cy="1248410"/>
          </a:xfrm>
          <a:custGeom>
            <a:avLst/>
            <a:gdLst/>
            <a:ahLst/>
            <a:cxnLst/>
            <a:rect l="l" t="t" r="r" b="b"/>
            <a:pathLst>
              <a:path w="161925" h="1248410">
                <a:moveTo>
                  <a:pt x="0" y="1247920"/>
                </a:moveTo>
                <a:lnTo>
                  <a:pt x="161712" y="1247920"/>
                </a:lnTo>
                <a:lnTo>
                  <a:pt x="161712" y="0"/>
                </a:lnTo>
                <a:lnTo>
                  <a:pt x="0" y="0"/>
                </a:lnTo>
                <a:lnTo>
                  <a:pt x="0" y="1247920"/>
                </a:lnTo>
                <a:close/>
              </a:path>
            </a:pathLst>
          </a:custGeom>
          <a:solidFill>
            <a:srgbClr val="5BAC8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5139115" y="4233746"/>
            <a:ext cx="161925" cy="1248410"/>
          </a:xfrm>
          <a:custGeom>
            <a:avLst/>
            <a:gdLst/>
            <a:ahLst/>
            <a:cxnLst/>
            <a:rect l="l" t="t" r="r" b="b"/>
            <a:pathLst>
              <a:path w="161925" h="1248410">
                <a:moveTo>
                  <a:pt x="0" y="1247920"/>
                </a:moveTo>
                <a:lnTo>
                  <a:pt x="161712" y="1247920"/>
                </a:lnTo>
                <a:lnTo>
                  <a:pt x="161712" y="0"/>
                </a:lnTo>
                <a:lnTo>
                  <a:pt x="0" y="0"/>
                </a:lnTo>
                <a:lnTo>
                  <a:pt x="0" y="1247920"/>
                </a:lnTo>
                <a:close/>
              </a:path>
            </a:pathLst>
          </a:custGeom>
          <a:ln w="9512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862953" y="4414870"/>
            <a:ext cx="152400" cy="1066800"/>
          </a:xfrm>
          <a:custGeom>
            <a:avLst/>
            <a:gdLst/>
            <a:ahLst/>
            <a:cxnLst/>
            <a:rect l="l" t="t" r="r" b="b"/>
            <a:pathLst>
              <a:path w="152400" h="1066800">
                <a:moveTo>
                  <a:pt x="0" y="1066795"/>
                </a:moveTo>
                <a:lnTo>
                  <a:pt x="152199" y="1066795"/>
                </a:lnTo>
                <a:lnTo>
                  <a:pt x="152199" y="0"/>
                </a:lnTo>
                <a:lnTo>
                  <a:pt x="0" y="0"/>
                </a:lnTo>
                <a:lnTo>
                  <a:pt x="0" y="1066795"/>
                </a:lnTo>
                <a:close/>
              </a:path>
            </a:pathLst>
          </a:custGeom>
          <a:solidFill>
            <a:srgbClr val="5BAC8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5862953" y="4414870"/>
            <a:ext cx="152400" cy="1066800"/>
          </a:xfrm>
          <a:custGeom>
            <a:avLst/>
            <a:gdLst/>
            <a:ahLst/>
            <a:cxnLst/>
            <a:rect l="l" t="t" r="r" b="b"/>
            <a:pathLst>
              <a:path w="152400" h="1066800">
                <a:moveTo>
                  <a:pt x="0" y="1066795"/>
                </a:moveTo>
                <a:lnTo>
                  <a:pt x="152199" y="1066795"/>
                </a:lnTo>
                <a:lnTo>
                  <a:pt x="152199" y="0"/>
                </a:lnTo>
                <a:lnTo>
                  <a:pt x="0" y="0"/>
                </a:lnTo>
                <a:lnTo>
                  <a:pt x="0" y="1066795"/>
                </a:lnTo>
                <a:close/>
              </a:path>
            </a:pathLst>
          </a:custGeom>
          <a:ln w="9512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6577405" y="4633997"/>
            <a:ext cx="161925" cy="847725"/>
          </a:xfrm>
          <a:custGeom>
            <a:avLst/>
            <a:gdLst/>
            <a:ahLst/>
            <a:cxnLst/>
            <a:rect l="l" t="t" r="r" b="b"/>
            <a:pathLst>
              <a:path w="161925" h="847725">
                <a:moveTo>
                  <a:pt x="0" y="847673"/>
                </a:moveTo>
                <a:lnTo>
                  <a:pt x="161712" y="847673"/>
                </a:lnTo>
                <a:lnTo>
                  <a:pt x="161712" y="0"/>
                </a:lnTo>
                <a:lnTo>
                  <a:pt x="0" y="0"/>
                </a:lnTo>
                <a:lnTo>
                  <a:pt x="0" y="847673"/>
                </a:lnTo>
                <a:close/>
              </a:path>
            </a:pathLst>
          </a:custGeom>
          <a:solidFill>
            <a:srgbClr val="5BAC8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6577405" y="4633997"/>
            <a:ext cx="161925" cy="847725"/>
          </a:xfrm>
          <a:custGeom>
            <a:avLst/>
            <a:gdLst/>
            <a:ahLst/>
            <a:cxnLst/>
            <a:rect l="l" t="t" r="r" b="b"/>
            <a:pathLst>
              <a:path w="161925" h="847725">
                <a:moveTo>
                  <a:pt x="0" y="847673"/>
                </a:moveTo>
                <a:lnTo>
                  <a:pt x="161712" y="847673"/>
                </a:lnTo>
                <a:lnTo>
                  <a:pt x="161712" y="0"/>
                </a:lnTo>
                <a:lnTo>
                  <a:pt x="0" y="0"/>
                </a:lnTo>
                <a:lnTo>
                  <a:pt x="0" y="847673"/>
                </a:lnTo>
                <a:close/>
              </a:path>
            </a:pathLst>
          </a:custGeom>
          <a:ln w="9512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7450321" y="5453172"/>
            <a:ext cx="0" cy="28575"/>
          </a:xfrm>
          <a:custGeom>
            <a:avLst/>
            <a:gdLst/>
            <a:ahLst/>
            <a:cxnLst/>
            <a:rect l="l" t="t" r="r" b="b"/>
            <a:pathLst>
              <a:path h="28575">
                <a:moveTo>
                  <a:pt x="0" y="0"/>
                </a:moveTo>
                <a:lnTo>
                  <a:pt x="0" y="28498"/>
                </a:lnTo>
              </a:path>
            </a:pathLst>
          </a:custGeom>
          <a:ln w="28498">
            <a:solidFill>
              <a:srgbClr val="5BAC8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7308982" y="5453172"/>
            <a:ext cx="0" cy="28575"/>
          </a:xfrm>
          <a:custGeom>
            <a:avLst/>
            <a:gdLst/>
            <a:ahLst/>
            <a:cxnLst/>
            <a:rect l="l" t="t" r="r" b="b"/>
            <a:pathLst>
              <a:path h="28575">
                <a:moveTo>
                  <a:pt x="0" y="0"/>
                </a:moveTo>
                <a:lnTo>
                  <a:pt x="0" y="28498"/>
                </a:lnTo>
              </a:path>
            </a:pathLst>
          </a:custGeom>
          <a:ln w="28498">
            <a:solidFill>
              <a:srgbClr val="5BAC8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7301242" y="5453172"/>
            <a:ext cx="162560" cy="28575"/>
          </a:xfrm>
          <a:custGeom>
            <a:avLst/>
            <a:gdLst/>
            <a:ahLst/>
            <a:cxnLst/>
            <a:rect l="l" t="t" r="r" b="b"/>
            <a:pathLst>
              <a:path w="162559" h="28575">
                <a:moveTo>
                  <a:pt x="0" y="28498"/>
                </a:moveTo>
                <a:lnTo>
                  <a:pt x="162029" y="28498"/>
                </a:lnTo>
                <a:lnTo>
                  <a:pt x="162029" y="0"/>
                </a:lnTo>
                <a:lnTo>
                  <a:pt x="0" y="0"/>
                </a:lnTo>
                <a:lnTo>
                  <a:pt x="0" y="28498"/>
                </a:lnTo>
                <a:close/>
              </a:path>
            </a:pathLst>
          </a:custGeom>
          <a:ln w="9499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690769" y="4024444"/>
            <a:ext cx="152400" cy="1457325"/>
          </a:xfrm>
          <a:custGeom>
            <a:avLst/>
            <a:gdLst/>
            <a:ahLst/>
            <a:cxnLst/>
            <a:rect l="l" t="t" r="r" b="b"/>
            <a:pathLst>
              <a:path w="152400" h="1457325">
                <a:moveTo>
                  <a:pt x="0" y="1457226"/>
                </a:moveTo>
                <a:lnTo>
                  <a:pt x="152199" y="1457226"/>
                </a:lnTo>
                <a:lnTo>
                  <a:pt x="152199" y="0"/>
                </a:lnTo>
                <a:lnTo>
                  <a:pt x="0" y="0"/>
                </a:lnTo>
                <a:lnTo>
                  <a:pt x="0" y="1457226"/>
                </a:lnTo>
                <a:close/>
              </a:path>
            </a:pathLst>
          </a:custGeom>
          <a:solidFill>
            <a:srgbClr val="8EC5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690769" y="4024444"/>
            <a:ext cx="152400" cy="1457325"/>
          </a:xfrm>
          <a:custGeom>
            <a:avLst/>
            <a:gdLst/>
            <a:ahLst/>
            <a:cxnLst/>
            <a:rect l="l" t="t" r="r" b="b"/>
            <a:pathLst>
              <a:path w="152400" h="1457325">
                <a:moveTo>
                  <a:pt x="0" y="1457226"/>
                </a:moveTo>
                <a:lnTo>
                  <a:pt x="152199" y="1457226"/>
                </a:lnTo>
                <a:lnTo>
                  <a:pt x="152199" y="0"/>
                </a:lnTo>
                <a:lnTo>
                  <a:pt x="0" y="0"/>
                </a:lnTo>
                <a:lnTo>
                  <a:pt x="0" y="1457226"/>
                </a:lnTo>
                <a:close/>
              </a:path>
            </a:pathLst>
          </a:custGeom>
          <a:ln w="9512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2414609" y="4205188"/>
            <a:ext cx="153035" cy="1276985"/>
          </a:xfrm>
          <a:custGeom>
            <a:avLst/>
            <a:gdLst/>
            <a:ahLst/>
            <a:cxnLst/>
            <a:rect l="l" t="t" r="r" b="b"/>
            <a:pathLst>
              <a:path w="153035" h="1276985">
                <a:moveTo>
                  <a:pt x="0" y="1276482"/>
                </a:moveTo>
                <a:lnTo>
                  <a:pt x="152517" y="1276482"/>
                </a:lnTo>
                <a:lnTo>
                  <a:pt x="152517" y="0"/>
                </a:lnTo>
                <a:lnTo>
                  <a:pt x="0" y="0"/>
                </a:lnTo>
                <a:lnTo>
                  <a:pt x="0" y="1276482"/>
                </a:lnTo>
                <a:close/>
              </a:path>
            </a:pathLst>
          </a:custGeom>
          <a:solidFill>
            <a:srgbClr val="8EC5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2414609" y="4205188"/>
            <a:ext cx="153035" cy="1276985"/>
          </a:xfrm>
          <a:custGeom>
            <a:avLst/>
            <a:gdLst/>
            <a:ahLst/>
            <a:cxnLst/>
            <a:rect l="l" t="t" r="r" b="b"/>
            <a:pathLst>
              <a:path w="153035" h="1276985">
                <a:moveTo>
                  <a:pt x="0" y="1276482"/>
                </a:moveTo>
                <a:lnTo>
                  <a:pt x="152517" y="1276482"/>
                </a:lnTo>
                <a:lnTo>
                  <a:pt x="152517" y="0"/>
                </a:lnTo>
                <a:lnTo>
                  <a:pt x="0" y="0"/>
                </a:lnTo>
                <a:lnTo>
                  <a:pt x="0" y="1276482"/>
                </a:lnTo>
                <a:close/>
              </a:path>
            </a:pathLst>
          </a:custGeom>
          <a:ln w="9512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3129059" y="4262561"/>
            <a:ext cx="162560" cy="1219200"/>
          </a:xfrm>
          <a:custGeom>
            <a:avLst/>
            <a:gdLst/>
            <a:ahLst/>
            <a:cxnLst/>
            <a:rect l="l" t="t" r="r" b="b"/>
            <a:pathLst>
              <a:path w="162560" h="1219200">
                <a:moveTo>
                  <a:pt x="0" y="1219104"/>
                </a:moveTo>
                <a:lnTo>
                  <a:pt x="162029" y="1219104"/>
                </a:lnTo>
                <a:lnTo>
                  <a:pt x="162029" y="0"/>
                </a:lnTo>
                <a:lnTo>
                  <a:pt x="0" y="0"/>
                </a:lnTo>
                <a:lnTo>
                  <a:pt x="0" y="1219104"/>
                </a:lnTo>
                <a:close/>
              </a:path>
            </a:pathLst>
          </a:custGeom>
          <a:solidFill>
            <a:srgbClr val="8EC5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3129059" y="4262561"/>
            <a:ext cx="162560" cy="1219200"/>
          </a:xfrm>
          <a:custGeom>
            <a:avLst/>
            <a:gdLst/>
            <a:ahLst/>
            <a:cxnLst/>
            <a:rect l="l" t="t" r="r" b="b"/>
            <a:pathLst>
              <a:path w="162560" h="1219200">
                <a:moveTo>
                  <a:pt x="0" y="1219104"/>
                </a:moveTo>
                <a:lnTo>
                  <a:pt x="162029" y="1219104"/>
                </a:lnTo>
                <a:lnTo>
                  <a:pt x="162029" y="0"/>
                </a:lnTo>
                <a:lnTo>
                  <a:pt x="0" y="0"/>
                </a:lnTo>
                <a:lnTo>
                  <a:pt x="0" y="1219104"/>
                </a:lnTo>
                <a:close/>
              </a:path>
            </a:pathLst>
          </a:custGeom>
          <a:ln w="9512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3853025" y="4233746"/>
            <a:ext cx="153035" cy="1248410"/>
          </a:xfrm>
          <a:custGeom>
            <a:avLst/>
            <a:gdLst/>
            <a:ahLst/>
            <a:cxnLst/>
            <a:rect l="l" t="t" r="r" b="b"/>
            <a:pathLst>
              <a:path w="153035" h="1248410">
                <a:moveTo>
                  <a:pt x="0" y="1247920"/>
                </a:moveTo>
                <a:lnTo>
                  <a:pt x="152517" y="1247920"/>
                </a:lnTo>
                <a:lnTo>
                  <a:pt x="152517" y="0"/>
                </a:lnTo>
                <a:lnTo>
                  <a:pt x="0" y="0"/>
                </a:lnTo>
                <a:lnTo>
                  <a:pt x="0" y="1247920"/>
                </a:lnTo>
                <a:close/>
              </a:path>
            </a:pathLst>
          </a:custGeom>
          <a:solidFill>
            <a:srgbClr val="8EC5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3853025" y="4233746"/>
            <a:ext cx="153035" cy="1248410"/>
          </a:xfrm>
          <a:custGeom>
            <a:avLst/>
            <a:gdLst/>
            <a:ahLst/>
            <a:cxnLst/>
            <a:rect l="l" t="t" r="r" b="b"/>
            <a:pathLst>
              <a:path w="153035" h="1248410">
                <a:moveTo>
                  <a:pt x="0" y="1247920"/>
                </a:moveTo>
                <a:lnTo>
                  <a:pt x="152517" y="1247920"/>
                </a:lnTo>
                <a:lnTo>
                  <a:pt x="152517" y="0"/>
                </a:lnTo>
                <a:lnTo>
                  <a:pt x="0" y="0"/>
                </a:lnTo>
                <a:lnTo>
                  <a:pt x="0" y="1247920"/>
                </a:lnTo>
                <a:close/>
              </a:path>
            </a:pathLst>
          </a:custGeom>
          <a:ln w="9512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4576862" y="4452872"/>
            <a:ext cx="153035" cy="1029335"/>
          </a:xfrm>
          <a:custGeom>
            <a:avLst/>
            <a:gdLst/>
            <a:ahLst/>
            <a:cxnLst/>
            <a:rect l="l" t="t" r="r" b="b"/>
            <a:pathLst>
              <a:path w="153035" h="1029335">
                <a:moveTo>
                  <a:pt x="0" y="1028797"/>
                </a:moveTo>
                <a:lnTo>
                  <a:pt x="152517" y="1028797"/>
                </a:lnTo>
                <a:lnTo>
                  <a:pt x="152517" y="0"/>
                </a:lnTo>
                <a:lnTo>
                  <a:pt x="0" y="0"/>
                </a:lnTo>
                <a:lnTo>
                  <a:pt x="0" y="1028797"/>
                </a:lnTo>
                <a:close/>
              </a:path>
            </a:pathLst>
          </a:custGeom>
          <a:solidFill>
            <a:srgbClr val="8EC5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4576862" y="4452872"/>
            <a:ext cx="153035" cy="1029335"/>
          </a:xfrm>
          <a:custGeom>
            <a:avLst/>
            <a:gdLst/>
            <a:ahLst/>
            <a:cxnLst/>
            <a:rect l="l" t="t" r="r" b="b"/>
            <a:pathLst>
              <a:path w="153035" h="1029335">
                <a:moveTo>
                  <a:pt x="0" y="1028797"/>
                </a:moveTo>
                <a:lnTo>
                  <a:pt x="152517" y="1028797"/>
                </a:lnTo>
                <a:lnTo>
                  <a:pt x="152517" y="0"/>
                </a:lnTo>
                <a:lnTo>
                  <a:pt x="0" y="0"/>
                </a:lnTo>
                <a:lnTo>
                  <a:pt x="0" y="1028797"/>
                </a:lnTo>
                <a:close/>
              </a:path>
            </a:pathLst>
          </a:custGeom>
          <a:ln w="9512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5300825" y="4510182"/>
            <a:ext cx="153035" cy="971550"/>
          </a:xfrm>
          <a:custGeom>
            <a:avLst/>
            <a:gdLst/>
            <a:ahLst/>
            <a:cxnLst/>
            <a:rect l="l" t="t" r="r" b="b"/>
            <a:pathLst>
              <a:path w="153035" h="971550">
                <a:moveTo>
                  <a:pt x="0" y="971484"/>
                </a:moveTo>
                <a:lnTo>
                  <a:pt x="152517" y="971484"/>
                </a:lnTo>
                <a:lnTo>
                  <a:pt x="152517" y="0"/>
                </a:lnTo>
                <a:lnTo>
                  <a:pt x="0" y="0"/>
                </a:lnTo>
                <a:lnTo>
                  <a:pt x="0" y="971484"/>
                </a:lnTo>
                <a:close/>
              </a:path>
            </a:pathLst>
          </a:custGeom>
          <a:solidFill>
            <a:srgbClr val="8EC5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5300825" y="4510182"/>
            <a:ext cx="153035" cy="971550"/>
          </a:xfrm>
          <a:custGeom>
            <a:avLst/>
            <a:gdLst/>
            <a:ahLst/>
            <a:cxnLst/>
            <a:rect l="l" t="t" r="r" b="b"/>
            <a:pathLst>
              <a:path w="153035" h="971550">
                <a:moveTo>
                  <a:pt x="0" y="971484"/>
                </a:moveTo>
                <a:lnTo>
                  <a:pt x="152517" y="971484"/>
                </a:lnTo>
                <a:lnTo>
                  <a:pt x="152517" y="0"/>
                </a:lnTo>
                <a:lnTo>
                  <a:pt x="0" y="0"/>
                </a:lnTo>
                <a:lnTo>
                  <a:pt x="0" y="971484"/>
                </a:lnTo>
                <a:close/>
              </a:path>
            </a:pathLst>
          </a:custGeom>
          <a:ln w="9512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6015150" y="4414870"/>
            <a:ext cx="162560" cy="1066800"/>
          </a:xfrm>
          <a:custGeom>
            <a:avLst/>
            <a:gdLst/>
            <a:ahLst/>
            <a:cxnLst/>
            <a:rect l="l" t="t" r="r" b="b"/>
            <a:pathLst>
              <a:path w="162560" h="1066800">
                <a:moveTo>
                  <a:pt x="0" y="1066795"/>
                </a:moveTo>
                <a:lnTo>
                  <a:pt x="162029" y="1066795"/>
                </a:lnTo>
                <a:lnTo>
                  <a:pt x="162029" y="0"/>
                </a:lnTo>
                <a:lnTo>
                  <a:pt x="0" y="0"/>
                </a:lnTo>
                <a:lnTo>
                  <a:pt x="0" y="1066795"/>
                </a:lnTo>
                <a:close/>
              </a:path>
            </a:pathLst>
          </a:custGeom>
          <a:solidFill>
            <a:srgbClr val="8EC5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6015150" y="4414870"/>
            <a:ext cx="162560" cy="1066800"/>
          </a:xfrm>
          <a:custGeom>
            <a:avLst/>
            <a:gdLst/>
            <a:ahLst/>
            <a:cxnLst/>
            <a:rect l="l" t="t" r="r" b="b"/>
            <a:pathLst>
              <a:path w="162560" h="1066800">
                <a:moveTo>
                  <a:pt x="0" y="1066795"/>
                </a:moveTo>
                <a:lnTo>
                  <a:pt x="162029" y="1066795"/>
                </a:lnTo>
                <a:lnTo>
                  <a:pt x="162029" y="0"/>
                </a:lnTo>
                <a:lnTo>
                  <a:pt x="0" y="0"/>
                </a:lnTo>
                <a:lnTo>
                  <a:pt x="0" y="1066795"/>
                </a:lnTo>
                <a:close/>
              </a:path>
            </a:pathLst>
          </a:custGeom>
          <a:ln w="9512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6739115" y="4595678"/>
            <a:ext cx="153035" cy="886460"/>
          </a:xfrm>
          <a:custGeom>
            <a:avLst/>
            <a:gdLst/>
            <a:ahLst/>
            <a:cxnLst/>
            <a:rect l="l" t="t" r="r" b="b"/>
            <a:pathLst>
              <a:path w="153034" h="886460">
                <a:moveTo>
                  <a:pt x="0" y="885988"/>
                </a:moveTo>
                <a:lnTo>
                  <a:pt x="152517" y="885988"/>
                </a:lnTo>
                <a:lnTo>
                  <a:pt x="152517" y="0"/>
                </a:lnTo>
                <a:lnTo>
                  <a:pt x="0" y="0"/>
                </a:lnTo>
                <a:lnTo>
                  <a:pt x="0" y="885988"/>
                </a:lnTo>
                <a:close/>
              </a:path>
            </a:pathLst>
          </a:custGeom>
          <a:solidFill>
            <a:srgbClr val="8EC5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6739115" y="4595678"/>
            <a:ext cx="153035" cy="886460"/>
          </a:xfrm>
          <a:custGeom>
            <a:avLst/>
            <a:gdLst/>
            <a:ahLst/>
            <a:cxnLst/>
            <a:rect l="l" t="t" r="r" b="b"/>
            <a:pathLst>
              <a:path w="153034" h="886460">
                <a:moveTo>
                  <a:pt x="0" y="885988"/>
                </a:moveTo>
                <a:lnTo>
                  <a:pt x="152517" y="885988"/>
                </a:lnTo>
                <a:lnTo>
                  <a:pt x="152517" y="0"/>
                </a:lnTo>
                <a:lnTo>
                  <a:pt x="0" y="0"/>
                </a:lnTo>
                <a:lnTo>
                  <a:pt x="0" y="885988"/>
                </a:lnTo>
                <a:close/>
              </a:path>
            </a:pathLst>
          </a:custGeom>
          <a:ln w="9512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7605066" y="5453172"/>
            <a:ext cx="0" cy="28575"/>
          </a:xfrm>
          <a:custGeom>
            <a:avLst/>
            <a:gdLst/>
            <a:ahLst/>
            <a:cxnLst/>
            <a:rect l="l" t="t" r="r" b="b"/>
            <a:pathLst>
              <a:path h="28575">
                <a:moveTo>
                  <a:pt x="0" y="0"/>
                </a:moveTo>
                <a:lnTo>
                  <a:pt x="0" y="28498"/>
                </a:lnTo>
              </a:path>
            </a:pathLst>
          </a:custGeom>
          <a:ln w="28498">
            <a:solidFill>
              <a:srgbClr val="8EC5A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7468641" y="5453172"/>
            <a:ext cx="0" cy="28575"/>
          </a:xfrm>
          <a:custGeom>
            <a:avLst/>
            <a:gdLst/>
            <a:ahLst/>
            <a:cxnLst/>
            <a:rect l="l" t="t" r="r" b="b"/>
            <a:pathLst>
              <a:path h="28575">
                <a:moveTo>
                  <a:pt x="0" y="0"/>
                </a:moveTo>
                <a:lnTo>
                  <a:pt x="0" y="28498"/>
                </a:lnTo>
              </a:path>
            </a:pathLst>
          </a:custGeom>
          <a:ln w="28498">
            <a:solidFill>
              <a:srgbClr val="8EC5A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7463333" y="5453172"/>
            <a:ext cx="152400" cy="28575"/>
          </a:xfrm>
          <a:custGeom>
            <a:avLst/>
            <a:gdLst/>
            <a:ahLst/>
            <a:cxnLst/>
            <a:rect l="l" t="t" r="r" b="b"/>
            <a:pathLst>
              <a:path w="152400" h="28575">
                <a:moveTo>
                  <a:pt x="0" y="28498"/>
                </a:moveTo>
                <a:lnTo>
                  <a:pt x="152199" y="28498"/>
                </a:lnTo>
                <a:lnTo>
                  <a:pt x="152199" y="0"/>
                </a:lnTo>
                <a:lnTo>
                  <a:pt x="0" y="0"/>
                </a:lnTo>
                <a:lnTo>
                  <a:pt x="0" y="28498"/>
                </a:lnTo>
                <a:close/>
              </a:path>
            </a:pathLst>
          </a:custGeom>
          <a:ln w="9499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1842971" y="3995565"/>
            <a:ext cx="162560" cy="1486535"/>
          </a:xfrm>
          <a:custGeom>
            <a:avLst/>
            <a:gdLst/>
            <a:ahLst/>
            <a:cxnLst/>
            <a:rect l="l" t="t" r="r" b="b"/>
            <a:pathLst>
              <a:path w="162560" h="1486535">
                <a:moveTo>
                  <a:pt x="0" y="1486104"/>
                </a:moveTo>
                <a:lnTo>
                  <a:pt x="162029" y="1486104"/>
                </a:lnTo>
                <a:lnTo>
                  <a:pt x="162029" y="0"/>
                </a:lnTo>
                <a:lnTo>
                  <a:pt x="0" y="0"/>
                </a:lnTo>
                <a:lnTo>
                  <a:pt x="0" y="1486104"/>
                </a:lnTo>
                <a:close/>
              </a:path>
            </a:pathLst>
          </a:custGeom>
          <a:solidFill>
            <a:srgbClr val="BBDE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1842971" y="3995565"/>
            <a:ext cx="162560" cy="1486535"/>
          </a:xfrm>
          <a:custGeom>
            <a:avLst/>
            <a:gdLst/>
            <a:ahLst/>
            <a:cxnLst/>
            <a:rect l="l" t="t" r="r" b="b"/>
            <a:pathLst>
              <a:path w="162560" h="1486535">
                <a:moveTo>
                  <a:pt x="0" y="1486104"/>
                </a:moveTo>
                <a:lnTo>
                  <a:pt x="162029" y="1486104"/>
                </a:lnTo>
                <a:lnTo>
                  <a:pt x="162029" y="0"/>
                </a:lnTo>
                <a:lnTo>
                  <a:pt x="0" y="0"/>
                </a:lnTo>
                <a:lnTo>
                  <a:pt x="0" y="1486104"/>
                </a:lnTo>
                <a:close/>
              </a:path>
            </a:pathLst>
          </a:custGeom>
          <a:ln w="9512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2567189" y="3995565"/>
            <a:ext cx="161925" cy="1486535"/>
          </a:xfrm>
          <a:custGeom>
            <a:avLst/>
            <a:gdLst/>
            <a:ahLst/>
            <a:cxnLst/>
            <a:rect l="l" t="t" r="r" b="b"/>
            <a:pathLst>
              <a:path w="161925" h="1486535">
                <a:moveTo>
                  <a:pt x="0" y="1486104"/>
                </a:moveTo>
                <a:lnTo>
                  <a:pt x="161712" y="1486104"/>
                </a:lnTo>
                <a:lnTo>
                  <a:pt x="161712" y="0"/>
                </a:lnTo>
                <a:lnTo>
                  <a:pt x="0" y="0"/>
                </a:lnTo>
                <a:lnTo>
                  <a:pt x="0" y="1486104"/>
                </a:lnTo>
                <a:close/>
              </a:path>
            </a:pathLst>
          </a:custGeom>
          <a:solidFill>
            <a:srgbClr val="BBDE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2567189" y="3995565"/>
            <a:ext cx="161925" cy="1486535"/>
          </a:xfrm>
          <a:custGeom>
            <a:avLst/>
            <a:gdLst/>
            <a:ahLst/>
            <a:cxnLst/>
            <a:rect l="l" t="t" r="r" b="b"/>
            <a:pathLst>
              <a:path w="161925" h="1486535">
                <a:moveTo>
                  <a:pt x="0" y="1486104"/>
                </a:moveTo>
                <a:lnTo>
                  <a:pt x="161712" y="1486104"/>
                </a:lnTo>
                <a:lnTo>
                  <a:pt x="161712" y="0"/>
                </a:lnTo>
                <a:lnTo>
                  <a:pt x="0" y="0"/>
                </a:lnTo>
                <a:lnTo>
                  <a:pt x="0" y="1486104"/>
                </a:lnTo>
                <a:close/>
              </a:path>
            </a:pathLst>
          </a:custGeom>
          <a:ln w="9512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3291152" y="3929065"/>
            <a:ext cx="152400" cy="1553210"/>
          </a:xfrm>
          <a:custGeom>
            <a:avLst/>
            <a:gdLst/>
            <a:ahLst/>
            <a:cxnLst/>
            <a:rect l="l" t="t" r="r" b="b"/>
            <a:pathLst>
              <a:path w="152400" h="1553210">
                <a:moveTo>
                  <a:pt x="0" y="1552601"/>
                </a:moveTo>
                <a:lnTo>
                  <a:pt x="152199" y="1552601"/>
                </a:lnTo>
                <a:lnTo>
                  <a:pt x="152199" y="0"/>
                </a:lnTo>
                <a:lnTo>
                  <a:pt x="0" y="0"/>
                </a:lnTo>
                <a:lnTo>
                  <a:pt x="0" y="1552601"/>
                </a:lnTo>
                <a:close/>
              </a:path>
            </a:pathLst>
          </a:custGeom>
          <a:solidFill>
            <a:srgbClr val="BBDE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3291152" y="3929065"/>
            <a:ext cx="152400" cy="1553210"/>
          </a:xfrm>
          <a:custGeom>
            <a:avLst/>
            <a:gdLst/>
            <a:ahLst/>
            <a:cxnLst/>
            <a:rect l="l" t="t" r="r" b="b"/>
            <a:pathLst>
              <a:path w="152400" h="1553210">
                <a:moveTo>
                  <a:pt x="0" y="1552601"/>
                </a:moveTo>
                <a:lnTo>
                  <a:pt x="152199" y="1552601"/>
                </a:lnTo>
                <a:lnTo>
                  <a:pt x="152199" y="0"/>
                </a:lnTo>
                <a:lnTo>
                  <a:pt x="0" y="0"/>
                </a:lnTo>
                <a:lnTo>
                  <a:pt x="0" y="1552601"/>
                </a:lnTo>
                <a:close/>
              </a:path>
            </a:pathLst>
          </a:custGeom>
          <a:ln w="9512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4005479" y="4233746"/>
            <a:ext cx="161925" cy="1248410"/>
          </a:xfrm>
          <a:custGeom>
            <a:avLst/>
            <a:gdLst/>
            <a:ahLst/>
            <a:cxnLst/>
            <a:rect l="l" t="t" r="r" b="b"/>
            <a:pathLst>
              <a:path w="161925" h="1248410">
                <a:moveTo>
                  <a:pt x="0" y="1247920"/>
                </a:moveTo>
                <a:lnTo>
                  <a:pt x="161712" y="1247920"/>
                </a:lnTo>
                <a:lnTo>
                  <a:pt x="161712" y="0"/>
                </a:lnTo>
                <a:lnTo>
                  <a:pt x="0" y="0"/>
                </a:lnTo>
                <a:lnTo>
                  <a:pt x="0" y="1247920"/>
                </a:lnTo>
                <a:close/>
              </a:path>
            </a:pathLst>
          </a:custGeom>
          <a:solidFill>
            <a:srgbClr val="BBDE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4005479" y="4233746"/>
            <a:ext cx="161925" cy="1248410"/>
          </a:xfrm>
          <a:custGeom>
            <a:avLst/>
            <a:gdLst/>
            <a:ahLst/>
            <a:cxnLst/>
            <a:rect l="l" t="t" r="r" b="b"/>
            <a:pathLst>
              <a:path w="161925" h="1248410">
                <a:moveTo>
                  <a:pt x="0" y="1247920"/>
                </a:moveTo>
                <a:lnTo>
                  <a:pt x="161712" y="1247920"/>
                </a:lnTo>
                <a:lnTo>
                  <a:pt x="161712" y="0"/>
                </a:lnTo>
                <a:lnTo>
                  <a:pt x="0" y="0"/>
                </a:lnTo>
                <a:lnTo>
                  <a:pt x="0" y="1247920"/>
                </a:lnTo>
                <a:close/>
              </a:path>
            </a:pathLst>
          </a:custGeom>
          <a:ln w="9512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4729316" y="4481367"/>
            <a:ext cx="162560" cy="1000760"/>
          </a:xfrm>
          <a:custGeom>
            <a:avLst/>
            <a:gdLst/>
            <a:ahLst/>
            <a:cxnLst/>
            <a:rect l="l" t="t" r="r" b="b"/>
            <a:pathLst>
              <a:path w="162560" h="1000760">
                <a:moveTo>
                  <a:pt x="0" y="1000299"/>
                </a:moveTo>
                <a:lnTo>
                  <a:pt x="162029" y="1000299"/>
                </a:lnTo>
                <a:lnTo>
                  <a:pt x="162029" y="0"/>
                </a:lnTo>
                <a:lnTo>
                  <a:pt x="0" y="0"/>
                </a:lnTo>
                <a:lnTo>
                  <a:pt x="0" y="1000299"/>
                </a:lnTo>
                <a:close/>
              </a:path>
            </a:pathLst>
          </a:custGeom>
          <a:solidFill>
            <a:srgbClr val="BBDE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4729316" y="4481367"/>
            <a:ext cx="162560" cy="1000760"/>
          </a:xfrm>
          <a:custGeom>
            <a:avLst/>
            <a:gdLst/>
            <a:ahLst/>
            <a:cxnLst/>
            <a:rect l="l" t="t" r="r" b="b"/>
            <a:pathLst>
              <a:path w="162560" h="1000760">
                <a:moveTo>
                  <a:pt x="0" y="1000299"/>
                </a:moveTo>
                <a:lnTo>
                  <a:pt x="162029" y="1000299"/>
                </a:lnTo>
                <a:lnTo>
                  <a:pt x="162029" y="0"/>
                </a:lnTo>
                <a:lnTo>
                  <a:pt x="0" y="0"/>
                </a:lnTo>
                <a:lnTo>
                  <a:pt x="0" y="1000299"/>
                </a:lnTo>
                <a:close/>
              </a:path>
            </a:pathLst>
          </a:custGeom>
          <a:ln w="9512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5453279" y="4481367"/>
            <a:ext cx="162560" cy="1000760"/>
          </a:xfrm>
          <a:custGeom>
            <a:avLst/>
            <a:gdLst/>
            <a:ahLst/>
            <a:cxnLst/>
            <a:rect l="l" t="t" r="r" b="b"/>
            <a:pathLst>
              <a:path w="162560" h="1000760">
                <a:moveTo>
                  <a:pt x="0" y="1000299"/>
                </a:moveTo>
                <a:lnTo>
                  <a:pt x="162029" y="1000299"/>
                </a:lnTo>
                <a:lnTo>
                  <a:pt x="162029" y="0"/>
                </a:lnTo>
                <a:lnTo>
                  <a:pt x="0" y="0"/>
                </a:lnTo>
                <a:lnTo>
                  <a:pt x="0" y="1000299"/>
                </a:lnTo>
                <a:close/>
              </a:path>
            </a:pathLst>
          </a:custGeom>
          <a:solidFill>
            <a:srgbClr val="BBDE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5453279" y="4481367"/>
            <a:ext cx="162560" cy="1000760"/>
          </a:xfrm>
          <a:custGeom>
            <a:avLst/>
            <a:gdLst/>
            <a:ahLst/>
            <a:cxnLst/>
            <a:rect l="l" t="t" r="r" b="b"/>
            <a:pathLst>
              <a:path w="162560" h="1000760">
                <a:moveTo>
                  <a:pt x="0" y="1000299"/>
                </a:moveTo>
                <a:lnTo>
                  <a:pt x="162029" y="1000299"/>
                </a:lnTo>
                <a:lnTo>
                  <a:pt x="162029" y="0"/>
                </a:lnTo>
                <a:lnTo>
                  <a:pt x="0" y="0"/>
                </a:lnTo>
                <a:lnTo>
                  <a:pt x="0" y="1000299"/>
                </a:lnTo>
                <a:close/>
              </a:path>
            </a:pathLst>
          </a:custGeom>
          <a:ln w="9512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6177245" y="4481367"/>
            <a:ext cx="153035" cy="1000760"/>
          </a:xfrm>
          <a:custGeom>
            <a:avLst/>
            <a:gdLst/>
            <a:ahLst/>
            <a:cxnLst/>
            <a:rect l="l" t="t" r="r" b="b"/>
            <a:pathLst>
              <a:path w="153035" h="1000760">
                <a:moveTo>
                  <a:pt x="0" y="1000299"/>
                </a:moveTo>
                <a:lnTo>
                  <a:pt x="152517" y="1000299"/>
                </a:lnTo>
                <a:lnTo>
                  <a:pt x="152517" y="0"/>
                </a:lnTo>
                <a:lnTo>
                  <a:pt x="0" y="0"/>
                </a:lnTo>
                <a:lnTo>
                  <a:pt x="0" y="1000299"/>
                </a:lnTo>
                <a:close/>
              </a:path>
            </a:pathLst>
          </a:custGeom>
          <a:solidFill>
            <a:srgbClr val="BBDE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6177245" y="4481367"/>
            <a:ext cx="153035" cy="1000760"/>
          </a:xfrm>
          <a:custGeom>
            <a:avLst/>
            <a:gdLst/>
            <a:ahLst/>
            <a:cxnLst/>
            <a:rect l="l" t="t" r="r" b="b"/>
            <a:pathLst>
              <a:path w="153035" h="1000760">
                <a:moveTo>
                  <a:pt x="0" y="1000299"/>
                </a:moveTo>
                <a:lnTo>
                  <a:pt x="152517" y="1000299"/>
                </a:lnTo>
                <a:lnTo>
                  <a:pt x="152517" y="0"/>
                </a:lnTo>
                <a:lnTo>
                  <a:pt x="0" y="0"/>
                </a:lnTo>
                <a:lnTo>
                  <a:pt x="0" y="1000299"/>
                </a:lnTo>
                <a:close/>
              </a:path>
            </a:pathLst>
          </a:custGeom>
          <a:ln w="9512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6891568" y="4510182"/>
            <a:ext cx="162560" cy="971550"/>
          </a:xfrm>
          <a:custGeom>
            <a:avLst/>
            <a:gdLst/>
            <a:ahLst/>
            <a:cxnLst/>
            <a:rect l="l" t="t" r="r" b="b"/>
            <a:pathLst>
              <a:path w="162559" h="971550">
                <a:moveTo>
                  <a:pt x="0" y="971484"/>
                </a:moveTo>
                <a:lnTo>
                  <a:pt x="162029" y="971484"/>
                </a:lnTo>
                <a:lnTo>
                  <a:pt x="162029" y="0"/>
                </a:lnTo>
                <a:lnTo>
                  <a:pt x="0" y="0"/>
                </a:lnTo>
                <a:lnTo>
                  <a:pt x="0" y="971484"/>
                </a:lnTo>
                <a:close/>
              </a:path>
            </a:pathLst>
          </a:custGeom>
          <a:solidFill>
            <a:srgbClr val="BBDE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6891568" y="4510182"/>
            <a:ext cx="162560" cy="971550"/>
          </a:xfrm>
          <a:custGeom>
            <a:avLst/>
            <a:gdLst/>
            <a:ahLst/>
            <a:cxnLst/>
            <a:rect l="l" t="t" r="r" b="b"/>
            <a:pathLst>
              <a:path w="162559" h="971550">
                <a:moveTo>
                  <a:pt x="0" y="971484"/>
                </a:moveTo>
                <a:lnTo>
                  <a:pt x="162029" y="971484"/>
                </a:lnTo>
                <a:lnTo>
                  <a:pt x="162029" y="0"/>
                </a:lnTo>
                <a:lnTo>
                  <a:pt x="0" y="0"/>
                </a:lnTo>
                <a:lnTo>
                  <a:pt x="0" y="971484"/>
                </a:lnTo>
                <a:close/>
              </a:path>
            </a:pathLst>
          </a:custGeom>
          <a:ln w="9512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7751698" y="5424357"/>
            <a:ext cx="26034" cy="57785"/>
          </a:xfrm>
          <a:custGeom>
            <a:avLst/>
            <a:gdLst/>
            <a:ahLst/>
            <a:cxnLst/>
            <a:rect l="l" t="t" r="r" b="b"/>
            <a:pathLst>
              <a:path w="26034" h="57785">
                <a:moveTo>
                  <a:pt x="0" y="57313"/>
                </a:moveTo>
                <a:lnTo>
                  <a:pt x="25863" y="57313"/>
                </a:lnTo>
                <a:lnTo>
                  <a:pt x="25863" y="0"/>
                </a:lnTo>
                <a:lnTo>
                  <a:pt x="0" y="0"/>
                </a:lnTo>
                <a:lnTo>
                  <a:pt x="0" y="57313"/>
                </a:lnTo>
                <a:close/>
              </a:path>
            </a:pathLst>
          </a:custGeom>
          <a:solidFill>
            <a:srgbClr val="BBDE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7615535" y="5424357"/>
            <a:ext cx="15875" cy="57785"/>
          </a:xfrm>
          <a:custGeom>
            <a:avLst/>
            <a:gdLst/>
            <a:ahLst/>
            <a:cxnLst/>
            <a:rect l="l" t="t" r="r" b="b"/>
            <a:pathLst>
              <a:path w="15875" h="57785">
                <a:moveTo>
                  <a:pt x="0" y="57313"/>
                </a:moveTo>
                <a:lnTo>
                  <a:pt x="15515" y="57313"/>
                </a:lnTo>
                <a:lnTo>
                  <a:pt x="15515" y="0"/>
                </a:lnTo>
                <a:lnTo>
                  <a:pt x="0" y="0"/>
                </a:lnTo>
                <a:lnTo>
                  <a:pt x="0" y="57313"/>
                </a:lnTo>
                <a:close/>
              </a:path>
            </a:pathLst>
          </a:custGeom>
          <a:solidFill>
            <a:srgbClr val="BBDE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7615535" y="5424357"/>
            <a:ext cx="162560" cy="57785"/>
          </a:xfrm>
          <a:custGeom>
            <a:avLst/>
            <a:gdLst/>
            <a:ahLst/>
            <a:cxnLst/>
            <a:rect l="l" t="t" r="r" b="b"/>
            <a:pathLst>
              <a:path w="162559" h="57785">
                <a:moveTo>
                  <a:pt x="0" y="57313"/>
                </a:moveTo>
                <a:lnTo>
                  <a:pt x="162029" y="57313"/>
                </a:lnTo>
                <a:lnTo>
                  <a:pt x="162029" y="0"/>
                </a:lnTo>
                <a:lnTo>
                  <a:pt x="0" y="0"/>
                </a:lnTo>
                <a:lnTo>
                  <a:pt x="0" y="57313"/>
                </a:lnTo>
                <a:close/>
              </a:path>
            </a:pathLst>
          </a:custGeom>
          <a:ln w="9500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2004999" y="4329058"/>
            <a:ext cx="153035" cy="1153160"/>
          </a:xfrm>
          <a:custGeom>
            <a:avLst/>
            <a:gdLst/>
            <a:ahLst/>
            <a:cxnLst/>
            <a:rect l="l" t="t" r="r" b="b"/>
            <a:pathLst>
              <a:path w="153035" h="1153160">
                <a:moveTo>
                  <a:pt x="0" y="1152608"/>
                </a:moveTo>
                <a:lnTo>
                  <a:pt x="152517" y="1152608"/>
                </a:lnTo>
                <a:lnTo>
                  <a:pt x="152517" y="0"/>
                </a:lnTo>
                <a:lnTo>
                  <a:pt x="0" y="0"/>
                </a:lnTo>
                <a:lnTo>
                  <a:pt x="0" y="1152608"/>
                </a:lnTo>
                <a:close/>
              </a:path>
            </a:pathLst>
          </a:custGeom>
          <a:solidFill>
            <a:srgbClr val="79A1B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2004999" y="4329058"/>
            <a:ext cx="153035" cy="1153160"/>
          </a:xfrm>
          <a:custGeom>
            <a:avLst/>
            <a:gdLst/>
            <a:ahLst/>
            <a:cxnLst/>
            <a:rect l="l" t="t" r="r" b="b"/>
            <a:pathLst>
              <a:path w="153035" h="1153160">
                <a:moveTo>
                  <a:pt x="0" y="1152608"/>
                </a:moveTo>
                <a:lnTo>
                  <a:pt x="152517" y="1152608"/>
                </a:lnTo>
                <a:lnTo>
                  <a:pt x="152517" y="0"/>
                </a:lnTo>
                <a:lnTo>
                  <a:pt x="0" y="0"/>
                </a:lnTo>
                <a:lnTo>
                  <a:pt x="0" y="1152608"/>
                </a:lnTo>
                <a:close/>
              </a:path>
            </a:pathLst>
          </a:custGeom>
          <a:ln w="9512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2728902" y="4081437"/>
            <a:ext cx="153035" cy="1400810"/>
          </a:xfrm>
          <a:custGeom>
            <a:avLst/>
            <a:gdLst/>
            <a:ahLst/>
            <a:cxnLst/>
            <a:rect l="l" t="t" r="r" b="b"/>
            <a:pathLst>
              <a:path w="153035" h="1400810">
                <a:moveTo>
                  <a:pt x="0" y="1400229"/>
                </a:moveTo>
                <a:lnTo>
                  <a:pt x="152517" y="1400229"/>
                </a:lnTo>
                <a:lnTo>
                  <a:pt x="152517" y="0"/>
                </a:lnTo>
                <a:lnTo>
                  <a:pt x="0" y="0"/>
                </a:lnTo>
                <a:lnTo>
                  <a:pt x="0" y="1400229"/>
                </a:lnTo>
                <a:close/>
              </a:path>
            </a:pathLst>
          </a:custGeom>
          <a:solidFill>
            <a:srgbClr val="79A1B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2728902" y="4081437"/>
            <a:ext cx="153035" cy="1400810"/>
          </a:xfrm>
          <a:custGeom>
            <a:avLst/>
            <a:gdLst/>
            <a:ahLst/>
            <a:cxnLst/>
            <a:rect l="l" t="t" r="r" b="b"/>
            <a:pathLst>
              <a:path w="153035" h="1400810">
                <a:moveTo>
                  <a:pt x="0" y="1400229"/>
                </a:moveTo>
                <a:lnTo>
                  <a:pt x="152517" y="1400229"/>
                </a:lnTo>
                <a:lnTo>
                  <a:pt x="152517" y="0"/>
                </a:lnTo>
                <a:lnTo>
                  <a:pt x="0" y="0"/>
                </a:lnTo>
                <a:lnTo>
                  <a:pt x="0" y="1400229"/>
                </a:lnTo>
                <a:close/>
              </a:path>
            </a:pathLst>
          </a:custGeom>
          <a:ln w="9512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3443352" y="3843320"/>
            <a:ext cx="153035" cy="1638935"/>
          </a:xfrm>
          <a:custGeom>
            <a:avLst/>
            <a:gdLst/>
            <a:ahLst/>
            <a:cxnLst/>
            <a:rect l="l" t="t" r="r" b="b"/>
            <a:pathLst>
              <a:path w="153035" h="1638935">
                <a:moveTo>
                  <a:pt x="0" y="1638350"/>
                </a:moveTo>
                <a:lnTo>
                  <a:pt x="152517" y="1638350"/>
                </a:lnTo>
                <a:lnTo>
                  <a:pt x="152517" y="0"/>
                </a:lnTo>
                <a:lnTo>
                  <a:pt x="0" y="0"/>
                </a:lnTo>
                <a:lnTo>
                  <a:pt x="0" y="1638350"/>
                </a:lnTo>
                <a:close/>
              </a:path>
            </a:pathLst>
          </a:custGeom>
          <a:solidFill>
            <a:srgbClr val="79A1B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3443352" y="3843320"/>
            <a:ext cx="153035" cy="1638935"/>
          </a:xfrm>
          <a:custGeom>
            <a:avLst/>
            <a:gdLst/>
            <a:ahLst/>
            <a:cxnLst/>
            <a:rect l="l" t="t" r="r" b="b"/>
            <a:pathLst>
              <a:path w="153035" h="1638935">
                <a:moveTo>
                  <a:pt x="0" y="1638350"/>
                </a:moveTo>
                <a:lnTo>
                  <a:pt x="152517" y="1638350"/>
                </a:lnTo>
                <a:lnTo>
                  <a:pt x="152517" y="0"/>
                </a:lnTo>
                <a:lnTo>
                  <a:pt x="0" y="0"/>
                </a:lnTo>
                <a:lnTo>
                  <a:pt x="0" y="1638350"/>
                </a:lnTo>
                <a:close/>
              </a:path>
            </a:pathLst>
          </a:custGeom>
          <a:ln w="9512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4167191" y="4262561"/>
            <a:ext cx="153035" cy="1219200"/>
          </a:xfrm>
          <a:custGeom>
            <a:avLst/>
            <a:gdLst/>
            <a:ahLst/>
            <a:cxnLst/>
            <a:rect l="l" t="t" r="r" b="b"/>
            <a:pathLst>
              <a:path w="153035" h="1219200">
                <a:moveTo>
                  <a:pt x="0" y="1219104"/>
                </a:moveTo>
                <a:lnTo>
                  <a:pt x="152517" y="1219104"/>
                </a:lnTo>
                <a:lnTo>
                  <a:pt x="152517" y="0"/>
                </a:lnTo>
                <a:lnTo>
                  <a:pt x="0" y="0"/>
                </a:lnTo>
                <a:lnTo>
                  <a:pt x="0" y="1219104"/>
                </a:lnTo>
                <a:close/>
              </a:path>
            </a:pathLst>
          </a:custGeom>
          <a:solidFill>
            <a:srgbClr val="79A1B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4167191" y="4262561"/>
            <a:ext cx="153035" cy="1219200"/>
          </a:xfrm>
          <a:custGeom>
            <a:avLst/>
            <a:gdLst/>
            <a:ahLst/>
            <a:cxnLst/>
            <a:rect l="l" t="t" r="r" b="b"/>
            <a:pathLst>
              <a:path w="153035" h="1219200">
                <a:moveTo>
                  <a:pt x="0" y="1219104"/>
                </a:moveTo>
                <a:lnTo>
                  <a:pt x="152517" y="1219104"/>
                </a:lnTo>
                <a:lnTo>
                  <a:pt x="152517" y="0"/>
                </a:lnTo>
                <a:lnTo>
                  <a:pt x="0" y="0"/>
                </a:lnTo>
                <a:lnTo>
                  <a:pt x="0" y="1219104"/>
                </a:lnTo>
                <a:close/>
              </a:path>
            </a:pathLst>
          </a:custGeom>
          <a:ln w="9512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4891410" y="4233746"/>
            <a:ext cx="152400" cy="1248410"/>
          </a:xfrm>
          <a:custGeom>
            <a:avLst/>
            <a:gdLst/>
            <a:ahLst/>
            <a:cxnLst/>
            <a:rect l="l" t="t" r="r" b="b"/>
            <a:pathLst>
              <a:path w="152400" h="1248410">
                <a:moveTo>
                  <a:pt x="0" y="1247920"/>
                </a:moveTo>
                <a:lnTo>
                  <a:pt x="152199" y="1247920"/>
                </a:lnTo>
                <a:lnTo>
                  <a:pt x="152199" y="0"/>
                </a:lnTo>
                <a:lnTo>
                  <a:pt x="0" y="0"/>
                </a:lnTo>
                <a:lnTo>
                  <a:pt x="0" y="1247920"/>
                </a:lnTo>
                <a:close/>
              </a:path>
            </a:pathLst>
          </a:custGeom>
          <a:solidFill>
            <a:srgbClr val="79A1B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4891410" y="4233746"/>
            <a:ext cx="152400" cy="1248410"/>
          </a:xfrm>
          <a:custGeom>
            <a:avLst/>
            <a:gdLst/>
            <a:ahLst/>
            <a:cxnLst/>
            <a:rect l="l" t="t" r="r" b="b"/>
            <a:pathLst>
              <a:path w="152400" h="1248410">
                <a:moveTo>
                  <a:pt x="0" y="1247920"/>
                </a:moveTo>
                <a:lnTo>
                  <a:pt x="152199" y="1247920"/>
                </a:lnTo>
                <a:lnTo>
                  <a:pt x="152199" y="0"/>
                </a:lnTo>
                <a:lnTo>
                  <a:pt x="0" y="0"/>
                </a:lnTo>
                <a:lnTo>
                  <a:pt x="0" y="1247920"/>
                </a:lnTo>
                <a:close/>
              </a:path>
            </a:pathLst>
          </a:custGeom>
          <a:ln w="9512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5615372" y="4595678"/>
            <a:ext cx="152400" cy="886460"/>
          </a:xfrm>
          <a:custGeom>
            <a:avLst/>
            <a:gdLst/>
            <a:ahLst/>
            <a:cxnLst/>
            <a:rect l="l" t="t" r="r" b="b"/>
            <a:pathLst>
              <a:path w="152400" h="886460">
                <a:moveTo>
                  <a:pt x="0" y="885988"/>
                </a:moveTo>
                <a:lnTo>
                  <a:pt x="152199" y="885988"/>
                </a:lnTo>
                <a:lnTo>
                  <a:pt x="152199" y="0"/>
                </a:lnTo>
                <a:lnTo>
                  <a:pt x="0" y="0"/>
                </a:lnTo>
                <a:lnTo>
                  <a:pt x="0" y="885988"/>
                </a:lnTo>
                <a:close/>
              </a:path>
            </a:pathLst>
          </a:custGeom>
          <a:solidFill>
            <a:srgbClr val="79A1B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5615372" y="4595678"/>
            <a:ext cx="152400" cy="886460"/>
          </a:xfrm>
          <a:custGeom>
            <a:avLst/>
            <a:gdLst/>
            <a:ahLst/>
            <a:cxnLst/>
            <a:rect l="l" t="t" r="r" b="b"/>
            <a:pathLst>
              <a:path w="152400" h="886460">
                <a:moveTo>
                  <a:pt x="0" y="885988"/>
                </a:moveTo>
                <a:lnTo>
                  <a:pt x="152199" y="885988"/>
                </a:lnTo>
                <a:lnTo>
                  <a:pt x="152199" y="0"/>
                </a:lnTo>
                <a:lnTo>
                  <a:pt x="0" y="0"/>
                </a:lnTo>
                <a:lnTo>
                  <a:pt x="0" y="885988"/>
                </a:lnTo>
                <a:close/>
              </a:path>
            </a:pathLst>
          </a:custGeom>
          <a:ln w="9512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6329699" y="4690990"/>
            <a:ext cx="152400" cy="791210"/>
          </a:xfrm>
          <a:custGeom>
            <a:avLst/>
            <a:gdLst/>
            <a:ahLst/>
            <a:cxnLst/>
            <a:rect l="l" t="t" r="r" b="b"/>
            <a:pathLst>
              <a:path w="152400" h="791210">
                <a:moveTo>
                  <a:pt x="0" y="790676"/>
                </a:moveTo>
                <a:lnTo>
                  <a:pt x="152199" y="790676"/>
                </a:lnTo>
                <a:lnTo>
                  <a:pt x="152199" y="0"/>
                </a:lnTo>
                <a:lnTo>
                  <a:pt x="0" y="0"/>
                </a:lnTo>
                <a:lnTo>
                  <a:pt x="0" y="790676"/>
                </a:lnTo>
                <a:close/>
              </a:path>
            </a:pathLst>
          </a:custGeom>
          <a:solidFill>
            <a:srgbClr val="79A1B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6329699" y="4690990"/>
            <a:ext cx="152400" cy="791210"/>
          </a:xfrm>
          <a:custGeom>
            <a:avLst/>
            <a:gdLst/>
            <a:ahLst/>
            <a:cxnLst/>
            <a:rect l="l" t="t" r="r" b="b"/>
            <a:pathLst>
              <a:path w="152400" h="791210">
                <a:moveTo>
                  <a:pt x="0" y="790676"/>
                </a:moveTo>
                <a:lnTo>
                  <a:pt x="152199" y="790676"/>
                </a:lnTo>
                <a:lnTo>
                  <a:pt x="152199" y="0"/>
                </a:lnTo>
                <a:lnTo>
                  <a:pt x="0" y="0"/>
                </a:lnTo>
                <a:lnTo>
                  <a:pt x="0" y="790676"/>
                </a:lnTo>
                <a:close/>
              </a:path>
            </a:pathLst>
          </a:custGeom>
          <a:ln w="9512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7053535" y="4386376"/>
            <a:ext cx="152400" cy="1095375"/>
          </a:xfrm>
          <a:custGeom>
            <a:avLst/>
            <a:gdLst/>
            <a:ahLst/>
            <a:cxnLst/>
            <a:rect l="l" t="t" r="r" b="b"/>
            <a:pathLst>
              <a:path w="152400" h="1095375">
                <a:moveTo>
                  <a:pt x="0" y="1095294"/>
                </a:moveTo>
                <a:lnTo>
                  <a:pt x="152199" y="1095294"/>
                </a:lnTo>
                <a:lnTo>
                  <a:pt x="152199" y="0"/>
                </a:lnTo>
                <a:lnTo>
                  <a:pt x="0" y="0"/>
                </a:lnTo>
                <a:lnTo>
                  <a:pt x="0" y="1095294"/>
                </a:lnTo>
                <a:close/>
              </a:path>
            </a:pathLst>
          </a:custGeom>
          <a:solidFill>
            <a:srgbClr val="79A1B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7053535" y="4386376"/>
            <a:ext cx="152400" cy="1095375"/>
          </a:xfrm>
          <a:custGeom>
            <a:avLst/>
            <a:gdLst/>
            <a:ahLst/>
            <a:cxnLst/>
            <a:rect l="l" t="t" r="r" b="b"/>
            <a:pathLst>
              <a:path w="152400" h="1095375">
                <a:moveTo>
                  <a:pt x="0" y="1095294"/>
                </a:moveTo>
                <a:lnTo>
                  <a:pt x="152199" y="1095294"/>
                </a:lnTo>
                <a:lnTo>
                  <a:pt x="152199" y="0"/>
                </a:lnTo>
                <a:lnTo>
                  <a:pt x="0" y="0"/>
                </a:lnTo>
                <a:lnTo>
                  <a:pt x="0" y="1095294"/>
                </a:lnTo>
                <a:close/>
              </a:path>
            </a:pathLst>
          </a:custGeom>
          <a:ln w="9512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7908925" y="5424357"/>
            <a:ext cx="21590" cy="57785"/>
          </a:xfrm>
          <a:custGeom>
            <a:avLst/>
            <a:gdLst/>
            <a:ahLst/>
            <a:cxnLst/>
            <a:rect l="l" t="t" r="r" b="b"/>
            <a:pathLst>
              <a:path w="21590" h="57785">
                <a:moveTo>
                  <a:pt x="0" y="57313"/>
                </a:moveTo>
                <a:lnTo>
                  <a:pt x="21091" y="57313"/>
                </a:lnTo>
                <a:lnTo>
                  <a:pt x="21091" y="0"/>
                </a:lnTo>
                <a:lnTo>
                  <a:pt x="0" y="0"/>
                </a:lnTo>
                <a:lnTo>
                  <a:pt x="0" y="57313"/>
                </a:lnTo>
                <a:close/>
              </a:path>
            </a:pathLst>
          </a:custGeom>
          <a:solidFill>
            <a:srgbClr val="79A1B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7777501" y="5424357"/>
            <a:ext cx="10795" cy="57785"/>
          </a:xfrm>
          <a:custGeom>
            <a:avLst/>
            <a:gdLst/>
            <a:ahLst/>
            <a:cxnLst/>
            <a:rect l="l" t="t" r="r" b="b"/>
            <a:pathLst>
              <a:path w="10795" h="57785">
                <a:moveTo>
                  <a:pt x="0" y="57313"/>
                </a:moveTo>
                <a:lnTo>
                  <a:pt x="10775" y="57313"/>
                </a:lnTo>
                <a:lnTo>
                  <a:pt x="10775" y="0"/>
                </a:lnTo>
                <a:lnTo>
                  <a:pt x="0" y="0"/>
                </a:lnTo>
                <a:lnTo>
                  <a:pt x="0" y="57313"/>
                </a:lnTo>
                <a:close/>
              </a:path>
            </a:pathLst>
          </a:custGeom>
          <a:solidFill>
            <a:srgbClr val="79A1B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7777499" y="5424357"/>
            <a:ext cx="153035" cy="57785"/>
          </a:xfrm>
          <a:custGeom>
            <a:avLst/>
            <a:gdLst/>
            <a:ahLst/>
            <a:cxnLst/>
            <a:rect l="l" t="t" r="r" b="b"/>
            <a:pathLst>
              <a:path w="153034" h="57785">
                <a:moveTo>
                  <a:pt x="0" y="57313"/>
                </a:moveTo>
                <a:lnTo>
                  <a:pt x="152517" y="57313"/>
                </a:lnTo>
                <a:lnTo>
                  <a:pt x="152517" y="0"/>
                </a:lnTo>
                <a:lnTo>
                  <a:pt x="0" y="0"/>
                </a:lnTo>
                <a:lnTo>
                  <a:pt x="0" y="57313"/>
                </a:lnTo>
                <a:close/>
              </a:path>
            </a:pathLst>
          </a:custGeom>
          <a:ln w="9501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1481177" y="2443040"/>
            <a:ext cx="0" cy="3029585"/>
          </a:xfrm>
          <a:custGeom>
            <a:avLst/>
            <a:gdLst/>
            <a:ahLst/>
            <a:cxnLst/>
            <a:rect l="l" t="t" r="r" b="b"/>
            <a:pathLst>
              <a:path h="3029585">
                <a:moveTo>
                  <a:pt x="0" y="0"/>
                </a:moveTo>
                <a:lnTo>
                  <a:pt x="0" y="3029130"/>
                </a:lnTo>
              </a:path>
            </a:pathLst>
          </a:custGeom>
          <a:ln w="9512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1443127" y="5481666"/>
            <a:ext cx="28575" cy="0"/>
          </a:xfrm>
          <a:custGeom>
            <a:avLst/>
            <a:gdLst/>
            <a:ahLst/>
            <a:cxnLst/>
            <a:rect l="l" t="t" r="r" b="b"/>
            <a:pathLst>
              <a:path w="28575">
                <a:moveTo>
                  <a:pt x="0" y="0"/>
                </a:moveTo>
                <a:lnTo>
                  <a:pt x="28537" y="0"/>
                </a:lnTo>
              </a:path>
            </a:pathLst>
          </a:custGeom>
          <a:ln w="9499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1443127" y="4872114"/>
            <a:ext cx="28575" cy="0"/>
          </a:xfrm>
          <a:custGeom>
            <a:avLst/>
            <a:gdLst/>
            <a:ahLst/>
            <a:cxnLst/>
            <a:rect l="l" t="t" r="r" b="b"/>
            <a:pathLst>
              <a:path w="28575">
                <a:moveTo>
                  <a:pt x="0" y="0"/>
                </a:moveTo>
                <a:lnTo>
                  <a:pt x="28537" y="0"/>
                </a:lnTo>
              </a:path>
            </a:pathLst>
          </a:custGeom>
          <a:ln w="9499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1443127" y="4262511"/>
            <a:ext cx="28575" cy="0"/>
          </a:xfrm>
          <a:custGeom>
            <a:avLst/>
            <a:gdLst/>
            <a:ahLst/>
            <a:cxnLst/>
            <a:rect l="l" t="t" r="r" b="b"/>
            <a:pathLst>
              <a:path w="28575">
                <a:moveTo>
                  <a:pt x="0" y="0"/>
                </a:moveTo>
                <a:lnTo>
                  <a:pt x="28537" y="0"/>
                </a:lnTo>
              </a:path>
            </a:pathLst>
          </a:custGeom>
          <a:ln w="9499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1443127" y="3662141"/>
            <a:ext cx="28575" cy="0"/>
          </a:xfrm>
          <a:custGeom>
            <a:avLst/>
            <a:gdLst/>
            <a:ahLst/>
            <a:cxnLst/>
            <a:rect l="l" t="t" r="r" b="b"/>
            <a:pathLst>
              <a:path w="28575">
                <a:moveTo>
                  <a:pt x="0" y="0"/>
                </a:moveTo>
                <a:lnTo>
                  <a:pt x="28537" y="0"/>
                </a:lnTo>
              </a:path>
            </a:pathLst>
          </a:custGeom>
          <a:ln w="9499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1443127" y="3052652"/>
            <a:ext cx="28575" cy="0"/>
          </a:xfrm>
          <a:custGeom>
            <a:avLst/>
            <a:gdLst/>
            <a:ahLst/>
            <a:cxnLst/>
            <a:rect l="l" t="t" r="r" b="b"/>
            <a:pathLst>
              <a:path w="28575">
                <a:moveTo>
                  <a:pt x="0" y="0"/>
                </a:moveTo>
                <a:lnTo>
                  <a:pt x="28537" y="0"/>
                </a:lnTo>
              </a:path>
            </a:pathLst>
          </a:custGeom>
          <a:ln w="9499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1443127" y="2443036"/>
            <a:ext cx="28575" cy="0"/>
          </a:xfrm>
          <a:custGeom>
            <a:avLst/>
            <a:gdLst/>
            <a:ahLst/>
            <a:cxnLst/>
            <a:rect l="l" t="t" r="r" b="b"/>
            <a:pathLst>
              <a:path w="28575">
                <a:moveTo>
                  <a:pt x="0" y="0"/>
                </a:moveTo>
                <a:lnTo>
                  <a:pt x="28537" y="0"/>
                </a:lnTo>
              </a:path>
            </a:pathLst>
          </a:custGeom>
          <a:ln w="9499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7908925" y="5481666"/>
            <a:ext cx="59690" cy="0"/>
          </a:xfrm>
          <a:custGeom>
            <a:avLst/>
            <a:gdLst/>
            <a:ahLst/>
            <a:cxnLst/>
            <a:rect l="l" t="t" r="r" b="b"/>
            <a:pathLst>
              <a:path w="59690">
                <a:moveTo>
                  <a:pt x="0" y="0"/>
                </a:moveTo>
                <a:lnTo>
                  <a:pt x="59204" y="0"/>
                </a:lnTo>
              </a:path>
            </a:pathLst>
          </a:custGeom>
          <a:ln w="9499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7751698" y="5481666"/>
            <a:ext cx="36830" cy="0"/>
          </a:xfrm>
          <a:custGeom>
            <a:avLst/>
            <a:gdLst/>
            <a:ahLst/>
            <a:cxnLst/>
            <a:rect l="l" t="t" r="r" b="b"/>
            <a:pathLst>
              <a:path w="36829">
                <a:moveTo>
                  <a:pt x="0" y="0"/>
                </a:moveTo>
                <a:lnTo>
                  <a:pt x="36576" y="0"/>
                </a:lnTo>
              </a:path>
            </a:pathLst>
          </a:custGeom>
          <a:ln w="9499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7594600" y="5481666"/>
            <a:ext cx="36830" cy="0"/>
          </a:xfrm>
          <a:custGeom>
            <a:avLst/>
            <a:gdLst/>
            <a:ahLst/>
            <a:cxnLst/>
            <a:rect l="l" t="t" r="r" b="b"/>
            <a:pathLst>
              <a:path w="36829">
                <a:moveTo>
                  <a:pt x="0" y="0"/>
                </a:moveTo>
                <a:lnTo>
                  <a:pt x="36449" y="0"/>
                </a:lnTo>
              </a:path>
            </a:pathLst>
          </a:custGeom>
          <a:ln w="9499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7437373" y="5481666"/>
            <a:ext cx="36830" cy="0"/>
          </a:xfrm>
          <a:custGeom>
            <a:avLst/>
            <a:gdLst/>
            <a:ahLst/>
            <a:cxnLst/>
            <a:rect l="l" t="t" r="r" b="b"/>
            <a:pathLst>
              <a:path w="36829">
                <a:moveTo>
                  <a:pt x="0" y="0"/>
                </a:moveTo>
                <a:lnTo>
                  <a:pt x="36576" y="0"/>
                </a:lnTo>
              </a:path>
            </a:pathLst>
          </a:custGeom>
          <a:ln w="9499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1481177" y="5481666"/>
            <a:ext cx="5835650" cy="0"/>
          </a:xfrm>
          <a:custGeom>
            <a:avLst/>
            <a:gdLst/>
            <a:ahLst/>
            <a:cxnLst/>
            <a:rect l="l" t="t" r="r" b="b"/>
            <a:pathLst>
              <a:path w="5835650">
                <a:moveTo>
                  <a:pt x="0" y="0"/>
                </a:moveTo>
                <a:lnTo>
                  <a:pt x="5835546" y="0"/>
                </a:lnTo>
              </a:path>
            </a:pathLst>
          </a:custGeom>
          <a:ln w="9499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1481177" y="5491170"/>
            <a:ext cx="0" cy="28575"/>
          </a:xfrm>
          <a:custGeom>
            <a:avLst/>
            <a:gdLst/>
            <a:ahLst/>
            <a:cxnLst/>
            <a:rect l="l" t="t" r="r" b="b"/>
            <a:pathLst>
              <a:path h="28575">
                <a:moveTo>
                  <a:pt x="0" y="28498"/>
                </a:moveTo>
                <a:lnTo>
                  <a:pt x="0" y="0"/>
                </a:lnTo>
              </a:path>
            </a:pathLst>
          </a:custGeom>
          <a:ln w="9512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2205078" y="5491170"/>
            <a:ext cx="0" cy="28575"/>
          </a:xfrm>
          <a:custGeom>
            <a:avLst/>
            <a:gdLst/>
            <a:ahLst/>
            <a:cxnLst/>
            <a:rect l="l" t="t" r="r" b="b"/>
            <a:pathLst>
              <a:path h="28575">
                <a:moveTo>
                  <a:pt x="0" y="28498"/>
                </a:moveTo>
                <a:lnTo>
                  <a:pt x="0" y="0"/>
                </a:lnTo>
              </a:path>
            </a:pathLst>
          </a:custGeom>
          <a:ln w="9512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2929043" y="5491170"/>
            <a:ext cx="0" cy="28575"/>
          </a:xfrm>
          <a:custGeom>
            <a:avLst/>
            <a:gdLst/>
            <a:ahLst/>
            <a:cxnLst/>
            <a:rect l="l" t="t" r="r" b="b"/>
            <a:pathLst>
              <a:path h="28575">
                <a:moveTo>
                  <a:pt x="0" y="28498"/>
                </a:moveTo>
                <a:lnTo>
                  <a:pt x="0" y="0"/>
                </a:lnTo>
              </a:path>
            </a:pathLst>
          </a:custGeom>
          <a:ln w="9512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3643368" y="5491170"/>
            <a:ext cx="0" cy="28575"/>
          </a:xfrm>
          <a:custGeom>
            <a:avLst/>
            <a:gdLst/>
            <a:ahLst/>
            <a:cxnLst/>
            <a:rect l="l" t="t" r="r" b="b"/>
            <a:pathLst>
              <a:path h="28575">
                <a:moveTo>
                  <a:pt x="0" y="28498"/>
                </a:moveTo>
                <a:lnTo>
                  <a:pt x="0" y="0"/>
                </a:lnTo>
              </a:path>
            </a:pathLst>
          </a:custGeom>
          <a:ln w="9512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4367332" y="5491170"/>
            <a:ext cx="0" cy="28575"/>
          </a:xfrm>
          <a:custGeom>
            <a:avLst/>
            <a:gdLst/>
            <a:ahLst/>
            <a:cxnLst/>
            <a:rect l="l" t="t" r="r" b="b"/>
            <a:pathLst>
              <a:path h="28575">
                <a:moveTo>
                  <a:pt x="0" y="28498"/>
                </a:moveTo>
                <a:lnTo>
                  <a:pt x="0" y="0"/>
                </a:lnTo>
              </a:path>
            </a:pathLst>
          </a:custGeom>
          <a:ln w="9512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5091170" y="5491170"/>
            <a:ext cx="0" cy="28575"/>
          </a:xfrm>
          <a:custGeom>
            <a:avLst/>
            <a:gdLst/>
            <a:ahLst/>
            <a:cxnLst/>
            <a:rect l="l" t="t" r="r" b="b"/>
            <a:pathLst>
              <a:path h="28575">
                <a:moveTo>
                  <a:pt x="0" y="28498"/>
                </a:moveTo>
                <a:lnTo>
                  <a:pt x="0" y="0"/>
                </a:lnTo>
              </a:path>
            </a:pathLst>
          </a:custGeom>
          <a:ln w="9512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5815134" y="5491170"/>
            <a:ext cx="0" cy="28575"/>
          </a:xfrm>
          <a:custGeom>
            <a:avLst/>
            <a:gdLst/>
            <a:ahLst/>
            <a:cxnLst/>
            <a:rect l="l" t="t" r="r" b="b"/>
            <a:pathLst>
              <a:path h="28575">
                <a:moveTo>
                  <a:pt x="0" y="28498"/>
                </a:moveTo>
                <a:lnTo>
                  <a:pt x="0" y="0"/>
                </a:lnTo>
              </a:path>
            </a:pathLst>
          </a:custGeom>
          <a:ln w="9512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6529840" y="5491170"/>
            <a:ext cx="0" cy="28575"/>
          </a:xfrm>
          <a:custGeom>
            <a:avLst/>
            <a:gdLst/>
            <a:ahLst/>
            <a:cxnLst/>
            <a:rect l="l" t="t" r="r" b="b"/>
            <a:pathLst>
              <a:path h="28575">
                <a:moveTo>
                  <a:pt x="0" y="28498"/>
                </a:moveTo>
                <a:lnTo>
                  <a:pt x="0" y="0"/>
                </a:lnTo>
              </a:path>
            </a:pathLst>
          </a:custGeom>
          <a:ln w="9512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7253678" y="5491170"/>
            <a:ext cx="0" cy="28575"/>
          </a:xfrm>
          <a:custGeom>
            <a:avLst/>
            <a:gdLst/>
            <a:ahLst/>
            <a:cxnLst/>
            <a:rect l="l" t="t" r="r" b="b"/>
            <a:pathLst>
              <a:path h="28575">
                <a:moveTo>
                  <a:pt x="0" y="28498"/>
                </a:moveTo>
                <a:lnTo>
                  <a:pt x="0" y="0"/>
                </a:lnTo>
              </a:path>
            </a:pathLst>
          </a:custGeom>
          <a:ln w="9512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7977642" y="5491170"/>
            <a:ext cx="0" cy="28575"/>
          </a:xfrm>
          <a:custGeom>
            <a:avLst/>
            <a:gdLst/>
            <a:ahLst/>
            <a:cxnLst/>
            <a:rect l="l" t="t" r="r" b="b"/>
            <a:pathLst>
              <a:path h="28575">
                <a:moveTo>
                  <a:pt x="0" y="28498"/>
                </a:moveTo>
                <a:lnTo>
                  <a:pt x="0" y="0"/>
                </a:lnTo>
              </a:path>
            </a:pathLst>
          </a:custGeom>
          <a:ln w="9512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object 102"/>
          <p:cNvSpPr txBox="1"/>
          <p:nvPr/>
        </p:nvSpPr>
        <p:spPr>
          <a:xfrm>
            <a:off x="1520796" y="4537093"/>
            <a:ext cx="158750" cy="1461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spc="-10" dirty="0">
                <a:latin typeface="Arial"/>
                <a:cs typeface="Arial"/>
              </a:rPr>
              <a:t>57</a:t>
            </a:r>
            <a:endParaRPr sz="950">
              <a:latin typeface="Arial"/>
              <a:cs typeface="Arial"/>
            </a:endParaRPr>
          </a:p>
        </p:txBody>
      </p:sp>
      <p:sp>
        <p:nvSpPr>
          <p:cNvPr id="103" name="object 103"/>
          <p:cNvSpPr txBox="1"/>
          <p:nvPr/>
        </p:nvSpPr>
        <p:spPr>
          <a:xfrm>
            <a:off x="2244697" y="4584590"/>
            <a:ext cx="158750" cy="1461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spc="-10" dirty="0">
                <a:latin typeface="Arial"/>
                <a:cs typeface="Arial"/>
              </a:rPr>
              <a:t>54</a:t>
            </a:r>
            <a:endParaRPr sz="950">
              <a:latin typeface="Arial"/>
              <a:cs typeface="Arial"/>
            </a:endParaRPr>
          </a:p>
        </p:txBody>
      </p:sp>
      <p:sp>
        <p:nvSpPr>
          <p:cNvPr id="104" name="object 104"/>
          <p:cNvSpPr txBox="1"/>
          <p:nvPr/>
        </p:nvSpPr>
        <p:spPr>
          <a:xfrm>
            <a:off x="3682923" y="4689401"/>
            <a:ext cx="158750" cy="1461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spc="-10" dirty="0">
                <a:latin typeface="Arial"/>
                <a:cs typeface="Arial"/>
              </a:rPr>
              <a:t>47</a:t>
            </a:r>
            <a:endParaRPr sz="950">
              <a:latin typeface="Arial"/>
              <a:cs typeface="Arial"/>
            </a:endParaRPr>
          </a:p>
        </p:txBody>
      </p:sp>
      <p:sp>
        <p:nvSpPr>
          <p:cNvPr id="105" name="object 105"/>
          <p:cNvSpPr txBox="1"/>
          <p:nvPr/>
        </p:nvSpPr>
        <p:spPr>
          <a:xfrm>
            <a:off x="4407268" y="4870526"/>
            <a:ext cx="158750" cy="1461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spc="-10" dirty="0">
                <a:latin typeface="Arial"/>
                <a:cs typeface="Arial"/>
              </a:rPr>
              <a:t>35</a:t>
            </a:r>
            <a:endParaRPr sz="950">
              <a:latin typeface="Arial"/>
              <a:cs typeface="Arial"/>
            </a:endParaRPr>
          </a:p>
        </p:txBody>
      </p:sp>
      <p:sp>
        <p:nvSpPr>
          <p:cNvPr id="106" name="object 106"/>
          <p:cNvSpPr txBox="1"/>
          <p:nvPr/>
        </p:nvSpPr>
        <p:spPr>
          <a:xfrm>
            <a:off x="6569395" y="4975337"/>
            <a:ext cx="158750" cy="1461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spc="-10" dirty="0">
                <a:latin typeface="Arial"/>
                <a:cs typeface="Arial"/>
              </a:rPr>
              <a:t>28</a:t>
            </a:r>
            <a:endParaRPr sz="950">
              <a:latin typeface="Arial"/>
              <a:cs typeface="Arial"/>
            </a:endParaRPr>
          </a:p>
        </p:txBody>
      </p:sp>
      <p:sp>
        <p:nvSpPr>
          <p:cNvPr id="107" name="object 107"/>
          <p:cNvSpPr txBox="1"/>
          <p:nvPr/>
        </p:nvSpPr>
        <p:spPr>
          <a:xfrm>
            <a:off x="2406726" y="4765714"/>
            <a:ext cx="158750" cy="1461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spc="-10" dirty="0">
                <a:latin typeface="Arial"/>
                <a:cs typeface="Arial"/>
              </a:rPr>
              <a:t>42</a:t>
            </a:r>
            <a:endParaRPr sz="950">
              <a:latin typeface="Arial"/>
              <a:cs typeface="Arial"/>
            </a:endParaRPr>
          </a:p>
        </p:txBody>
      </p:sp>
      <p:sp>
        <p:nvSpPr>
          <p:cNvPr id="108" name="object 108"/>
          <p:cNvSpPr txBox="1"/>
          <p:nvPr/>
        </p:nvSpPr>
        <p:spPr>
          <a:xfrm>
            <a:off x="2968598" y="4794213"/>
            <a:ext cx="311150" cy="1461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dirty="0">
                <a:latin typeface="Arial"/>
                <a:cs typeface="Arial"/>
              </a:rPr>
              <a:t>40</a:t>
            </a:r>
            <a:r>
              <a:rPr sz="950" spc="-215" dirty="0">
                <a:latin typeface="Arial"/>
                <a:cs typeface="Arial"/>
              </a:rPr>
              <a:t> </a:t>
            </a:r>
            <a:r>
              <a:rPr sz="950" spc="-10" dirty="0">
                <a:latin typeface="Arial"/>
                <a:cs typeface="Arial"/>
              </a:rPr>
              <a:t>40</a:t>
            </a:r>
            <a:endParaRPr sz="950">
              <a:latin typeface="Arial"/>
              <a:cs typeface="Arial"/>
            </a:endParaRPr>
          </a:p>
        </p:txBody>
      </p:sp>
      <p:sp>
        <p:nvSpPr>
          <p:cNvPr id="109" name="object 109"/>
          <p:cNvSpPr txBox="1"/>
          <p:nvPr/>
        </p:nvSpPr>
        <p:spPr>
          <a:xfrm>
            <a:off x="1682827" y="4670402"/>
            <a:ext cx="311150" cy="1461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dirty="0">
                <a:latin typeface="Arial"/>
                <a:cs typeface="Arial"/>
              </a:rPr>
              <a:t>48</a:t>
            </a:r>
            <a:r>
              <a:rPr sz="950" spc="-215" dirty="0">
                <a:latin typeface="Arial"/>
                <a:cs typeface="Arial"/>
              </a:rPr>
              <a:t> </a:t>
            </a:r>
            <a:r>
              <a:rPr sz="1425" spc="-15" baseline="2923" dirty="0">
                <a:latin typeface="Arial"/>
                <a:cs typeface="Arial"/>
              </a:rPr>
              <a:t>49</a:t>
            </a:r>
            <a:endParaRPr sz="1425" baseline="2923">
              <a:latin typeface="Arial"/>
              <a:cs typeface="Arial"/>
            </a:endParaRPr>
          </a:p>
        </p:txBody>
      </p:sp>
      <p:sp>
        <p:nvSpPr>
          <p:cNvPr id="110" name="object 110"/>
          <p:cNvSpPr txBox="1"/>
          <p:nvPr/>
        </p:nvSpPr>
        <p:spPr>
          <a:xfrm>
            <a:off x="3283144" y="4622904"/>
            <a:ext cx="158750" cy="1461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spc="-10" dirty="0">
                <a:latin typeface="Arial"/>
                <a:cs typeface="Arial"/>
              </a:rPr>
              <a:t>51</a:t>
            </a:r>
            <a:endParaRPr sz="950">
              <a:latin typeface="Arial"/>
              <a:cs typeface="Arial"/>
            </a:endParaRPr>
          </a:p>
        </p:txBody>
      </p:sp>
      <p:sp>
        <p:nvSpPr>
          <p:cNvPr id="111" name="object 111"/>
          <p:cNvSpPr txBox="1"/>
          <p:nvPr/>
        </p:nvSpPr>
        <p:spPr>
          <a:xfrm>
            <a:off x="4568982" y="4899024"/>
            <a:ext cx="311150" cy="1461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25" baseline="2923" dirty="0">
                <a:latin typeface="Arial"/>
                <a:cs typeface="Arial"/>
              </a:rPr>
              <a:t>34</a:t>
            </a:r>
            <a:r>
              <a:rPr sz="1425" spc="-330" baseline="2923" dirty="0">
                <a:latin typeface="Arial"/>
                <a:cs typeface="Arial"/>
              </a:rPr>
              <a:t> </a:t>
            </a:r>
            <a:r>
              <a:rPr sz="950" spc="-10" dirty="0">
                <a:latin typeface="Arial"/>
                <a:cs typeface="Arial"/>
              </a:rPr>
              <a:t>33</a:t>
            </a:r>
            <a:endParaRPr sz="950">
              <a:latin typeface="Arial"/>
              <a:cs typeface="Arial"/>
            </a:endParaRPr>
          </a:p>
        </p:txBody>
      </p:sp>
      <p:sp>
        <p:nvSpPr>
          <p:cNvPr id="112" name="object 112"/>
          <p:cNvSpPr txBox="1"/>
          <p:nvPr/>
        </p:nvSpPr>
        <p:spPr>
          <a:xfrm>
            <a:off x="5854943" y="4870525"/>
            <a:ext cx="473075" cy="1461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dirty="0">
                <a:latin typeface="Arial"/>
                <a:cs typeface="Arial"/>
              </a:rPr>
              <a:t>35</a:t>
            </a:r>
            <a:r>
              <a:rPr sz="950" spc="-165" dirty="0">
                <a:latin typeface="Arial"/>
                <a:cs typeface="Arial"/>
              </a:rPr>
              <a:t> </a:t>
            </a:r>
            <a:r>
              <a:rPr sz="950" dirty="0">
                <a:latin typeface="Arial"/>
                <a:cs typeface="Arial"/>
              </a:rPr>
              <a:t>35</a:t>
            </a:r>
            <a:r>
              <a:rPr sz="950" spc="-105" dirty="0">
                <a:latin typeface="Arial"/>
                <a:cs typeface="Arial"/>
              </a:rPr>
              <a:t> </a:t>
            </a:r>
            <a:r>
              <a:rPr sz="1425" spc="-15" baseline="-11695" dirty="0">
                <a:latin typeface="Arial"/>
                <a:cs typeface="Arial"/>
              </a:rPr>
              <a:t>33</a:t>
            </a:r>
            <a:endParaRPr sz="1425" baseline="-11695">
              <a:latin typeface="Arial"/>
              <a:cs typeface="Arial"/>
            </a:endParaRPr>
          </a:p>
        </p:txBody>
      </p:sp>
      <p:sp>
        <p:nvSpPr>
          <p:cNvPr id="113" name="object 113"/>
          <p:cNvSpPr txBox="1"/>
          <p:nvPr/>
        </p:nvSpPr>
        <p:spPr>
          <a:xfrm>
            <a:off x="6731107" y="4918023"/>
            <a:ext cx="311150" cy="1461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25" baseline="-17543" dirty="0">
                <a:latin typeface="Arial"/>
                <a:cs typeface="Arial"/>
              </a:rPr>
              <a:t>29</a:t>
            </a:r>
            <a:r>
              <a:rPr sz="1425" spc="-322" baseline="-17543" dirty="0">
                <a:latin typeface="Arial"/>
                <a:cs typeface="Arial"/>
              </a:rPr>
              <a:t> </a:t>
            </a:r>
            <a:r>
              <a:rPr sz="950" spc="-10" dirty="0">
                <a:latin typeface="Arial"/>
                <a:cs typeface="Arial"/>
              </a:rPr>
              <a:t>32</a:t>
            </a:r>
            <a:endParaRPr sz="950">
              <a:latin typeface="Arial"/>
              <a:cs typeface="Arial"/>
            </a:endParaRPr>
          </a:p>
        </p:txBody>
      </p:sp>
      <p:sp>
        <p:nvSpPr>
          <p:cNvPr id="114" name="object 114"/>
          <p:cNvSpPr txBox="1"/>
          <p:nvPr/>
        </p:nvSpPr>
        <p:spPr>
          <a:xfrm>
            <a:off x="1997055" y="4822711"/>
            <a:ext cx="158750" cy="1461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spc="-10" dirty="0">
                <a:latin typeface="Arial"/>
                <a:cs typeface="Arial"/>
              </a:rPr>
              <a:t>38</a:t>
            </a:r>
            <a:endParaRPr sz="950">
              <a:latin typeface="Arial"/>
              <a:cs typeface="Arial"/>
            </a:endParaRPr>
          </a:p>
        </p:txBody>
      </p:sp>
      <p:sp>
        <p:nvSpPr>
          <p:cNvPr id="115" name="object 115"/>
          <p:cNvSpPr txBox="1"/>
          <p:nvPr/>
        </p:nvSpPr>
        <p:spPr>
          <a:xfrm>
            <a:off x="2559310" y="4660903"/>
            <a:ext cx="320675" cy="1461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dirty="0">
                <a:latin typeface="Arial"/>
                <a:cs typeface="Arial"/>
              </a:rPr>
              <a:t>49</a:t>
            </a:r>
            <a:r>
              <a:rPr sz="950" spc="-145" dirty="0">
                <a:latin typeface="Arial"/>
                <a:cs typeface="Arial"/>
              </a:rPr>
              <a:t> </a:t>
            </a:r>
            <a:r>
              <a:rPr sz="1425" spc="-15" baseline="-17543" dirty="0">
                <a:latin typeface="Arial"/>
                <a:cs typeface="Arial"/>
              </a:rPr>
              <a:t>46</a:t>
            </a:r>
            <a:endParaRPr sz="1425" baseline="-17543">
              <a:latin typeface="Arial"/>
              <a:cs typeface="Arial"/>
            </a:endParaRPr>
          </a:p>
        </p:txBody>
      </p:sp>
      <p:sp>
        <p:nvSpPr>
          <p:cNvPr id="116" name="object 116"/>
          <p:cNvSpPr txBox="1"/>
          <p:nvPr/>
        </p:nvSpPr>
        <p:spPr>
          <a:xfrm>
            <a:off x="3435344" y="4584590"/>
            <a:ext cx="158750" cy="1461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spc="-10" dirty="0">
                <a:latin typeface="Arial"/>
                <a:cs typeface="Arial"/>
              </a:rPr>
              <a:t>54</a:t>
            </a:r>
            <a:endParaRPr sz="950">
              <a:latin typeface="Arial"/>
              <a:cs typeface="Arial"/>
            </a:endParaRPr>
          </a:p>
        </p:txBody>
      </p:sp>
      <p:sp>
        <p:nvSpPr>
          <p:cNvPr id="117" name="object 117"/>
          <p:cNvSpPr txBox="1"/>
          <p:nvPr/>
        </p:nvSpPr>
        <p:spPr>
          <a:xfrm>
            <a:off x="3845016" y="4775214"/>
            <a:ext cx="473075" cy="1461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dirty="0">
                <a:latin typeface="Arial"/>
                <a:cs typeface="Arial"/>
              </a:rPr>
              <a:t>41</a:t>
            </a:r>
            <a:r>
              <a:rPr sz="950" spc="-160" dirty="0">
                <a:latin typeface="Arial"/>
                <a:cs typeface="Arial"/>
              </a:rPr>
              <a:t> </a:t>
            </a:r>
            <a:r>
              <a:rPr sz="950" dirty="0">
                <a:latin typeface="Arial"/>
                <a:cs typeface="Arial"/>
              </a:rPr>
              <a:t>41</a:t>
            </a:r>
            <a:r>
              <a:rPr sz="950" spc="-105" dirty="0">
                <a:latin typeface="Arial"/>
                <a:cs typeface="Arial"/>
              </a:rPr>
              <a:t> </a:t>
            </a:r>
            <a:r>
              <a:rPr sz="1425" spc="-15" baseline="-8771" dirty="0">
                <a:latin typeface="Arial"/>
                <a:cs typeface="Arial"/>
              </a:rPr>
              <a:t>40</a:t>
            </a:r>
            <a:endParaRPr sz="1425" baseline="-8771">
              <a:latin typeface="Arial"/>
              <a:cs typeface="Arial"/>
            </a:endParaRPr>
          </a:p>
        </p:txBody>
      </p:sp>
      <p:sp>
        <p:nvSpPr>
          <p:cNvPr id="118" name="object 118"/>
          <p:cNvSpPr txBox="1"/>
          <p:nvPr/>
        </p:nvSpPr>
        <p:spPr>
          <a:xfrm>
            <a:off x="4883400" y="4775214"/>
            <a:ext cx="406400" cy="1461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dirty="0">
                <a:latin typeface="Arial"/>
                <a:cs typeface="Arial"/>
              </a:rPr>
              <a:t>41  </a:t>
            </a:r>
            <a:r>
              <a:rPr sz="950" spc="5" dirty="0">
                <a:latin typeface="Arial"/>
                <a:cs typeface="Arial"/>
              </a:rPr>
              <a:t> </a:t>
            </a:r>
            <a:r>
              <a:rPr sz="950" spc="-10" dirty="0">
                <a:latin typeface="Arial"/>
                <a:cs typeface="Arial"/>
              </a:rPr>
              <a:t>41</a:t>
            </a:r>
            <a:endParaRPr sz="950">
              <a:latin typeface="Arial"/>
              <a:cs typeface="Arial"/>
            </a:endParaRPr>
          </a:p>
        </p:txBody>
      </p:sp>
      <p:sp>
        <p:nvSpPr>
          <p:cNvPr id="119" name="object 119"/>
          <p:cNvSpPr txBox="1"/>
          <p:nvPr/>
        </p:nvSpPr>
        <p:spPr>
          <a:xfrm>
            <a:off x="5292820" y="4899024"/>
            <a:ext cx="473709" cy="1461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25" baseline="-8771" dirty="0">
                <a:latin typeface="Arial"/>
                <a:cs typeface="Arial"/>
              </a:rPr>
              <a:t>32</a:t>
            </a:r>
            <a:r>
              <a:rPr sz="1425" spc="-240" baseline="-8771" dirty="0">
                <a:latin typeface="Arial"/>
                <a:cs typeface="Arial"/>
              </a:rPr>
              <a:t> </a:t>
            </a:r>
            <a:r>
              <a:rPr sz="950" dirty="0">
                <a:latin typeface="Arial"/>
                <a:cs typeface="Arial"/>
              </a:rPr>
              <a:t>33</a:t>
            </a:r>
            <a:r>
              <a:rPr sz="950" spc="-105" dirty="0">
                <a:latin typeface="Arial"/>
                <a:cs typeface="Arial"/>
              </a:rPr>
              <a:t> </a:t>
            </a:r>
            <a:r>
              <a:rPr sz="1425" spc="-15" baseline="-26315" dirty="0">
                <a:latin typeface="Arial"/>
                <a:cs typeface="Arial"/>
              </a:rPr>
              <a:t>29</a:t>
            </a:r>
            <a:endParaRPr sz="1425" baseline="-26315">
              <a:latin typeface="Arial"/>
              <a:cs typeface="Arial"/>
            </a:endParaRPr>
          </a:p>
        </p:txBody>
      </p:sp>
      <p:sp>
        <p:nvSpPr>
          <p:cNvPr id="120" name="object 120"/>
          <p:cNvSpPr txBox="1"/>
          <p:nvPr/>
        </p:nvSpPr>
        <p:spPr>
          <a:xfrm>
            <a:off x="6321816" y="5003835"/>
            <a:ext cx="158750" cy="1461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spc="-10" dirty="0">
                <a:latin typeface="Arial"/>
                <a:cs typeface="Arial"/>
              </a:rPr>
              <a:t>26</a:t>
            </a:r>
            <a:endParaRPr sz="950">
              <a:latin typeface="Arial"/>
              <a:cs typeface="Arial"/>
            </a:endParaRPr>
          </a:p>
        </p:txBody>
      </p:sp>
      <p:sp>
        <p:nvSpPr>
          <p:cNvPr id="121" name="object 121"/>
          <p:cNvSpPr txBox="1"/>
          <p:nvPr/>
        </p:nvSpPr>
        <p:spPr>
          <a:xfrm>
            <a:off x="7045654" y="4851526"/>
            <a:ext cx="158750" cy="1461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spc="-10" dirty="0">
                <a:latin typeface="Arial"/>
                <a:cs typeface="Arial"/>
              </a:rPr>
              <a:t>36</a:t>
            </a:r>
            <a:endParaRPr sz="950">
              <a:latin typeface="Arial"/>
              <a:cs typeface="Arial"/>
            </a:endParaRPr>
          </a:p>
        </p:txBody>
      </p:sp>
      <p:sp>
        <p:nvSpPr>
          <p:cNvPr id="122" name="object 122"/>
          <p:cNvSpPr txBox="1"/>
          <p:nvPr/>
        </p:nvSpPr>
        <p:spPr>
          <a:xfrm>
            <a:off x="1301691" y="5403765"/>
            <a:ext cx="94616" cy="1461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spc="10" dirty="0">
                <a:latin typeface="Arial"/>
                <a:cs typeface="Arial"/>
              </a:rPr>
              <a:t>0</a:t>
            </a:r>
            <a:endParaRPr sz="950">
              <a:latin typeface="Arial"/>
              <a:cs typeface="Arial"/>
            </a:endParaRPr>
          </a:p>
        </p:txBody>
      </p:sp>
      <p:sp>
        <p:nvSpPr>
          <p:cNvPr id="123" name="object 123"/>
          <p:cNvSpPr txBox="1"/>
          <p:nvPr/>
        </p:nvSpPr>
        <p:spPr>
          <a:xfrm>
            <a:off x="1235104" y="4794213"/>
            <a:ext cx="158750" cy="1461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spc="-10" dirty="0">
                <a:latin typeface="Arial"/>
                <a:cs typeface="Arial"/>
              </a:rPr>
              <a:t>20</a:t>
            </a:r>
            <a:endParaRPr sz="950">
              <a:latin typeface="Arial"/>
              <a:cs typeface="Arial"/>
            </a:endParaRPr>
          </a:p>
        </p:txBody>
      </p:sp>
      <p:sp>
        <p:nvSpPr>
          <p:cNvPr id="124" name="object 124"/>
          <p:cNvSpPr txBox="1"/>
          <p:nvPr/>
        </p:nvSpPr>
        <p:spPr>
          <a:xfrm>
            <a:off x="1235104" y="4184673"/>
            <a:ext cx="158750" cy="1461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spc="-10" dirty="0">
                <a:latin typeface="Arial"/>
                <a:cs typeface="Arial"/>
              </a:rPr>
              <a:t>40</a:t>
            </a:r>
            <a:endParaRPr sz="950">
              <a:latin typeface="Arial"/>
              <a:cs typeface="Arial"/>
            </a:endParaRPr>
          </a:p>
        </p:txBody>
      </p:sp>
      <p:sp>
        <p:nvSpPr>
          <p:cNvPr id="125" name="object 125"/>
          <p:cNvSpPr txBox="1"/>
          <p:nvPr/>
        </p:nvSpPr>
        <p:spPr>
          <a:xfrm>
            <a:off x="1235104" y="3584557"/>
            <a:ext cx="158750" cy="1461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spc="-10" dirty="0">
                <a:latin typeface="Arial"/>
                <a:cs typeface="Arial"/>
              </a:rPr>
              <a:t>60</a:t>
            </a:r>
            <a:endParaRPr sz="950">
              <a:latin typeface="Arial"/>
              <a:cs typeface="Arial"/>
            </a:endParaRPr>
          </a:p>
        </p:txBody>
      </p:sp>
      <p:sp>
        <p:nvSpPr>
          <p:cNvPr id="126" name="object 126"/>
          <p:cNvSpPr txBox="1"/>
          <p:nvPr/>
        </p:nvSpPr>
        <p:spPr>
          <a:xfrm>
            <a:off x="1235104" y="2975067"/>
            <a:ext cx="158750" cy="1461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spc="-10" dirty="0">
                <a:latin typeface="Arial"/>
                <a:cs typeface="Arial"/>
              </a:rPr>
              <a:t>80</a:t>
            </a:r>
            <a:endParaRPr sz="950">
              <a:latin typeface="Arial"/>
              <a:cs typeface="Arial"/>
            </a:endParaRPr>
          </a:p>
        </p:txBody>
      </p:sp>
      <p:sp>
        <p:nvSpPr>
          <p:cNvPr id="127" name="object 127"/>
          <p:cNvSpPr/>
          <p:nvPr/>
        </p:nvSpPr>
        <p:spPr>
          <a:xfrm>
            <a:off x="7316724" y="5386323"/>
            <a:ext cx="120650" cy="152400"/>
          </a:xfrm>
          <a:custGeom>
            <a:avLst/>
            <a:gdLst/>
            <a:ahLst/>
            <a:cxnLst/>
            <a:rect l="l" t="t" r="r" b="b"/>
            <a:pathLst>
              <a:path w="120650" h="152400">
                <a:moveTo>
                  <a:pt x="0" y="152400"/>
                </a:moveTo>
                <a:lnTo>
                  <a:pt x="120650" y="152400"/>
                </a:lnTo>
                <a:lnTo>
                  <a:pt x="120650" y="0"/>
                </a:lnTo>
                <a:lnTo>
                  <a:pt x="0" y="0"/>
                </a:lnTo>
                <a:lnTo>
                  <a:pt x="0" y="1524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7473951" y="5386323"/>
            <a:ext cx="120650" cy="152400"/>
          </a:xfrm>
          <a:custGeom>
            <a:avLst/>
            <a:gdLst/>
            <a:ahLst/>
            <a:cxnLst/>
            <a:rect l="l" t="t" r="r" b="b"/>
            <a:pathLst>
              <a:path w="120650" h="152400">
                <a:moveTo>
                  <a:pt x="0" y="152400"/>
                </a:moveTo>
                <a:lnTo>
                  <a:pt x="120650" y="152400"/>
                </a:lnTo>
                <a:lnTo>
                  <a:pt x="120650" y="0"/>
                </a:lnTo>
                <a:lnTo>
                  <a:pt x="0" y="0"/>
                </a:lnTo>
                <a:lnTo>
                  <a:pt x="0" y="1524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7631050" y="5372100"/>
            <a:ext cx="120650" cy="152400"/>
          </a:xfrm>
          <a:custGeom>
            <a:avLst/>
            <a:gdLst/>
            <a:ahLst/>
            <a:cxnLst/>
            <a:rect l="l" t="t" r="r" b="b"/>
            <a:pathLst>
              <a:path w="120650" h="152400">
                <a:moveTo>
                  <a:pt x="0" y="152400"/>
                </a:moveTo>
                <a:lnTo>
                  <a:pt x="120650" y="152400"/>
                </a:lnTo>
                <a:lnTo>
                  <a:pt x="120650" y="0"/>
                </a:lnTo>
                <a:lnTo>
                  <a:pt x="0" y="0"/>
                </a:lnTo>
                <a:lnTo>
                  <a:pt x="0" y="1524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" name="object 130"/>
          <p:cNvSpPr txBox="1"/>
          <p:nvPr/>
        </p:nvSpPr>
        <p:spPr>
          <a:xfrm>
            <a:off x="1460372" y="5958944"/>
            <a:ext cx="1381760" cy="3077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176530">
              <a:lnSpc>
                <a:spcPct val="100000"/>
              </a:lnSpc>
              <a:tabLst>
                <a:tab pos="835660" algn="l"/>
              </a:tabLst>
            </a:pPr>
            <a:r>
              <a:rPr sz="1000" spc="-10" dirty="0">
                <a:latin typeface="Arial"/>
                <a:cs typeface="Arial"/>
              </a:rPr>
              <a:t>i</a:t>
            </a:r>
            <a:r>
              <a:rPr sz="1000" spc="-5" dirty="0">
                <a:latin typeface="Arial"/>
                <a:cs typeface="Arial"/>
              </a:rPr>
              <a:t>n</a:t>
            </a:r>
            <a:r>
              <a:rPr sz="1000" dirty="0">
                <a:latin typeface="Arial"/>
                <a:cs typeface="Arial"/>
              </a:rPr>
              <a:t>f</a:t>
            </a:r>
            <a:r>
              <a:rPr sz="1000" spc="-5" dirty="0">
                <a:latin typeface="Arial"/>
                <a:cs typeface="Arial"/>
              </a:rPr>
              <a:t>o</a:t>
            </a:r>
            <a:r>
              <a:rPr sz="1000" spc="-3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on</a:t>
            </a:r>
            <a:r>
              <a:rPr sz="1000" dirty="0">
                <a:latin typeface="Arial"/>
                <a:cs typeface="Arial"/>
              </a:rPr>
              <a:t>	</a:t>
            </a:r>
            <a:r>
              <a:rPr sz="1000" spc="-5" dirty="0">
                <a:latin typeface="Arial"/>
                <a:cs typeface="Arial"/>
              </a:rPr>
              <a:t>d</a:t>
            </a:r>
            <a:r>
              <a:rPr sz="1000" spc="-15" dirty="0">
                <a:latin typeface="Arial"/>
                <a:cs typeface="Arial"/>
              </a:rPr>
              <a:t>i</a:t>
            </a:r>
            <a:r>
              <a:rPr sz="1000" spc="-5" dirty="0">
                <a:latin typeface="Arial"/>
                <a:cs typeface="Arial"/>
              </a:rPr>
              <a:t>a</a:t>
            </a:r>
            <a:r>
              <a:rPr sz="1000" spc="-10" dirty="0">
                <a:latin typeface="Arial"/>
                <a:cs typeface="Arial"/>
              </a:rPr>
              <a:t>g</a:t>
            </a:r>
            <a:r>
              <a:rPr sz="1000" spc="-5" dirty="0">
                <a:latin typeface="Arial"/>
                <a:cs typeface="Arial"/>
              </a:rPr>
              <a:t>n</a:t>
            </a:r>
            <a:r>
              <a:rPr sz="1000" spc="-10" dirty="0">
                <a:latin typeface="Arial"/>
                <a:cs typeface="Arial"/>
              </a:rPr>
              <a:t>o</a:t>
            </a:r>
            <a:r>
              <a:rPr sz="1000" dirty="0">
                <a:latin typeface="Arial"/>
                <a:cs typeface="Arial"/>
              </a:rPr>
              <a:t>s</a:t>
            </a:r>
            <a:r>
              <a:rPr sz="1000" spc="-10" dirty="0">
                <a:latin typeface="Arial"/>
                <a:cs typeface="Arial"/>
              </a:rPr>
              <a:t>i</a:t>
            </a:r>
            <a:r>
              <a:rPr sz="1000" spc="-5" dirty="0">
                <a:latin typeface="Arial"/>
                <a:cs typeface="Arial"/>
              </a:rPr>
              <a:t>s  dementia/AD</a:t>
            </a:r>
            <a:endParaRPr sz="1000">
              <a:latin typeface="Arial"/>
              <a:cs typeface="Arial"/>
            </a:endParaRPr>
          </a:p>
        </p:txBody>
      </p:sp>
      <p:sp>
        <p:nvSpPr>
          <p:cNvPr id="131" name="object 131"/>
          <p:cNvSpPr txBox="1"/>
          <p:nvPr/>
        </p:nvSpPr>
        <p:spPr>
          <a:xfrm>
            <a:off x="1493902" y="5654144"/>
            <a:ext cx="2127885" cy="3077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180975">
              <a:lnSpc>
                <a:spcPct val="100000"/>
              </a:lnSpc>
              <a:tabLst>
                <a:tab pos="806450" algn="l"/>
                <a:tab pos="1585595" algn="l"/>
              </a:tabLst>
            </a:pPr>
            <a:r>
              <a:rPr sz="1000" spc="-5" dirty="0">
                <a:latin typeface="Arial"/>
                <a:cs typeface="Arial"/>
              </a:rPr>
              <a:t>Gave	Applied a	Gave</a:t>
            </a:r>
            <a:r>
              <a:rPr sz="1000" spc="-12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a  background  stage to the</a:t>
            </a:r>
            <a:r>
              <a:rPr sz="1000" spc="16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prescription</a:t>
            </a:r>
            <a:endParaRPr sz="1000">
              <a:latin typeface="Arial"/>
              <a:cs typeface="Arial"/>
            </a:endParaRPr>
          </a:p>
        </p:txBody>
      </p:sp>
      <p:sp>
        <p:nvSpPr>
          <p:cNvPr id="132" name="object 132"/>
          <p:cNvSpPr txBox="1"/>
          <p:nvPr/>
        </p:nvSpPr>
        <p:spPr>
          <a:xfrm>
            <a:off x="2981706" y="5958944"/>
            <a:ext cx="600075" cy="4616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</a:pPr>
            <a:r>
              <a:rPr sz="1000" dirty="0">
                <a:latin typeface="Arial"/>
                <a:cs typeface="Arial"/>
              </a:rPr>
              <a:t>for</a:t>
            </a:r>
            <a:r>
              <a:rPr sz="1000" spc="-10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Aricept  or similar  drug</a:t>
            </a:r>
            <a:endParaRPr sz="1000">
              <a:latin typeface="Arial"/>
              <a:cs typeface="Arial"/>
            </a:endParaRPr>
          </a:p>
        </p:txBody>
      </p:sp>
      <p:sp>
        <p:nvSpPr>
          <p:cNvPr id="133" name="object 133"/>
          <p:cNvSpPr txBox="1"/>
          <p:nvPr/>
        </p:nvSpPr>
        <p:spPr>
          <a:xfrm>
            <a:off x="4440684" y="5654142"/>
            <a:ext cx="569595" cy="61555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6515" marR="50165" algn="ctr">
              <a:lnSpc>
                <a:spcPct val="100000"/>
              </a:lnSpc>
            </a:pPr>
            <a:r>
              <a:rPr sz="1000" spc="-5" dirty="0">
                <a:latin typeface="Arial"/>
                <a:cs typeface="Arial"/>
              </a:rPr>
              <a:t>Told</a:t>
            </a:r>
            <a:r>
              <a:rPr sz="1000" spc="-10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the  </a:t>
            </a:r>
            <a:r>
              <a:rPr sz="1000" spc="5" dirty="0">
                <a:latin typeface="Arial"/>
                <a:cs typeface="Arial"/>
              </a:rPr>
              <a:t>PWD</a:t>
            </a:r>
            <a:endParaRPr sz="1000">
              <a:latin typeface="Arial"/>
              <a:cs typeface="Arial"/>
            </a:endParaRPr>
          </a:p>
          <a:p>
            <a:pPr marL="12065" marR="5080" algn="ctr">
              <a:lnSpc>
                <a:spcPct val="100000"/>
              </a:lnSpc>
            </a:pPr>
            <a:r>
              <a:rPr sz="1000" spc="-5" dirty="0">
                <a:latin typeface="Arial"/>
                <a:cs typeface="Arial"/>
              </a:rPr>
              <a:t>they</a:t>
            </a:r>
            <a:r>
              <a:rPr sz="1000" spc="-10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have </a:t>
            </a:r>
            <a:r>
              <a:rPr sz="1000" spc="-5" dirty="0">
                <a:latin typeface="Arial"/>
                <a:cs typeface="Arial"/>
              </a:rPr>
              <a:t> d</a:t>
            </a:r>
            <a:r>
              <a:rPr sz="1000" spc="-10" dirty="0">
                <a:latin typeface="Arial"/>
                <a:cs typeface="Arial"/>
              </a:rPr>
              <a:t>e</a:t>
            </a:r>
            <a:r>
              <a:rPr sz="1000" spc="10" dirty="0">
                <a:latin typeface="Arial"/>
                <a:cs typeface="Arial"/>
              </a:rPr>
              <a:t>m</a:t>
            </a:r>
            <a:r>
              <a:rPr sz="1000" spc="-5" dirty="0">
                <a:latin typeface="Arial"/>
                <a:cs typeface="Arial"/>
              </a:rPr>
              <a:t>e</a:t>
            </a:r>
            <a:r>
              <a:rPr sz="1000" spc="-10" dirty="0">
                <a:latin typeface="Arial"/>
                <a:cs typeface="Arial"/>
              </a:rPr>
              <a:t>n</a:t>
            </a:r>
            <a:r>
              <a:rPr sz="1000" spc="-5" dirty="0">
                <a:latin typeface="Arial"/>
                <a:cs typeface="Arial"/>
              </a:rPr>
              <a:t>t</a:t>
            </a:r>
            <a:r>
              <a:rPr sz="1000" spc="-15" dirty="0">
                <a:latin typeface="Arial"/>
                <a:cs typeface="Arial"/>
              </a:rPr>
              <a:t>i</a:t>
            </a:r>
            <a:r>
              <a:rPr sz="1000" spc="-5" dirty="0">
                <a:latin typeface="Arial"/>
                <a:cs typeface="Arial"/>
              </a:rPr>
              <a:t>a</a:t>
            </a:r>
            <a:endParaRPr sz="1000">
              <a:latin typeface="Arial"/>
              <a:cs typeface="Arial"/>
            </a:endParaRPr>
          </a:p>
        </p:txBody>
      </p:sp>
      <p:sp>
        <p:nvSpPr>
          <p:cNvPr id="134" name="object 134"/>
          <p:cNvSpPr txBox="1"/>
          <p:nvPr/>
        </p:nvSpPr>
        <p:spPr>
          <a:xfrm>
            <a:off x="3693035" y="5654144"/>
            <a:ext cx="616585" cy="61555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</a:pPr>
            <a:r>
              <a:rPr sz="1000" spc="-10" dirty="0">
                <a:latin typeface="Arial"/>
                <a:cs typeface="Arial"/>
              </a:rPr>
              <a:t>Provided  </a:t>
            </a:r>
            <a:r>
              <a:rPr sz="1000" spc="-5" dirty="0">
                <a:latin typeface="Arial"/>
                <a:cs typeface="Arial"/>
              </a:rPr>
              <a:t>info on  drugs  pre</a:t>
            </a:r>
            <a:r>
              <a:rPr sz="1000" dirty="0">
                <a:latin typeface="Arial"/>
                <a:cs typeface="Arial"/>
              </a:rPr>
              <a:t>sc</a:t>
            </a:r>
            <a:r>
              <a:rPr sz="1000" spc="-5" dirty="0">
                <a:latin typeface="Arial"/>
                <a:cs typeface="Arial"/>
              </a:rPr>
              <a:t>r</a:t>
            </a:r>
            <a:r>
              <a:rPr sz="1000" spc="-10" dirty="0">
                <a:latin typeface="Arial"/>
                <a:cs typeface="Arial"/>
              </a:rPr>
              <a:t>i</a:t>
            </a:r>
            <a:r>
              <a:rPr sz="1000" spc="-5" dirty="0">
                <a:latin typeface="Arial"/>
                <a:cs typeface="Arial"/>
              </a:rPr>
              <a:t>b</a:t>
            </a:r>
            <a:r>
              <a:rPr sz="1000" spc="-10" dirty="0">
                <a:latin typeface="Arial"/>
                <a:cs typeface="Arial"/>
              </a:rPr>
              <a:t>e</a:t>
            </a:r>
            <a:r>
              <a:rPr sz="1000" spc="-5" dirty="0">
                <a:latin typeface="Arial"/>
                <a:cs typeface="Arial"/>
              </a:rPr>
              <a:t>d</a:t>
            </a:r>
            <a:endParaRPr sz="1000">
              <a:latin typeface="Arial"/>
              <a:cs typeface="Arial"/>
            </a:endParaRPr>
          </a:p>
        </p:txBody>
      </p:sp>
      <p:sp>
        <p:nvSpPr>
          <p:cNvPr id="135" name="object 135"/>
          <p:cNvSpPr txBox="1"/>
          <p:nvPr/>
        </p:nvSpPr>
        <p:spPr>
          <a:xfrm>
            <a:off x="5154297" y="5654144"/>
            <a:ext cx="594995" cy="4616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-5715" algn="ctr">
              <a:lnSpc>
                <a:spcPct val="100000"/>
              </a:lnSpc>
            </a:pPr>
            <a:r>
              <a:rPr sz="1000" spc="-5" dirty="0">
                <a:latin typeface="Arial"/>
                <a:cs typeface="Arial"/>
              </a:rPr>
              <a:t>Told the  </a:t>
            </a:r>
            <a:r>
              <a:rPr sz="1000" spc="5" dirty="0">
                <a:latin typeface="Arial"/>
                <a:cs typeface="Arial"/>
              </a:rPr>
              <a:t>PWD</a:t>
            </a:r>
            <a:r>
              <a:rPr sz="1000" spc="-12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they  </a:t>
            </a:r>
            <a:r>
              <a:rPr sz="1000" spc="-10" dirty="0">
                <a:latin typeface="Arial"/>
                <a:cs typeface="Arial"/>
              </a:rPr>
              <a:t>have</a:t>
            </a:r>
            <a:r>
              <a:rPr sz="1000" spc="-9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AD</a:t>
            </a:r>
            <a:endParaRPr sz="1000">
              <a:latin typeface="Arial"/>
              <a:cs typeface="Arial"/>
            </a:endParaRPr>
          </a:p>
        </p:txBody>
      </p:sp>
      <p:sp>
        <p:nvSpPr>
          <p:cNvPr id="136" name="object 136"/>
          <p:cNvSpPr txBox="1"/>
          <p:nvPr/>
        </p:nvSpPr>
        <p:spPr>
          <a:xfrm>
            <a:off x="5830953" y="5654142"/>
            <a:ext cx="677545" cy="61555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</a:pPr>
            <a:r>
              <a:rPr sz="1000" spc="-10" dirty="0">
                <a:latin typeface="Arial"/>
                <a:cs typeface="Arial"/>
              </a:rPr>
              <a:t>Provided  </a:t>
            </a:r>
            <a:r>
              <a:rPr sz="1000" spc="-5" dirty="0">
                <a:latin typeface="Arial"/>
                <a:cs typeface="Arial"/>
              </a:rPr>
              <a:t>info on the  </a:t>
            </a:r>
            <a:r>
              <a:rPr sz="1000" spc="-10" dirty="0">
                <a:latin typeface="Arial"/>
                <a:cs typeface="Arial"/>
              </a:rPr>
              <a:t>Al</a:t>
            </a:r>
            <a:r>
              <a:rPr sz="1000" spc="-25" dirty="0">
                <a:latin typeface="Arial"/>
                <a:cs typeface="Arial"/>
              </a:rPr>
              <a:t>z</a:t>
            </a:r>
            <a:r>
              <a:rPr sz="1000" spc="-5" dirty="0">
                <a:latin typeface="Arial"/>
                <a:cs typeface="Arial"/>
              </a:rPr>
              <a:t>h</a:t>
            </a:r>
            <a:r>
              <a:rPr sz="1000" spc="-10" dirty="0">
                <a:latin typeface="Arial"/>
                <a:cs typeface="Arial"/>
              </a:rPr>
              <a:t>ei</a:t>
            </a:r>
            <a:r>
              <a:rPr sz="1000" spc="10" dirty="0">
                <a:latin typeface="Arial"/>
                <a:cs typeface="Arial"/>
              </a:rPr>
              <a:t>m</a:t>
            </a:r>
            <a:r>
              <a:rPr sz="1000" spc="-5" dirty="0">
                <a:latin typeface="Arial"/>
                <a:cs typeface="Arial"/>
              </a:rPr>
              <a:t>er’s  </a:t>
            </a:r>
            <a:r>
              <a:rPr sz="1000" spc="-10" dirty="0">
                <a:latin typeface="Arial"/>
                <a:cs typeface="Arial"/>
              </a:rPr>
              <a:t>A</a:t>
            </a:r>
            <a:r>
              <a:rPr sz="1000" dirty="0">
                <a:latin typeface="Arial"/>
                <a:cs typeface="Arial"/>
              </a:rPr>
              <a:t>ss</a:t>
            </a:r>
            <a:r>
              <a:rPr sz="1000" spc="-5" dirty="0">
                <a:latin typeface="Arial"/>
                <a:cs typeface="Arial"/>
              </a:rPr>
              <a:t>oc</a:t>
            </a:r>
            <a:r>
              <a:rPr sz="1000" spc="-10" dirty="0">
                <a:latin typeface="Arial"/>
                <a:cs typeface="Arial"/>
              </a:rPr>
              <a:t>i</a:t>
            </a:r>
            <a:r>
              <a:rPr sz="1000" spc="-5" dirty="0">
                <a:latin typeface="Arial"/>
                <a:cs typeface="Arial"/>
              </a:rPr>
              <a:t>at</a:t>
            </a:r>
            <a:r>
              <a:rPr sz="1000" spc="-15" dirty="0">
                <a:latin typeface="Arial"/>
                <a:cs typeface="Arial"/>
              </a:rPr>
              <a:t>i</a:t>
            </a:r>
            <a:r>
              <a:rPr sz="1000" spc="-5" dirty="0">
                <a:latin typeface="Arial"/>
                <a:cs typeface="Arial"/>
              </a:rPr>
              <a:t>on</a:t>
            </a:r>
            <a:endParaRPr sz="1000">
              <a:latin typeface="Arial"/>
              <a:cs typeface="Arial"/>
            </a:endParaRPr>
          </a:p>
        </p:txBody>
      </p:sp>
      <p:sp>
        <p:nvSpPr>
          <p:cNvPr id="137" name="object 137"/>
          <p:cNvSpPr/>
          <p:nvPr/>
        </p:nvSpPr>
        <p:spPr>
          <a:xfrm>
            <a:off x="7788277" y="5372100"/>
            <a:ext cx="120650" cy="152400"/>
          </a:xfrm>
          <a:custGeom>
            <a:avLst/>
            <a:gdLst/>
            <a:ahLst/>
            <a:cxnLst/>
            <a:rect l="l" t="t" r="r" b="b"/>
            <a:pathLst>
              <a:path w="120650" h="152400">
                <a:moveTo>
                  <a:pt x="0" y="152400"/>
                </a:moveTo>
                <a:lnTo>
                  <a:pt x="120650" y="152400"/>
                </a:lnTo>
                <a:lnTo>
                  <a:pt x="120650" y="0"/>
                </a:lnTo>
                <a:lnTo>
                  <a:pt x="0" y="0"/>
                </a:lnTo>
                <a:lnTo>
                  <a:pt x="0" y="1524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8" name="object 138"/>
          <p:cNvSpPr txBox="1"/>
          <p:nvPr/>
        </p:nvSpPr>
        <p:spPr>
          <a:xfrm>
            <a:off x="7330820" y="5369815"/>
            <a:ext cx="567690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500" spc="-7" baseline="-5555" dirty="0">
                <a:latin typeface="Arial"/>
                <a:cs typeface="Arial"/>
              </a:rPr>
              <a:t>1  1  </a:t>
            </a:r>
            <a:r>
              <a:rPr sz="1000" spc="-5" dirty="0">
                <a:latin typeface="Arial"/>
                <a:cs typeface="Arial"/>
              </a:rPr>
              <a:t>2  </a:t>
            </a:r>
            <a:r>
              <a:rPr sz="1000" spc="3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2</a:t>
            </a:r>
            <a:endParaRPr sz="1000">
              <a:latin typeface="Arial"/>
              <a:cs typeface="Arial"/>
            </a:endParaRPr>
          </a:p>
        </p:txBody>
      </p:sp>
      <p:sp>
        <p:nvSpPr>
          <p:cNvPr id="139" name="object 139"/>
          <p:cNvSpPr txBox="1"/>
          <p:nvPr/>
        </p:nvSpPr>
        <p:spPr>
          <a:xfrm>
            <a:off x="7378065" y="5654141"/>
            <a:ext cx="466725" cy="3162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78105" marR="5080" indent="-66040">
              <a:lnSpc>
                <a:spcPct val="100000"/>
              </a:lnSpc>
            </a:pPr>
            <a:r>
              <a:rPr sz="1000" spc="-5" dirty="0">
                <a:latin typeface="Arial"/>
                <a:cs typeface="Arial"/>
              </a:rPr>
              <a:t>None</a:t>
            </a:r>
            <a:r>
              <a:rPr sz="1000" spc="-1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of  these</a:t>
            </a:r>
            <a:endParaRPr sz="1000">
              <a:latin typeface="Arial"/>
              <a:cs typeface="Arial"/>
            </a:endParaRPr>
          </a:p>
        </p:txBody>
      </p:sp>
      <p:sp>
        <p:nvSpPr>
          <p:cNvPr id="140" name="object 140"/>
          <p:cNvSpPr txBox="1"/>
          <p:nvPr/>
        </p:nvSpPr>
        <p:spPr>
          <a:xfrm>
            <a:off x="6603240" y="5654142"/>
            <a:ext cx="569595" cy="76944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6515" marR="50165" algn="ctr">
              <a:lnSpc>
                <a:spcPct val="100000"/>
              </a:lnSpc>
            </a:pPr>
            <a:r>
              <a:rPr sz="1000" spc="-5" dirty="0">
                <a:latin typeface="Arial"/>
                <a:cs typeface="Arial"/>
              </a:rPr>
              <a:t>Told</a:t>
            </a:r>
            <a:r>
              <a:rPr sz="1000" spc="-10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the  </a:t>
            </a:r>
            <a:r>
              <a:rPr sz="1000" spc="5" dirty="0">
                <a:latin typeface="Arial"/>
                <a:cs typeface="Arial"/>
              </a:rPr>
              <a:t>PWD</a:t>
            </a:r>
            <a:endParaRPr sz="1000">
              <a:latin typeface="Arial"/>
              <a:cs typeface="Arial"/>
            </a:endParaRPr>
          </a:p>
          <a:p>
            <a:pPr marL="12065" marR="5080" algn="ctr">
              <a:lnSpc>
                <a:spcPct val="100000"/>
              </a:lnSpc>
            </a:pPr>
            <a:r>
              <a:rPr sz="1000" spc="-5" dirty="0">
                <a:latin typeface="Arial"/>
                <a:cs typeface="Arial"/>
              </a:rPr>
              <a:t>they</a:t>
            </a:r>
            <a:r>
              <a:rPr sz="1000" spc="-10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have </a:t>
            </a:r>
            <a:r>
              <a:rPr sz="1000" spc="-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memory  </a:t>
            </a:r>
            <a:r>
              <a:rPr sz="1000" spc="-5" dirty="0">
                <a:latin typeface="Arial"/>
                <a:cs typeface="Arial"/>
              </a:rPr>
              <a:t>loss</a:t>
            </a:r>
            <a:endParaRPr sz="1000">
              <a:latin typeface="Arial"/>
              <a:cs typeface="Arial"/>
            </a:endParaRPr>
          </a:p>
        </p:txBody>
      </p:sp>
      <p:sp>
        <p:nvSpPr>
          <p:cNvPr id="141" name="object 141"/>
          <p:cNvSpPr/>
          <p:nvPr/>
        </p:nvSpPr>
        <p:spPr>
          <a:xfrm>
            <a:off x="7007227" y="3101975"/>
            <a:ext cx="179705" cy="133350"/>
          </a:xfrm>
          <a:custGeom>
            <a:avLst/>
            <a:gdLst/>
            <a:ahLst/>
            <a:cxnLst/>
            <a:rect l="l" t="t" r="r" b="b"/>
            <a:pathLst>
              <a:path w="179704" h="133350">
                <a:moveTo>
                  <a:pt x="0" y="133350"/>
                </a:moveTo>
                <a:lnTo>
                  <a:pt x="179387" y="133350"/>
                </a:lnTo>
                <a:lnTo>
                  <a:pt x="179387" y="0"/>
                </a:lnTo>
                <a:lnTo>
                  <a:pt x="0" y="0"/>
                </a:lnTo>
                <a:lnTo>
                  <a:pt x="0" y="133350"/>
                </a:lnTo>
                <a:close/>
              </a:path>
            </a:pathLst>
          </a:custGeom>
          <a:solidFill>
            <a:srgbClr val="79A1B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2" name="object 142"/>
          <p:cNvSpPr/>
          <p:nvPr/>
        </p:nvSpPr>
        <p:spPr>
          <a:xfrm>
            <a:off x="7007227" y="3101975"/>
            <a:ext cx="179705" cy="133350"/>
          </a:xfrm>
          <a:custGeom>
            <a:avLst/>
            <a:gdLst/>
            <a:ahLst/>
            <a:cxnLst/>
            <a:rect l="l" t="t" r="r" b="b"/>
            <a:pathLst>
              <a:path w="179704" h="133350">
                <a:moveTo>
                  <a:pt x="0" y="133350"/>
                </a:moveTo>
                <a:lnTo>
                  <a:pt x="179387" y="133350"/>
                </a:lnTo>
                <a:lnTo>
                  <a:pt x="179387" y="0"/>
                </a:lnTo>
                <a:lnTo>
                  <a:pt x="0" y="0"/>
                </a:lnTo>
                <a:lnTo>
                  <a:pt x="0" y="133350"/>
                </a:lnTo>
                <a:close/>
              </a:path>
            </a:pathLst>
          </a:custGeom>
          <a:ln w="9525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3" name="object 143"/>
          <p:cNvSpPr/>
          <p:nvPr/>
        </p:nvSpPr>
        <p:spPr>
          <a:xfrm>
            <a:off x="7007227" y="2898775"/>
            <a:ext cx="179705" cy="133350"/>
          </a:xfrm>
          <a:custGeom>
            <a:avLst/>
            <a:gdLst/>
            <a:ahLst/>
            <a:cxnLst/>
            <a:rect l="l" t="t" r="r" b="b"/>
            <a:pathLst>
              <a:path w="179704" h="133350">
                <a:moveTo>
                  <a:pt x="0" y="133350"/>
                </a:moveTo>
                <a:lnTo>
                  <a:pt x="179387" y="133350"/>
                </a:lnTo>
                <a:lnTo>
                  <a:pt x="179387" y="0"/>
                </a:lnTo>
                <a:lnTo>
                  <a:pt x="0" y="0"/>
                </a:lnTo>
                <a:lnTo>
                  <a:pt x="0" y="133350"/>
                </a:lnTo>
                <a:close/>
              </a:path>
            </a:pathLst>
          </a:custGeom>
          <a:solidFill>
            <a:srgbClr val="BBDE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4" name="object 144"/>
          <p:cNvSpPr/>
          <p:nvPr/>
        </p:nvSpPr>
        <p:spPr>
          <a:xfrm>
            <a:off x="7007227" y="2898775"/>
            <a:ext cx="179705" cy="133350"/>
          </a:xfrm>
          <a:custGeom>
            <a:avLst/>
            <a:gdLst/>
            <a:ahLst/>
            <a:cxnLst/>
            <a:rect l="l" t="t" r="r" b="b"/>
            <a:pathLst>
              <a:path w="179704" h="133350">
                <a:moveTo>
                  <a:pt x="0" y="133350"/>
                </a:moveTo>
                <a:lnTo>
                  <a:pt x="179387" y="133350"/>
                </a:lnTo>
                <a:lnTo>
                  <a:pt x="179387" y="0"/>
                </a:lnTo>
                <a:lnTo>
                  <a:pt x="0" y="0"/>
                </a:lnTo>
                <a:lnTo>
                  <a:pt x="0" y="133350"/>
                </a:lnTo>
                <a:close/>
              </a:path>
            </a:pathLst>
          </a:custGeom>
          <a:ln w="9525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5" name="object 145"/>
          <p:cNvSpPr/>
          <p:nvPr/>
        </p:nvSpPr>
        <p:spPr>
          <a:xfrm>
            <a:off x="7007227" y="2695575"/>
            <a:ext cx="179705" cy="133350"/>
          </a:xfrm>
          <a:custGeom>
            <a:avLst/>
            <a:gdLst/>
            <a:ahLst/>
            <a:cxnLst/>
            <a:rect l="l" t="t" r="r" b="b"/>
            <a:pathLst>
              <a:path w="179704" h="133350">
                <a:moveTo>
                  <a:pt x="0" y="133350"/>
                </a:moveTo>
                <a:lnTo>
                  <a:pt x="179387" y="133350"/>
                </a:lnTo>
                <a:lnTo>
                  <a:pt x="179387" y="0"/>
                </a:lnTo>
                <a:lnTo>
                  <a:pt x="0" y="0"/>
                </a:lnTo>
                <a:lnTo>
                  <a:pt x="0" y="133350"/>
                </a:lnTo>
                <a:close/>
              </a:path>
            </a:pathLst>
          </a:custGeom>
          <a:solidFill>
            <a:srgbClr val="8EC5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6" name="object 146"/>
          <p:cNvSpPr/>
          <p:nvPr/>
        </p:nvSpPr>
        <p:spPr>
          <a:xfrm>
            <a:off x="7007227" y="2695575"/>
            <a:ext cx="179705" cy="133350"/>
          </a:xfrm>
          <a:custGeom>
            <a:avLst/>
            <a:gdLst/>
            <a:ahLst/>
            <a:cxnLst/>
            <a:rect l="l" t="t" r="r" b="b"/>
            <a:pathLst>
              <a:path w="179704" h="133350">
                <a:moveTo>
                  <a:pt x="0" y="133350"/>
                </a:moveTo>
                <a:lnTo>
                  <a:pt x="179387" y="133350"/>
                </a:lnTo>
                <a:lnTo>
                  <a:pt x="179387" y="0"/>
                </a:lnTo>
                <a:lnTo>
                  <a:pt x="0" y="0"/>
                </a:lnTo>
                <a:lnTo>
                  <a:pt x="0" y="133350"/>
                </a:lnTo>
                <a:close/>
              </a:path>
            </a:pathLst>
          </a:custGeom>
          <a:ln w="9525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7" name="object 147"/>
          <p:cNvSpPr/>
          <p:nvPr/>
        </p:nvSpPr>
        <p:spPr>
          <a:xfrm>
            <a:off x="7007227" y="2492375"/>
            <a:ext cx="179705" cy="133350"/>
          </a:xfrm>
          <a:custGeom>
            <a:avLst/>
            <a:gdLst/>
            <a:ahLst/>
            <a:cxnLst/>
            <a:rect l="l" t="t" r="r" b="b"/>
            <a:pathLst>
              <a:path w="179704" h="133350">
                <a:moveTo>
                  <a:pt x="0" y="133350"/>
                </a:moveTo>
                <a:lnTo>
                  <a:pt x="179387" y="133350"/>
                </a:lnTo>
                <a:lnTo>
                  <a:pt x="179387" y="0"/>
                </a:lnTo>
                <a:lnTo>
                  <a:pt x="0" y="0"/>
                </a:lnTo>
                <a:lnTo>
                  <a:pt x="0" y="133350"/>
                </a:lnTo>
                <a:close/>
              </a:path>
            </a:pathLst>
          </a:custGeom>
          <a:solidFill>
            <a:srgbClr val="5BAC8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8" name="object 148"/>
          <p:cNvSpPr/>
          <p:nvPr/>
        </p:nvSpPr>
        <p:spPr>
          <a:xfrm>
            <a:off x="7007227" y="2492375"/>
            <a:ext cx="179705" cy="133350"/>
          </a:xfrm>
          <a:custGeom>
            <a:avLst/>
            <a:gdLst/>
            <a:ahLst/>
            <a:cxnLst/>
            <a:rect l="l" t="t" r="r" b="b"/>
            <a:pathLst>
              <a:path w="179704" h="133350">
                <a:moveTo>
                  <a:pt x="0" y="133350"/>
                </a:moveTo>
                <a:lnTo>
                  <a:pt x="179387" y="133350"/>
                </a:lnTo>
                <a:lnTo>
                  <a:pt x="179387" y="0"/>
                </a:lnTo>
                <a:lnTo>
                  <a:pt x="0" y="0"/>
                </a:lnTo>
                <a:lnTo>
                  <a:pt x="0" y="133350"/>
                </a:lnTo>
                <a:close/>
              </a:path>
            </a:pathLst>
          </a:custGeom>
          <a:ln w="9525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9" name="object 149"/>
          <p:cNvSpPr txBox="1"/>
          <p:nvPr/>
        </p:nvSpPr>
        <p:spPr>
          <a:xfrm>
            <a:off x="7226047" y="2486406"/>
            <a:ext cx="1621155" cy="7822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5" dirty="0">
                <a:latin typeface="Arial"/>
                <a:cs typeface="Arial"/>
              </a:rPr>
              <a:t>Grandchild</a:t>
            </a:r>
            <a:endParaRPr sz="1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400"/>
              </a:spcBef>
            </a:pPr>
            <a:r>
              <a:rPr sz="1000" spc="-5" dirty="0">
                <a:latin typeface="Arial"/>
                <a:cs typeface="Arial"/>
              </a:rPr>
              <a:t>Other-relative or close</a:t>
            </a:r>
            <a:r>
              <a:rPr sz="1000" spc="-7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friend</a:t>
            </a:r>
            <a:endParaRPr sz="1000">
              <a:latin typeface="Arial"/>
              <a:cs typeface="Arial"/>
            </a:endParaRPr>
          </a:p>
          <a:p>
            <a:pPr marL="12700" marR="612775">
              <a:lnSpc>
                <a:spcPts val="1600"/>
              </a:lnSpc>
              <a:spcBef>
                <a:spcPts val="114"/>
              </a:spcBef>
            </a:pPr>
            <a:r>
              <a:rPr sz="1000" spc="-5" dirty="0">
                <a:latin typeface="Arial"/>
                <a:cs typeface="Arial"/>
              </a:rPr>
              <a:t>Child/</a:t>
            </a:r>
            <a:r>
              <a:rPr sz="1000" spc="-8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child-in-law  Spouse</a:t>
            </a:r>
            <a:endParaRPr sz="1000">
              <a:latin typeface="Arial"/>
              <a:cs typeface="Arial"/>
            </a:endParaRPr>
          </a:p>
        </p:txBody>
      </p:sp>
      <p:sp>
        <p:nvSpPr>
          <p:cNvPr id="152" name="object 152"/>
          <p:cNvSpPr txBox="1"/>
          <p:nvPr/>
        </p:nvSpPr>
        <p:spPr>
          <a:xfrm>
            <a:off x="1152857" y="1395858"/>
            <a:ext cx="7583805" cy="113877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76835" algn="ctr">
              <a:lnSpc>
                <a:spcPct val="100000"/>
              </a:lnSpc>
            </a:pPr>
            <a:r>
              <a:rPr sz="1400" b="1" spc="-5" dirty="0">
                <a:latin typeface="Arial"/>
                <a:cs typeface="Arial"/>
              </a:rPr>
              <a:t>Question: "When the PWD </a:t>
            </a:r>
            <a:r>
              <a:rPr sz="1400" b="1" dirty="0">
                <a:latin typeface="Arial"/>
                <a:cs typeface="Arial"/>
              </a:rPr>
              <a:t>received </a:t>
            </a:r>
            <a:r>
              <a:rPr sz="1400" b="1" spc="-5" dirty="0">
                <a:latin typeface="Arial"/>
                <a:cs typeface="Arial"/>
              </a:rPr>
              <a:t>their diagnosis, </a:t>
            </a:r>
            <a:r>
              <a:rPr sz="1400" b="1" spc="5" dirty="0">
                <a:latin typeface="Arial"/>
                <a:cs typeface="Arial"/>
              </a:rPr>
              <a:t>which </a:t>
            </a:r>
            <a:r>
              <a:rPr sz="1400" b="1" spc="-5" dirty="0">
                <a:latin typeface="Arial"/>
                <a:cs typeface="Arial"/>
              </a:rPr>
              <a:t>of the following did the</a:t>
            </a:r>
            <a:r>
              <a:rPr sz="1400" b="1" spc="-215" dirty="0">
                <a:latin typeface="Arial"/>
                <a:cs typeface="Arial"/>
              </a:rPr>
              <a:t> </a:t>
            </a:r>
            <a:r>
              <a:rPr sz="1400" b="1" spc="-5" dirty="0">
                <a:latin typeface="Arial"/>
                <a:cs typeface="Arial"/>
              </a:rPr>
              <a:t>doctor</a:t>
            </a:r>
            <a:endParaRPr sz="1400">
              <a:latin typeface="Arial"/>
              <a:cs typeface="Arial"/>
            </a:endParaRPr>
          </a:p>
          <a:p>
            <a:pPr marL="82550" algn="ctr">
              <a:lnSpc>
                <a:spcPct val="100000"/>
              </a:lnSpc>
            </a:pPr>
            <a:r>
              <a:rPr sz="1400" b="1" spc="-5" dirty="0">
                <a:latin typeface="Arial"/>
                <a:cs typeface="Arial"/>
              </a:rPr>
              <a:t>do?"...by </a:t>
            </a:r>
            <a:r>
              <a:rPr sz="1400" b="1" dirty="0">
                <a:latin typeface="Arial"/>
                <a:cs typeface="Arial"/>
              </a:rPr>
              <a:t>PWD</a:t>
            </a:r>
            <a:r>
              <a:rPr sz="1400" b="1" spc="-120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relationship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7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200" spc="-5" dirty="0">
                <a:latin typeface="Arial"/>
                <a:cs typeface="Arial"/>
              </a:rPr>
              <a:t>%</a:t>
            </a:r>
            <a:r>
              <a:rPr sz="1200" spc="-75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respondents</a:t>
            </a:r>
            <a:endParaRPr sz="1200">
              <a:latin typeface="Arial"/>
              <a:cs typeface="Arial"/>
            </a:endParaRPr>
          </a:p>
          <a:p>
            <a:pPr marL="27940">
              <a:lnSpc>
                <a:spcPct val="100000"/>
              </a:lnSpc>
              <a:spcBef>
                <a:spcPts val="855"/>
              </a:spcBef>
            </a:pPr>
            <a:r>
              <a:rPr sz="950" spc="-10" dirty="0">
                <a:latin typeface="Arial"/>
                <a:cs typeface="Arial"/>
              </a:rPr>
              <a:t>100</a:t>
            </a:r>
            <a:endParaRPr sz="950">
              <a:latin typeface="Arial"/>
              <a:cs typeface="Arial"/>
            </a:endParaRPr>
          </a:p>
        </p:txBody>
      </p:sp>
      <p:sp>
        <p:nvSpPr>
          <p:cNvPr id="159" name="object 159"/>
          <p:cNvSpPr txBox="1">
            <a:spLocks noGrp="1"/>
          </p:cNvSpPr>
          <p:nvPr>
            <p:ph type="sldNum" sz="quarter" idx="7"/>
          </p:nvPr>
        </p:nvSpPr>
        <p:spPr>
          <a:xfrm>
            <a:off x="8935973" y="6683491"/>
            <a:ext cx="243204" cy="1282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010"/>
              </a:lnSpc>
            </a:pPr>
            <a:fld id="{81D60167-4931-47E6-BA6A-407CBD079E47}" type="slidenum">
              <a:rPr spc="-5" dirty="0"/>
              <a:t>25</a:t>
            </a:fld>
            <a:endParaRPr spc="-5" dirty="0"/>
          </a:p>
        </p:txBody>
      </p:sp>
      <p:sp>
        <p:nvSpPr>
          <p:cNvPr id="156" name="object 156"/>
          <p:cNvSpPr txBox="1"/>
          <p:nvPr/>
        </p:nvSpPr>
        <p:spPr>
          <a:xfrm>
            <a:off x="378301" y="228600"/>
            <a:ext cx="8780145" cy="7386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1280">
              <a:lnSpc>
                <a:spcPct val="100000"/>
              </a:lnSpc>
              <a:spcBef>
                <a:spcPts val="70"/>
              </a:spcBef>
            </a:pPr>
            <a:r>
              <a:rPr sz="2400" b="1" spc="-5" dirty="0" smtClean="0">
                <a:solidFill>
                  <a:srgbClr val="4A0D66"/>
                </a:solidFill>
                <a:latin typeface="Arial"/>
                <a:cs typeface="Arial"/>
              </a:rPr>
              <a:t>Spouses </a:t>
            </a:r>
            <a:r>
              <a:rPr sz="2400" b="1" spc="-5" dirty="0">
                <a:solidFill>
                  <a:srgbClr val="4A0D66"/>
                </a:solidFill>
                <a:latin typeface="Arial"/>
                <a:cs typeface="Arial"/>
              </a:rPr>
              <a:t>more likely </a:t>
            </a:r>
            <a:r>
              <a:rPr sz="2400" b="1" dirty="0">
                <a:solidFill>
                  <a:srgbClr val="4A0D66"/>
                </a:solidFill>
                <a:latin typeface="Arial"/>
                <a:cs typeface="Arial"/>
              </a:rPr>
              <a:t>to </a:t>
            </a:r>
            <a:r>
              <a:rPr sz="2400" b="1" spc="-5" dirty="0">
                <a:solidFill>
                  <a:srgbClr val="4A0D66"/>
                </a:solidFill>
                <a:latin typeface="Arial"/>
                <a:cs typeface="Arial"/>
              </a:rPr>
              <a:t>report </a:t>
            </a:r>
            <a:r>
              <a:rPr sz="2400" b="1" dirty="0">
                <a:solidFill>
                  <a:srgbClr val="4A0D66"/>
                </a:solidFill>
                <a:latin typeface="Arial"/>
                <a:cs typeface="Arial"/>
              </a:rPr>
              <a:t>that PWD </a:t>
            </a:r>
            <a:r>
              <a:rPr sz="2400" b="1" spc="5" dirty="0">
                <a:solidFill>
                  <a:srgbClr val="4A0D66"/>
                </a:solidFill>
                <a:latin typeface="Arial"/>
                <a:cs typeface="Arial"/>
              </a:rPr>
              <a:t>was </a:t>
            </a:r>
            <a:r>
              <a:rPr sz="2400" b="1" spc="-5" dirty="0">
                <a:solidFill>
                  <a:srgbClr val="4A0D66"/>
                </a:solidFill>
                <a:latin typeface="Arial"/>
                <a:cs typeface="Arial"/>
              </a:rPr>
              <a:t>diagnosed</a:t>
            </a:r>
            <a:r>
              <a:rPr sz="2400" b="1" spc="-20" dirty="0">
                <a:solidFill>
                  <a:srgbClr val="4A0D66"/>
                </a:solidFill>
                <a:latin typeface="Arial"/>
                <a:cs typeface="Arial"/>
              </a:rPr>
              <a:t> </a:t>
            </a:r>
            <a:r>
              <a:rPr sz="2400" b="1" spc="5" dirty="0">
                <a:solidFill>
                  <a:srgbClr val="4A0D66"/>
                </a:solidFill>
                <a:latin typeface="Arial"/>
                <a:cs typeface="Arial"/>
              </a:rPr>
              <a:t>with</a:t>
            </a:r>
            <a:endParaRPr sz="2400" dirty="0">
              <a:solidFill>
                <a:srgbClr val="4A0D66"/>
              </a:solidFill>
              <a:latin typeface="Arial"/>
              <a:cs typeface="Arial"/>
            </a:endParaRPr>
          </a:p>
          <a:p>
            <a:pPr marL="81280">
              <a:lnSpc>
                <a:spcPct val="100000"/>
              </a:lnSpc>
            </a:pPr>
            <a:r>
              <a:rPr sz="2400" b="1" dirty="0">
                <a:solidFill>
                  <a:srgbClr val="4A0D66"/>
                </a:solidFill>
                <a:latin typeface="Arial"/>
                <a:cs typeface="Arial"/>
              </a:rPr>
              <a:t>a </a:t>
            </a:r>
            <a:r>
              <a:rPr sz="2400" b="1" spc="-5" dirty="0">
                <a:solidFill>
                  <a:srgbClr val="4A0D66"/>
                </a:solidFill>
                <a:latin typeface="Arial"/>
                <a:cs typeface="Arial"/>
              </a:rPr>
              <a:t>general </a:t>
            </a:r>
            <a:r>
              <a:rPr sz="2400" b="1" dirty="0">
                <a:solidFill>
                  <a:srgbClr val="4A0D66"/>
                </a:solidFill>
                <a:latin typeface="Arial"/>
                <a:cs typeface="Arial"/>
              </a:rPr>
              <a:t>term than</a:t>
            </a:r>
            <a:r>
              <a:rPr sz="2400" b="1" spc="-85" dirty="0">
                <a:solidFill>
                  <a:srgbClr val="4A0D66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4A0D66"/>
                </a:solidFill>
                <a:latin typeface="Arial"/>
                <a:cs typeface="Arial"/>
              </a:rPr>
              <a:t>'Alzheimer's'</a:t>
            </a:r>
            <a:endParaRPr sz="2400" dirty="0">
              <a:solidFill>
                <a:srgbClr val="4A0D66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/>
          <p:nvPr/>
        </p:nvSpPr>
        <p:spPr>
          <a:xfrm>
            <a:off x="1700120" y="2586016"/>
            <a:ext cx="1638935" cy="305435"/>
          </a:xfrm>
          <a:custGeom>
            <a:avLst/>
            <a:gdLst/>
            <a:ahLst/>
            <a:cxnLst/>
            <a:rect l="l" t="t" r="r" b="b"/>
            <a:pathLst>
              <a:path w="1638935" h="305435">
                <a:moveTo>
                  <a:pt x="0" y="304904"/>
                </a:moveTo>
                <a:lnTo>
                  <a:pt x="1638391" y="304904"/>
                </a:lnTo>
                <a:lnTo>
                  <a:pt x="1638391" y="0"/>
                </a:lnTo>
                <a:lnTo>
                  <a:pt x="0" y="0"/>
                </a:lnTo>
                <a:lnTo>
                  <a:pt x="0" y="304904"/>
                </a:lnTo>
                <a:close/>
              </a:path>
            </a:pathLst>
          </a:custGeom>
          <a:solidFill>
            <a:srgbClr val="8EC5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700120" y="2586016"/>
            <a:ext cx="1638935" cy="305435"/>
          </a:xfrm>
          <a:custGeom>
            <a:avLst/>
            <a:gdLst/>
            <a:ahLst/>
            <a:cxnLst/>
            <a:rect l="l" t="t" r="r" b="b"/>
            <a:pathLst>
              <a:path w="1638935" h="305435">
                <a:moveTo>
                  <a:pt x="0" y="304904"/>
                </a:moveTo>
                <a:lnTo>
                  <a:pt x="1638391" y="304904"/>
                </a:lnTo>
                <a:lnTo>
                  <a:pt x="1638391" y="0"/>
                </a:lnTo>
                <a:lnTo>
                  <a:pt x="0" y="0"/>
                </a:lnTo>
                <a:lnTo>
                  <a:pt x="0" y="304904"/>
                </a:lnTo>
                <a:close/>
              </a:path>
            </a:pathLst>
          </a:custGeom>
          <a:ln w="9498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700120" y="3062207"/>
            <a:ext cx="1524635" cy="295910"/>
          </a:xfrm>
          <a:custGeom>
            <a:avLst/>
            <a:gdLst/>
            <a:ahLst/>
            <a:cxnLst/>
            <a:rect l="l" t="t" r="r" b="b"/>
            <a:pathLst>
              <a:path w="1524635" h="295910">
                <a:moveTo>
                  <a:pt x="0" y="295405"/>
                </a:moveTo>
                <a:lnTo>
                  <a:pt x="1524041" y="295405"/>
                </a:lnTo>
                <a:lnTo>
                  <a:pt x="1524041" y="0"/>
                </a:lnTo>
                <a:lnTo>
                  <a:pt x="0" y="0"/>
                </a:lnTo>
                <a:lnTo>
                  <a:pt x="0" y="295405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700120" y="3062207"/>
            <a:ext cx="1524635" cy="295910"/>
          </a:xfrm>
          <a:custGeom>
            <a:avLst/>
            <a:gdLst/>
            <a:ahLst/>
            <a:cxnLst/>
            <a:rect l="l" t="t" r="r" b="b"/>
            <a:pathLst>
              <a:path w="1524635" h="295910">
                <a:moveTo>
                  <a:pt x="0" y="295405"/>
                </a:moveTo>
                <a:lnTo>
                  <a:pt x="1524041" y="295405"/>
                </a:lnTo>
                <a:lnTo>
                  <a:pt x="1524041" y="0"/>
                </a:lnTo>
                <a:lnTo>
                  <a:pt x="0" y="0"/>
                </a:lnTo>
                <a:lnTo>
                  <a:pt x="0" y="295405"/>
                </a:lnTo>
                <a:close/>
              </a:path>
            </a:pathLst>
          </a:custGeom>
          <a:ln w="9498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700120" y="3528903"/>
            <a:ext cx="1343025" cy="305435"/>
          </a:xfrm>
          <a:custGeom>
            <a:avLst/>
            <a:gdLst/>
            <a:ahLst/>
            <a:cxnLst/>
            <a:rect l="l" t="t" r="r" b="b"/>
            <a:pathLst>
              <a:path w="1343025" h="305435">
                <a:moveTo>
                  <a:pt x="0" y="304904"/>
                </a:moveTo>
                <a:lnTo>
                  <a:pt x="1342954" y="304904"/>
                </a:lnTo>
                <a:lnTo>
                  <a:pt x="1342954" y="0"/>
                </a:lnTo>
                <a:lnTo>
                  <a:pt x="0" y="0"/>
                </a:lnTo>
                <a:lnTo>
                  <a:pt x="0" y="304904"/>
                </a:lnTo>
                <a:close/>
              </a:path>
            </a:pathLst>
          </a:custGeom>
          <a:solidFill>
            <a:srgbClr val="8EC5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700120" y="3528903"/>
            <a:ext cx="1343025" cy="305435"/>
          </a:xfrm>
          <a:custGeom>
            <a:avLst/>
            <a:gdLst/>
            <a:ahLst/>
            <a:cxnLst/>
            <a:rect l="l" t="t" r="r" b="b"/>
            <a:pathLst>
              <a:path w="1343025" h="305435">
                <a:moveTo>
                  <a:pt x="0" y="304904"/>
                </a:moveTo>
                <a:lnTo>
                  <a:pt x="1342954" y="304904"/>
                </a:lnTo>
                <a:lnTo>
                  <a:pt x="1342954" y="0"/>
                </a:lnTo>
                <a:lnTo>
                  <a:pt x="0" y="0"/>
                </a:lnTo>
                <a:lnTo>
                  <a:pt x="0" y="304904"/>
                </a:lnTo>
                <a:close/>
              </a:path>
            </a:pathLst>
          </a:custGeom>
          <a:ln w="9498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700118" y="4005098"/>
            <a:ext cx="1143000" cy="295910"/>
          </a:xfrm>
          <a:custGeom>
            <a:avLst/>
            <a:gdLst/>
            <a:ahLst/>
            <a:cxnLst/>
            <a:rect l="l" t="t" r="r" b="b"/>
            <a:pathLst>
              <a:path w="1143000" h="295910">
                <a:moveTo>
                  <a:pt x="0" y="295405"/>
                </a:moveTo>
                <a:lnTo>
                  <a:pt x="1142872" y="295405"/>
                </a:lnTo>
                <a:lnTo>
                  <a:pt x="1142872" y="0"/>
                </a:lnTo>
                <a:lnTo>
                  <a:pt x="0" y="0"/>
                </a:lnTo>
                <a:lnTo>
                  <a:pt x="0" y="295405"/>
                </a:lnTo>
                <a:close/>
              </a:path>
            </a:pathLst>
          </a:custGeom>
          <a:solidFill>
            <a:srgbClr val="8EC5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700118" y="4005098"/>
            <a:ext cx="1143000" cy="295910"/>
          </a:xfrm>
          <a:custGeom>
            <a:avLst/>
            <a:gdLst/>
            <a:ahLst/>
            <a:cxnLst/>
            <a:rect l="l" t="t" r="r" b="b"/>
            <a:pathLst>
              <a:path w="1143000" h="295910">
                <a:moveTo>
                  <a:pt x="0" y="295405"/>
                </a:moveTo>
                <a:lnTo>
                  <a:pt x="1142872" y="295405"/>
                </a:lnTo>
                <a:lnTo>
                  <a:pt x="1142872" y="0"/>
                </a:lnTo>
                <a:lnTo>
                  <a:pt x="0" y="0"/>
                </a:lnTo>
                <a:lnTo>
                  <a:pt x="0" y="295405"/>
                </a:lnTo>
                <a:close/>
              </a:path>
            </a:pathLst>
          </a:custGeom>
          <a:ln w="9498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700118" y="4471774"/>
            <a:ext cx="1028700" cy="305435"/>
          </a:xfrm>
          <a:custGeom>
            <a:avLst/>
            <a:gdLst/>
            <a:ahLst/>
            <a:cxnLst/>
            <a:rect l="l" t="t" r="r" b="b"/>
            <a:pathLst>
              <a:path w="1028700" h="305435">
                <a:moveTo>
                  <a:pt x="0" y="304904"/>
                </a:moveTo>
                <a:lnTo>
                  <a:pt x="1028585" y="304904"/>
                </a:lnTo>
                <a:lnTo>
                  <a:pt x="1028585" y="0"/>
                </a:lnTo>
                <a:lnTo>
                  <a:pt x="0" y="0"/>
                </a:lnTo>
                <a:lnTo>
                  <a:pt x="0" y="304904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700118" y="4471774"/>
            <a:ext cx="1028700" cy="305435"/>
          </a:xfrm>
          <a:custGeom>
            <a:avLst/>
            <a:gdLst/>
            <a:ahLst/>
            <a:cxnLst/>
            <a:rect l="l" t="t" r="r" b="b"/>
            <a:pathLst>
              <a:path w="1028700" h="305435">
                <a:moveTo>
                  <a:pt x="0" y="304904"/>
                </a:moveTo>
                <a:lnTo>
                  <a:pt x="1028585" y="304904"/>
                </a:lnTo>
                <a:lnTo>
                  <a:pt x="1028585" y="0"/>
                </a:lnTo>
                <a:lnTo>
                  <a:pt x="0" y="0"/>
                </a:lnTo>
                <a:lnTo>
                  <a:pt x="0" y="304904"/>
                </a:lnTo>
                <a:close/>
              </a:path>
            </a:pathLst>
          </a:custGeom>
          <a:ln w="9498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700120" y="4948285"/>
            <a:ext cx="57785" cy="52705"/>
          </a:xfrm>
          <a:custGeom>
            <a:avLst/>
            <a:gdLst/>
            <a:ahLst/>
            <a:cxnLst/>
            <a:rect l="l" t="t" r="r" b="b"/>
            <a:pathLst>
              <a:path w="57785" h="52704">
                <a:moveTo>
                  <a:pt x="0" y="52279"/>
                </a:moveTo>
                <a:lnTo>
                  <a:pt x="57301" y="52279"/>
                </a:lnTo>
                <a:lnTo>
                  <a:pt x="57301" y="0"/>
                </a:lnTo>
                <a:lnTo>
                  <a:pt x="0" y="0"/>
                </a:lnTo>
                <a:lnTo>
                  <a:pt x="0" y="52279"/>
                </a:lnTo>
                <a:close/>
              </a:path>
            </a:pathLst>
          </a:custGeom>
          <a:solidFill>
            <a:srgbClr val="5BAC8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700120" y="5183127"/>
            <a:ext cx="57785" cy="60325"/>
          </a:xfrm>
          <a:custGeom>
            <a:avLst/>
            <a:gdLst/>
            <a:ahLst/>
            <a:cxnLst/>
            <a:rect l="l" t="t" r="r" b="b"/>
            <a:pathLst>
              <a:path w="57785" h="60325">
                <a:moveTo>
                  <a:pt x="0" y="60246"/>
                </a:moveTo>
                <a:lnTo>
                  <a:pt x="57301" y="60246"/>
                </a:lnTo>
                <a:lnTo>
                  <a:pt x="57301" y="0"/>
                </a:lnTo>
                <a:lnTo>
                  <a:pt x="0" y="0"/>
                </a:lnTo>
                <a:lnTo>
                  <a:pt x="0" y="60246"/>
                </a:lnTo>
                <a:close/>
              </a:path>
            </a:pathLst>
          </a:custGeom>
          <a:solidFill>
            <a:srgbClr val="5BAC8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700120" y="4948285"/>
            <a:ext cx="57785" cy="295275"/>
          </a:xfrm>
          <a:custGeom>
            <a:avLst/>
            <a:gdLst/>
            <a:ahLst/>
            <a:cxnLst/>
            <a:rect l="l" t="t" r="r" b="b"/>
            <a:pathLst>
              <a:path w="57785" h="295275">
                <a:moveTo>
                  <a:pt x="0" y="295088"/>
                </a:moveTo>
                <a:lnTo>
                  <a:pt x="57301" y="295088"/>
                </a:lnTo>
                <a:lnTo>
                  <a:pt x="57301" y="0"/>
                </a:lnTo>
                <a:lnTo>
                  <a:pt x="0" y="0"/>
                </a:lnTo>
                <a:lnTo>
                  <a:pt x="0" y="295088"/>
                </a:lnTo>
                <a:close/>
              </a:path>
            </a:pathLst>
          </a:custGeom>
          <a:ln w="9497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700120" y="5329174"/>
            <a:ext cx="2858135" cy="0"/>
          </a:xfrm>
          <a:custGeom>
            <a:avLst/>
            <a:gdLst/>
            <a:ahLst/>
            <a:cxnLst/>
            <a:rect l="l" t="t" r="r" b="b"/>
            <a:pathLst>
              <a:path w="2858135">
                <a:moveTo>
                  <a:pt x="0" y="0"/>
                </a:moveTo>
                <a:lnTo>
                  <a:pt x="2857561" y="0"/>
                </a:lnTo>
              </a:path>
            </a:pathLst>
          </a:custGeom>
          <a:ln w="9498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700118" y="5338677"/>
            <a:ext cx="0" cy="28575"/>
          </a:xfrm>
          <a:custGeom>
            <a:avLst/>
            <a:gdLst/>
            <a:ahLst/>
            <a:cxnLst/>
            <a:rect l="l" t="t" r="r" b="b"/>
            <a:pathLst>
              <a:path h="28575">
                <a:moveTo>
                  <a:pt x="0" y="28495"/>
                </a:moveTo>
                <a:lnTo>
                  <a:pt x="0" y="0"/>
                </a:lnTo>
              </a:path>
            </a:pathLst>
          </a:custGeom>
          <a:ln w="9497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2271554" y="5338677"/>
            <a:ext cx="0" cy="28575"/>
          </a:xfrm>
          <a:custGeom>
            <a:avLst/>
            <a:gdLst/>
            <a:ahLst/>
            <a:cxnLst/>
            <a:rect l="l" t="t" r="r" b="b"/>
            <a:pathLst>
              <a:path h="28575">
                <a:moveTo>
                  <a:pt x="0" y="28495"/>
                </a:moveTo>
                <a:lnTo>
                  <a:pt x="0" y="0"/>
                </a:lnTo>
              </a:path>
            </a:pathLst>
          </a:custGeom>
          <a:ln w="9497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2843054" y="5338677"/>
            <a:ext cx="0" cy="28575"/>
          </a:xfrm>
          <a:custGeom>
            <a:avLst/>
            <a:gdLst/>
            <a:ahLst/>
            <a:cxnLst/>
            <a:rect l="l" t="t" r="r" b="b"/>
            <a:pathLst>
              <a:path h="28575">
                <a:moveTo>
                  <a:pt x="0" y="28495"/>
                </a:moveTo>
                <a:lnTo>
                  <a:pt x="0" y="0"/>
                </a:lnTo>
              </a:path>
            </a:pathLst>
          </a:custGeom>
          <a:ln w="9497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3424304" y="5338677"/>
            <a:ext cx="0" cy="28575"/>
          </a:xfrm>
          <a:custGeom>
            <a:avLst/>
            <a:gdLst/>
            <a:ahLst/>
            <a:cxnLst/>
            <a:rect l="l" t="t" r="r" b="b"/>
            <a:pathLst>
              <a:path h="28575">
                <a:moveTo>
                  <a:pt x="0" y="28495"/>
                </a:moveTo>
                <a:lnTo>
                  <a:pt x="0" y="0"/>
                </a:lnTo>
              </a:path>
            </a:pathLst>
          </a:custGeom>
          <a:ln w="9497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3995678" y="5338677"/>
            <a:ext cx="0" cy="28575"/>
          </a:xfrm>
          <a:custGeom>
            <a:avLst/>
            <a:gdLst/>
            <a:ahLst/>
            <a:cxnLst/>
            <a:rect l="l" t="t" r="r" b="b"/>
            <a:pathLst>
              <a:path h="28575">
                <a:moveTo>
                  <a:pt x="0" y="28495"/>
                </a:moveTo>
                <a:lnTo>
                  <a:pt x="0" y="0"/>
                </a:lnTo>
              </a:path>
            </a:pathLst>
          </a:custGeom>
          <a:ln w="9497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4567177" y="5338677"/>
            <a:ext cx="0" cy="28575"/>
          </a:xfrm>
          <a:custGeom>
            <a:avLst/>
            <a:gdLst/>
            <a:ahLst/>
            <a:cxnLst/>
            <a:rect l="l" t="t" r="r" b="b"/>
            <a:pathLst>
              <a:path h="28575">
                <a:moveTo>
                  <a:pt x="0" y="28495"/>
                </a:moveTo>
                <a:lnTo>
                  <a:pt x="0" y="0"/>
                </a:lnTo>
              </a:path>
            </a:pathLst>
          </a:custGeom>
          <a:ln w="9497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700118" y="2500208"/>
            <a:ext cx="0" cy="2500630"/>
          </a:xfrm>
          <a:custGeom>
            <a:avLst/>
            <a:gdLst/>
            <a:ahLst/>
            <a:cxnLst/>
            <a:rect l="l" t="t" r="r" b="b"/>
            <a:pathLst>
              <a:path h="2500629">
                <a:moveTo>
                  <a:pt x="0" y="0"/>
                </a:moveTo>
                <a:lnTo>
                  <a:pt x="0" y="2500352"/>
                </a:lnTo>
              </a:path>
            </a:pathLst>
          </a:custGeom>
          <a:ln w="9497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700118" y="5183123"/>
            <a:ext cx="0" cy="137160"/>
          </a:xfrm>
          <a:custGeom>
            <a:avLst/>
            <a:gdLst/>
            <a:ahLst/>
            <a:cxnLst/>
            <a:rect l="l" t="t" r="r" b="b"/>
            <a:pathLst>
              <a:path h="137160">
                <a:moveTo>
                  <a:pt x="0" y="0"/>
                </a:moveTo>
                <a:lnTo>
                  <a:pt x="0" y="136552"/>
                </a:lnTo>
              </a:path>
            </a:pathLst>
          </a:custGeom>
          <a:ln w="9497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662130" y="2500208"/>
            <a:ext cx="28575" cy="0"/>
          </a:xfrm>
          <a:custGeom>
            <a:avLst/>
            <a:gdLst/>
            <a:ahLst/>
            <a:cxnLst/>
            <a:rect l="l" t="t" r="r" b="b"/>
            <a:pathLst>
              <a:path w="28575">
                <a:moveTo>
                  <a:pt x="0" y="0"/>
                </a:moveTo>
                <a:lnTo>
                  <a:pt x="28492" y="0"/>
                </a:lnTo>
              </a:path>
            </a:pathLst>
          </a:custGeom>
          <a:ln w="9498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662130" y="2976403"/>
            <a:ext cx="28575" cy="0"/>
          </a:xfrm>
          <a:custGeom>
            <a:avLst/>
            <a:gdLst/>
            <a:ahLst/>
            <a:cxnLst/>
            <a:rect l="l" t="t" r="r" b="b"/>
            <a:pathLst>
              <a:path w="28575">
                <a:moveTo>
                  <a:pt x="0" y="0"/>
                </a:moveTo>
                <a:lnTo>
                  <a:pt x="28492" y="0"/>
                </a:lnTo>
              </a:path>
            </a:pathLst>
          </a:custGeom>
          <a:ln w="9498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662130" y="3443100"/>
            <a:ext cx="28575" cy="0"/>
          </a:xfrm>
          <a:custGeom>
            <a:avLst/>
            <a:gdLst/>
            <a:ahLst/>
            <a:cxnLst/>
            <a:rect l="l" t="t" r="r" b="b"/>
            <a:pathLst>
              <a:path w="28575">
                <a:moveTo>
                  <a:pt x="0" y="0"/>
                </a:moveTo>
                <a:lnTo>
                  <a:pt x="28492" y="0"/>
                </a:lnTo>
              </a:path>
            </a:pathLst>
          </a:custGeom>
          <a:ln w="9498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662130" y="3919548"/>
            <a:ext cx="28575" cy="0"/>
          </a:xfrm>
          <a:custGeom>
            <a:avLst/>
            <a:gdLst/>
            <a:ahLst/>
            <a:cxnLst/>
            <a:rect l="l" t="t" r="r" b="b"/>
            <a:pathLst>
              <a:path w="28575">
                <a:moveTo>
                  <a:pt x="0" y="0"/>
                </a:moveTo>
                <a:lnTo>
                  <a:pt x="28492" y="0"/>
                </a:lnTo>
              </a:path>
            </a:pathLst>
          </a:custGeom>
          <a:ln w="9498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662130" y="4386245"/>
            <a:ext cx="28575" cy="0"/>
          </a:xfrm>
          <a:custGeom>
            <a:avLst/>
            <a:gdLst/>
            <a:ahLst/>
            <a:cxnLst/>
            <a:rect l="l" t="t" r="r" b="b"/>
            <a:pathLst>
              <a:path w="28575">
                <a:moveTo>
                  <a:pt x="0" y="0"/>
                </a:moveTo>
                <a:lnTo>
                  <a:pt x="28492" y="0"/>
                </a:lnTo>
              </a:path>
            </a:pathLst>
          </a:custGeom>
          <a:ln w="9498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1662130" y="4862478"/>
            <a:ext cx="28575" cy="0"/>
          </a:xfrm>
          <a:custGeom>
            <a:avLst/>
            <a:gdLst/>
            <a:ahLst/>
            <a:cxnLst/>
            <a:rect l="l" t="t" r="r" b="b"/>
            <a:pathLst>
              <a:path w="28575">
                <a:moveTo>
                  <a:pt x="0" y="0"/>
                </a:moveTo>
                <a:lnTo>
                  <a:pt x="28492" y="0"/>
                </a:lnTo>
              </a:path>
            </a:pathLst>
          </a:custGeom>
          <a:ln w="9498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1662130" y="5329174"/>
            <a:ext cx="28575" cy="0"/>
          </a:xfrm>
          <a:custGeom>
            <a:avLst/>
            <a:gdLst/>
            <a:ahLst/>
            <a:cxnLst/>
            <a:rect l="l" t="t" r="r" b="b"/>
            <a:pathLst>
              <a:path w="28575">
                <a:moveTo>
                  <a:pt x="0" y="0"/>
                </a:moveTo>
                <a:lnTo>
                  <a:pt x="28492" y="0"/>
                </a:lnTo>
              </a:path>
            </a:pathLst>
          </a:custGeom>
          <a:ln w="9498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 txBox="1"/>
          <p:nvPr/>
        </p:nvSpPr>
        <p:spPr>
          <a:xfrm>
            <a:off x="2416199" y="2638464"/>
            <a:ext cx="197485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dirty="0">
                <a:latin typeface="Arial"/>
                <a:cs typeface="Arial"/>
              </a:rPr>
              <a:t>57</a:t>
            </a:r>
            <a:endParaRPr sz="1200">
              <a:latin typeface="Arial"/>
              <a:cs typeface="Arial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2358897" y="3105161"/>
            <a:ext cx="197485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dirty="0">
                <a:latin typeface="Arial"/>
                <a:cs typeface="Arial"/>
              </a:rPr>
              <a:t>53</a:t>
            </a:r>
            <a:endParaRPr sz="1200">
              <a:latin typeface="Arial"/>
              <a:cs typeface="Arial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2263605" y="3581356"/>
            <a:ext cx="197485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dirty="0">
                <a:latin typeface="Arial"/>
                <a:cs typeface="Arial"/>
              </a:rPr>
              <a:t>47</a:t>
            </a:r>
            <a:endParaRPr sz="1200">
              <a:latin typeface="Arial"/>
              <a:cs typeface="Arial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2168630" y="4048052"/>
            <a:ext cx="197485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dirty="0">
                <a:latin typeface="Arial"/>
                <a:cs typeface="Arial"/>
              </a:rPr>
              <a:t>40</a:t>
            </a:r>
            <a:endParaRPr sz="1200">
              <a:latin typeface="Arial"/>
              <a:cs typeface="Arial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2111328" y="4524222"/>
            <a:ext cx="197485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dirty="0">
                <a:latin typeface="Arial"/>
                <a:cs typeface="Arial"/>
              </a:rPr>
              <a:t>36</a:t>
            </a:r>
            <a:endParaRPr sz="1200">
              <a:latin typeface="Arial"/>
              <a:cs typeface="Arial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1654176" y="5432375"/>
            <a:ext cx="94616" cy="1461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spc="10" dirty="0">
                <a:latin typeface="Arial"/>
                <a:cs typeface="Arial"/>
              </a:rPr>
              <a:t>0</a:t>
            </a:r>
            <a:endParaRPr sz="950">
              <a:latin typeface="Arial"/>
              <a:cs typeface="Arial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2187625" y="5432375"/>
            <a:ext cx="159385" cy="1461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spc="-10" dirty="0">
                <a:latin typeface="Arial"/>
                <a:cs typeface="Arial"/>
              </a:rPr>
              <a:t>20</a:t>
            </a:r>
            <a:endParaRPr sz="950">
              <a:latin typeface="Arial"/>
              <a:cs typeface="Arial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2759061" y="5432375"/>
            <a:ext cx="159385" cy="1461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spc="-10" dirty="0">
                <a:latin typeface="Arial"/>
                <a:cs typeface="Arial"/>
              </a:rPr>
              <a:t>40</a:t>
            </a:r>
            <a:endParaRPr sz="950">
              <a:latin typeface="Arial"/>
              <a:cs typeface="Arial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3340058" y="5432375"/>
            <a:ext cx="159385" cy="1461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spc="-10" dirty="0">
                <a:latin typeface="Arial"/>
                <a:cs typeface="Arial"/>
              </a:rPr>
              <a:t>60</a:t>
            </a:r>
            <a:endParaRPr sz="950">
              <a:latin typeface="Arial"/>
              <a:cs typeface="Arial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3812285" y="5432374"/>
            <a:ext cx="868044" cy="42832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9060" algn="ctr">
              <a:lnSpc>
                <a:spcPct val="100000"/>
              </a:lnSpc>
              <a:tabLst>
                <a:tab pos="641985" algn="l"/>
              </a:tabLst>
            </a:pPr>
            <a:r>
              <a:rPr sz="950" spc="-10" dirty="0">
                <a:latin typeface="Arial"/>
                <a:cs typeface="Arial"/>
              </a:rPr>
              <a:t>8</a:t>
            </a:r>
            <a:r>
              <a:rPr sz="950" spc="10" dirty="0">
                <a:latin typeface="Arial"/>
                <a:cs typeface="Arial"/>
              </a:rPr>
              <a:t>0</a:t>
            </a:r>
            <a:r>
              <a:rPr sz="950" dirty="0">
                <a:latin typeface="Arial"/>
                <a:cs typeface="Arial"/>
              </a:rPr>
              <a:t>	</a:t>
            </a:r>
            <a:r>
              <a:rPr sz="950" spc="-10" dirty="0">
                <a:latin typeface="Arial"/>
                <a:cs typeface="Arial"/>
              </a:rPr>
              <a:t>100</a:t>
            </a:r>
            <a:endParaRPr sz="9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75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1000" spc="-5" dirty="0">
                <a:latin typeface="Arial"/>
                <a:cs typeface="Arial"/>
              </a:rPr>
              <a:t>%</a:t>
            </a:r>
            <a:r>
              <a:rPr sz="1000" spc="-1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respondents</a:t>
            </a:r>
            <a:endParaRPr sz="1000">
              <a:latin typeface="Arial"/>
              <a:cs typeface="Arial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1200405" y="5012563"/>
            <a:ext cx="342265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5" dirty="0">
                <a:latin typeface="Arial"/>
                <a:cs typeface="Arial"/>
              </a:rPr>
              <a:t>Oth</a:t>
            </a:r>
            <a:r>
              <a:rPr sz="1000" spc="-10" dirty="0">
                <a:latin typeface="Arial"/>
                <a:cs typeface="Arial"/>
              </a:rPr>
              <a:t>e</a:t>
            </a:r>
            <a:r>
              <a:rPr sz="1000" spc="-5" dirty="0">
                <a:latin typeface="Arial"/>
                <a:cs typeface="Arial"/>
              </a:rPr>
              <a:t>r</a:t>
            </a:r>
            <a:endParaRPr sz="1000">
              <a:latin typeface="Arial"/>
              <a:cs typeface="Arial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662127" y="3521455"/>
            <a:ext cx="880110" cy="3077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203835">
              <a:lnSpc>
                <a:spcPct val="100000"/>
              </a:lnSpc>
            </a:pPr>
            <a:r>
              <a:rPr sz="1000" spc="-5" dirty="0">
                <a:latin typeface="Arial"/>
                <a:cs typeface="Arial"/>
              </a:rPr>
              <a:t>Access to</a:t>
            </a:r>
            <a:r>
              <a:rPr sz="1000" spc="-11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a  care</a:t>
            </a:r>
            <a:r>
              <a:rPr sz="1000" spc="-9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consultant</a:t>
            </a:r>
            <a:endParaRPr sz="1000">
              <a:latin typeface="Arial"/>
              <a:cs typeface="Arial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511253" y="3049907"/>
            <a:ext cx="1031240" cy="3077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7020" marR="5080" indent="-274320">
              <a:lnSpc>
                <a:spcPct val="100000"/>
              </a:lnSpc>
            </a:pPr>
            <a:r>
              <a:rPr sz="1000" spc="-5" dirty="0">
                <a:latin typeface="Arial"/>
                <a:cs typeface="Arial"/>
              </a:rPr>
              <a:t>An explanation of  d</a:t>
            </a:r>
            <a:r>
              <a:rPr sz="1000" spc="-10" dirty="0">
                <a:latin typeface="Arial"/>
                <a:cs typeface="Arial"/>
              </a:rPr>
              <a:t>e</a:t>
            </a:r>
            <a:r>
              <a:rPr sz="1000" spc="10" dirty="0">
                <a:latin typeface="Arial"/>
                <a:cs typeface="Arial"/>
              </a:rPr>
              <a:t>m</a:t>
            </a:r>
            <a:r>
              <a:rPr sz="1000" spc="-5" dirty="0">
                <a:latin typeface="Arial"/>
                <a:cs typeface="Arial"/>
              </a:rPr>
              <a:t>e</a:t>
            </a:r>
            <a:r>
              <a:rPr sz="1000" spc="-10" dirty="0">
                <a:latin typeface="Arial"/>
                <a:cs typeface="Arial"/>
              </a:rPr>
              <a:t>n</a:t>
            </a:r>
            <a:r>
              <a:rPr sz="1000" spc="-5" dirty="0">
                <a:latin typeface="Arial"/>
                <a:cs typeface="Arial"/>
              </a:rPr>
              <a:t>t</a:t>
            </a:r>
            <a:r>
              <a:rPr sz="1000" spc="-15" dirty="0">
                <a:latin typeface="Arial"/>
                <a:cs typeface="Arial"/>
              </a:rPr>
              <a:t>i</a:t>
            </a:r>
            <a:r>
              <a:rPr sz="1000" spc="-5" dirty="0">
                <a:latin typeface="Arial"/>
                <a:cs typeface="Arial"/>
              </a:rPr>
              <a:t>a/</a:t>
            </a:r>
            <a:r>
              <a:rPr sz="1000" spc="-15" dirty="0">
                <a:latin typeface="Arial"/>
                <a:cs typeface="Arial"/>
              </a:rPr>
              <a:t>A</a:t>
            </a:r>
            <a:r>
              <a:rPr sz="1000" spc="-5" dirty="0">
                <a:latin typeface="Arial"/>
                <a:cs typeface="Arial"/>
              </a:rPr>
              <a:t>D</a:t>
            </a:r>
            <a:endParaRPr sz="1000">
              <a:latin typeface="Arial"/>
              <a:cs typeface="Arial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714553" y="2578356"/>
            <a:ext cx="830580" cy="3077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10820" marR="5080" indent="-198120">
              <a:lnSpc>
                <a:spcPct val="100000"/>
              </a:lnSpc>
            </a:pPr>
            <a:r>
              <a:rPr sz="1000" spc="-5" dirty="0">
                <a:latin typeface="Arial"/>
                <a:cs typeface="Arial"/>
              </a:rPr>
              <a:t>Information</a:t>
            </a:r>
            <a:r>
              <a:rPr sz="1000" spc="-1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on  care</a:t>
            </a:r>
            <a:r>
              <a:rPr sz="1000" spc="-8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giving</a:t>
            </a:r>
            <a:endParaRPr sz="1000">
              <a:latin typeface="Arial"/>
              <a:cs typeface="Arial"/>
            </a:endParaRPr>
          </a:p>
        </p:txBody>
      </p:sp>
      <p:sp>
        <p:nvSpPr>
          <p:cNvPr id="47" name="object 47"/>
          <p:cNvSpPr/>
          <p:nvPr/>
        </p:nvSpPr>
        <p:spPr>
          <a:xfrm>
            <a:off x="1652523" y="5000561"/>
            <a:ext cx="144780" cy="182880"/>
          </a:xfrm>
          <a:custGeom>
            <a:avLst/>
            <a:gdLst/>
            <a:ahLst/>
            <a:cxnLst/>
            <a:rect l="l" t="t" r="r" b="b"/>
            <a:pathLst>
              <a:path w="144780" h="182879">
                <a:moveTo>
                  <a:pt x="0" y="182562"/>
                </a:moveTo>
                <a:lnTo>
                  <a:pt x="144462" y="182562"/>
                </a:lnTo>
                <a:lnTo>
                  <a:pt x="144462" y="0"/>
                </a:lnTo>
                <a:lnTo>
                  <a:pt x="0" y="0"/>
                </a:lnTo>
                <a:lnTo>
                  <a:pt x="0" y="18256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 txBox="1"/>
          <p:nvPr/>
        </p:nvSpPr>
        <p:spPr>
          <a:xfrm>
            <a:off x="1670050" y="4997195"/>
            <a:ext cx="110489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5" dirty="0">
                <a:latin typeface="Arial"/>
                <a:cs typeface="Arial"/>
              </a:rPr>
              <a:t>2</a:t>
            </a:r>
            <a:endParaRPr sz="1200">
              <a:latin typeface="Arial"/>
              <a:cs typeface="Arial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511253" y="4464814"/>
            <a:ext cx="1031240" cy="3077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76200" marR="5080" indent="-64135">
              <a:lnSpc>
                <a:spcPct val="100000"/>
              </a:lnSpc>
            </a:pPr>
            <a:r>
              <a:rPr sz="1000" spc="-5" dirty="0">
                <a:latin typeface="Arial"/>
                <a:cs typeface="Arial"/>
              </a:rPr>
              <a:t>An explanation of  drugs</a:t>
            </a:r>
            <a:r>
              <a:rPr sz="1000" spc="-6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prescribed</a:t>
            </a:r>
            <a:endParaRPr sz="1000">
              <a:latin typeface="Arial"/>
              <a:cs typeface="Arial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439625" y="3993263"/>
            <a:ext cx="1104265" cy="3077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87325" marR="5080" indent="-175260">
              <a:lnSpc>
                <a:spcPct val="100000"/>
              </a:lnSpc>
            </a:pPr>
            <a:r>
              <a:rPr sz="1000" spc="-5" dirty="0">
                <a:latin typeface="Arial"/>
                <a:cs typeface="Arial"/>
              </a:rPr>
              <a:t>A referral </a:t>
            </a:r>
            <a:r>
              <a:rPr sz="1000" dirty="0">
                <a:latin typeface="Arial"/>
                <a:cs typeface="Arial"/>
              </a:rPr>
              <a:t>for</a:t>
            </a:r>
            <a:r>
              <a:rPr sz="1000" spc="-8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where  </a:t>
            </a:r>
            <a:r>
              <a:rPr sz="1000" spc="-5" dirty="0">
                <a:latin typeface="Arial"/>
                <a:cs typeface="Arial"/>
              </a:rPr>
              <a:t>to find </a:t>
            </a:r>
            <a:r>
              <a:rPr sz="1000" dirty="0">
                <a:latin typeface="Arial"/>
                <a:cs typeface="Arial"/>
              </a:rPr>
              <a:t>more</a:t>
            </a:r>
            <a:r>
              <a:rPr sz="1000" spc="-11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info</a:t>
            </a:r>
            <a:endParaRPr sz="1000">
              <a:latin typeface="Arial"/>
              <a:cs typeface="Arial"/>
            </a:endParaRPr>
          </a:p>
        </p:txBody>
      </p:sp>
      <p:sp>
        <p:nvSpPr>
          <p:cNvPr id="52" name="object 52"/>
          <p:cNvSpPr/>
          <p:nvPr/>
        </p:nvSpPr>
        <p:spPr>
          <a:xfrm>
            <a:off x="482650" y="1373216"/>
            <a:ext cx="4342130" cy="831215"/>
          </a:xfrm>
          <a:custGeom>
            <a:avLst/>
            <a:gdLst/>
            <a:ahLst/>
            <a:cxnLst/>
            <a:rect l="l" t="t" r="r" b="b"/>
            <a:pathLst>
              <a:path w="4342130" h="831214">
                <a:moveTo>
                  <a:pt x="0" y="830999"/>
                </a:moveTo>
                <a:lnTo>
                  <a:pt x="4341622" y="830999"/>
                </a:lnTo>
                <a:lnTo>
                  <a:pt x="4341622" y="0"/>
                </a:lnTo>
                <a:lnTo>
                  <a:pt x="0" y="0"/>
                </a:lnTo>
                <a:lnTo>
                  <a:pt x="0" y="83099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 txBox="1"/>
          <p:nvPr/>
        </p:nvSpPr>
        <p:spPr>
          <a:xfrm>
            <a:off x="590806" y="1467484"/>
            <a:ext cx="4125595" cy="6515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065" marR="5080" algn="ctr">
              <a:lnSpc>
                <a:spcPct val="100000"/>
              </a:lnSpc>
            </a:pPr>
            <a:r>
              <a:rPr sz="1400" b="1" spc="-5" dirty="0">
                <a:latin typeface="Arial"/>
                <a:cs typeface="Arial"/>
              </a:rPr>
              <a:t>Question: "What </a:t>
            </a:r>
            <a:r>
              <a:rPr sz="1400" b="1" dirty="0">
                <a:latin typeface="Arial"/>
                <a:cs typeface="Arial"/>
              </a:rPr>
              <a:t>would </a:t>
            </a:r>
            <a:r>
              <a:rPr sz="1400" b="1" spc="-5" dirty="0">
                <a:latin typeface="Arial"/>
                <a:cs typeface="Arial"/>
              </a:rPr>
              <a:t>have been most</a:t>
            </a:r>
            <a:r>
              <a:rPr sz="1400" b="1" spc="-135" dirty="0">
                <a:latin typeface="Arial"/>
                <a:cs typeface="Arial"/>
              </a:rPr>
              <a:t> </a:t>
            </a:r>
            <a:r>
              <a:rPr sz="1400" b="1" spc="-5" dirty="0">
                <a:latin typeface="Arial"/>
                <a:cs typeface="Arial"/>
              </a:rPr>
              <a:t>valuable  from </a:t>
            </a:r>
            <a:r>
              <a:rPr sz="1400" b="1" spc="-20" dirty="0">
                <a:latin typeface="Arial"/>
                <a:cs typeface="Arial"/>
              </a:rPr>
              <a:t>your </a:t>
            </a:r>
            <a:r>
              <a:rPr sz="1400" b="1" dirty="0">
                <a:latin typeface="Arial"/>
                <a:cs typeface="Arial"/>
              </a:rPr>
              <a:t>clinician </a:t>
            </a:r>
            <a:r>
              <a:rPr sz="1400" b="1" spc="-10" dirty="0">
                <a:latin typeface="Arial"/>
                <a:cs typeface="Arial"/>
              </a:rPr>
              <a:t>after... </a:t>
            </a:r>
            <a:r>
              <a:rPr sz="1400" b="1" spc="-5" dirty="0">
                <a:latin typeface="Arial"/>
                <a:cs typeface="Arial"/>
              </a:rPr>
              <a:t>the diagnosis? Check  </a:t>
            </a:r>
            <a:r>
              <a:rPr sz="1400" b="1" dirty="0">
                <a:latin typeface="Arial"/>
                <a:cs typeface="Arial"/>
              </a:rPr>
              <a:t>all </a:t>
            </a:r>
            <a:r>
              <a:rPr sz="1400" b="1" spc="-5" dirty="0">
                <a:latin typeface="Arial"/>
                <a:cs typeface="Arial"/>
              </a:rPr>
              <a:t>that</a:t>
            </a:r>
            <a:r>
              <a:rPr sz="1400" b="1" spc="-140" dirty="0">
                <a:latin typeface="Arial"/>
                <a:cs typeface="Arial"/>
              </a:rPr>
              <a:t> </a:t>
            </a:r>
            <a:r>
              <a:rPr sz="1400" b="1" spc="-10" dirty="0">
                <a:latin typeface="Arial"/>
                <a:cs typeface="Arial"/>
              </a:rPr>
              <a:t>apply"</a:t>
            </a:r>
            <a:endParaRPr sz="1400">
              <a:latin typeface="Arial"/>
              <a:cs typeface="Arial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380600" y="274545"/>
            <a:ext cx="8684260" cy="7386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1280">
              <a:lnSpc>
                <a:spcPct val="100000"/>
              </a:lnSpc>
              <a:spcBef>
                <a:spcPts val="70"/>
              </a:spcBef>
            </a:pPr>
            <a:r>
              <a:rPr sz="2400" b="1" spc="-5" dirty="0" smtClean="0">
                <a:solidFill>
                  <a:srgbClr val="4A0D66"/>
                </a:solidFill>
                <a:latin typeface="Arial"/>
                <a:cs typeface="Arial"/>
              </a:rPr>
              <a:t>CGs </a:t>
            </a:r>
            <a:r>
              <a:rPr sz="2400" b="1" spc="-5" dirty="0">
                <a:solidFill>
                  <a:srgbClr val="4A0D66"/>
                </a:solidFill>
                <a:latin typeface="Arial"/>
                <a:cs typeface="Arial"/>
              </a:rPr>
              <a:t>show greater </a:t>
            </a:r>
            <a:r>
              <a:rPr sz="2400" b="1" dirty="0">
                <a:solidFill>
                  <a:srgbClr val="4A0D66"/>
                </a:solidFill>
                <a:latin typeface="Arial"/>
                <a:cs typeface="Arial"/>
              </a:rPr>
              <a:t>interest in </a:t>
            </a:r>
            <a:r>
              <a:rPr sz="2400" b="1" spc="-5" dirty="0">
                <a:solidFill>
                  <a:srgbClr val="4A0D66"/>
                </a:solidFill>
                <a:latin typeface="Arial"/>
                <a:cs typeface="Arial"/>
              </a:rPr>
              <a:t>caregiving </a:t>
            </a:r>
            <a:r>
              <a:rPr sz="2400" b="1" dirty="0">
                <a:solidFill>
                  <a:srgbClr val="4A0D66"/>
                </a:solidFill>
                <a:latin typeface="Arial"/>
                <a:cs typeface="Arial"/>
              </a:rPr>
              <a:t>information</a:t>
            </a:r>
            <a:r>
              <a:rPr sz="2400" b="1" spc="-55" dirty="0">
                <a:solidFill>
                  <a:srgbClr val="4A0D66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4A0D66"/>
                </a:solidFill>
                <a:latin typeface="Arial"/>
                <a:cs typeface="Arial"/>
              </a:rPr>
              <a:t>than</a:t>
            </a:r>
            <a:endParaRPr sz="2400" dirty="0">
              <a:solidFill>
                <a:srgbClr val="4A0D66"/>
              </a:solidFill>
              <a:latin typeface="Arial"/>
              <a:cs typeface="Arial"/>
            </a:endParaRPr>
          </a:p>
          <a:p>
            <a:pPr marL="81280">
              <a:lnSpc>
                <a:spcPct val="100000"/>
              </a:lnSpc>
            </a:pPr>
            <a:r>
              <a:rPr sz="2400" b="1" spc="-5" dirty="0">
                <a:solidFill>
                  <a:srgbClr val="4A0D66"/>
                </a:solidFill>
                <a:latin typeface="Arial"/>
                <a:cs typeface="Arial"/>
              </a:rPr>
              <a:t>dementia background; opportunity </a:t>
            </a:r>
            <a:r>
              <a:rPr sz="2400" b="1" dirty="0">
                <a:solidFill>
                  <a:srgbClr val="4A0D66"/>
                </a:solidFill>
                <a:latin typeface="Arial"/>
                <a:cs typeface="Arial"/>
              </a:rPr>
              <a:t>for </a:t>
            </a:r>
            <a:r>
              <a:rPr sz="2400" b="1" spc="-5" dirty="0">
                <a:solidFill>
                  <a:srgbClr val="4A0D66"/>
                </a:solidFill>
                <a:latin typeface="Arial"/>
                <a:cs typeface="Arial"/>
              </a:rPr>
              <a:t>Ass'n </a:t>
            </a:r>
            <a:r>
              <a:rPr sz="2400" b="1" dirty="0">
                <a:solidFill>
                  <a:srgbClr val="4A0D66"/>
                </a:solidFill>
                <a:latin typeface="Arial"/>
                <a:cs typeface="Arial"/>
              </a:rPr>
              <a:t>to</a:t>
            </a:r>
            <a:r>
              <a:rPr sz="2400" b="1" spc="-45" dirty="0">
                <a:solidFill>
                  <a:srgbClr val="4A0D66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4A0D66"/>
                </a:solidFill>
                <a:latin typeface="Arial"/>
                <a:cs typeface="Arial"/>
              </a:rPr>
              <a:t>supplement</a:t>
            </a:r>
            <a:endParaRPr sz="2400" dirty="0">
              <a:solidFill>
                <a:srgbClr val="4A0D66"/>
              </a:solidFill>
              <a:latin typeface="Arial"/>
              <a:cs typeface="Arial"/>
            </a:endParaRPr>
          </a:p>
        </p:txBody>
      </p:sp>
      <p:sp>
        <p:nvSpPr>
          <p:cNvPr id="59" name="object 59"/>
          <p:cNvSpPr/>
          <p:nvPr/>
        </p:nvSpPr>
        <p:spPr>
          <a:xfrm>
            <a:off x="5091178" y="1373216"/>
            <a:ext cx="3275965" cy="831215"/>
          </a:xfrm>
          <a:custGeom>
            <a:avLst/>
            <a:gdLst/>
            <a:ahLst/>
            <a:cxnLst/>
            <a:rect l="l" t="t" r="r" b="b"/>
            <a:pathLst>
              <a:path w="3275965" h="831214">
                <a:moveTo>
                  <a:pt x="0" y="830999"/>
                </a:moveTo>
                <a:lnTo>
                  <a:pt x="3275583" y="830999"/>
                </a:lnTo>
                <a:lnTo>
                  <a:pt x="3275583" y="0"/>
                </a:lnTo>
                <a:lnTo>
                  <a:pt x="0" y="0"/>
                </a:lnTo>
                <a:lnTo>
                  <a:pt x="0" y="83099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 txBox="1"/>
          <p:nvPr/>
        </p:nvSpPr>
        <p:spPr>
          <a:xfrm>
            <a:off x="5296029" y="1467484"/>
            <a:ext cx="2865755" cy="6515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065" marR="5080" algn="ctr">
              <a:lnSpc>
                <a:spcPct val="100000"/>
              </a:lnSpc>
            </a:pPr>
            <a:r>
              <a:rPr sz="1400" b="1" spc="-5" dirty="0">
                <a:latin typeface="Arial"/>
                <a:cs typeface="Arial"/>
              </a:rPr>
              <a:t>Responses for </a:t>
            </a:r>
            <a:r>
              <a:rPr sz="1400" b="1" dirty="0">
                <a:latin typeface="Arial"/>
                <a:cs typeface="Arial"/>
              </a:rPr>
              <a:t>'Other' </a:t>
            </a:r>
            <a:r>
              <a:rPr sz="1400" b="1" spc="-5" dirty="0">
                <a:latin typeface="Arial"/>
                <a:cs typeface="Arial"/>
              </a:rPr>
              <a:t>things that  </a:t>
            </a:r>
            <a:r>
              <a:rPr sz="1400" b="1" dirty="0">
                <a:latin typeface="Arial"/>
                <a:cs typeface="Arial"/>
              </a:rPr>
              <a:t>would </a:t>
            </a:r>
            <a:r>
              <a:rPr sz="1400" b="1" spc="-5" dirty="0">
                <a:latin typeface="Arial"/>
                <a:cs typeface="Arial"/>
              </a:rPr>
              <a:t>have been helpful from  clinicians</a:t>
            </a:r>
            <a:endParaRPr sz="1400">
              <a:latin typeface="Arial"/>
              <a:cs typeface="Arial"/>
            </a:endParaRPr>
          </a:p>
        </p:txBody>
      </p:sp>
      <p:sp>
        <p:nvSpPr>
          <p:cNvPr id="61" name="object 61"/>
          <p:cNvSpPr/>
          <p:nvPr/>
        </p:nvSpPr>
        <p:spPr>
          <a:xfrm>
            <a:off x="5120931" y="4792666"/>
            <a:ext cx="2951882" cy="156355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 txBox="1"/>
          <p:nvPr/>
        </p:nvSpPr>
        <p:spPr>
          <a:xfrm>
            <a:off x="5939409" y="5675884"/>
            <a:ext cx="1301750" cy="1692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dirty="0">
                <a:latin typeface="Arial"/>
                <a:cs typeface="Arial"/>
              </a:rPr>
              <a:t>"Resources </a:t>
            </a:r>
            <a:r>
              <a:rPr sz="1100" spc="5" dirty="0">
                <a:latin typeface="Arial"/>
                <a:cs typeface="Arial"/>
              </a:rPr>
              <a:t>for</a:t>
            </a:r>
            <a:r>
              <a:rPr sz="1100" spc="-15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care"</a:t>
            </a:r>
            <a:endParaRPr sz="1100">
              <a:latin typeface="Arial"/>
              <a:cs typeface="Arial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5650486" y="5268342"/>
            <a:ext cx="1873885" cy="1692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spc="5" dirty="0">
                <a:latin typeface="Arial"/>
                <a:cs typeface="Arial"/>
              </a:rPr>
              <a:t>"What </a:t>
            </a:r>
            <a:r>
              <a:rPr sz="1100" dirty="0">
                <a:latin typeface="Arial"/>
                <a:cs typeface="Arial"/>
              </a:rPr>
              <a:t>assistance </a:t>
            </a:r>
            <a:r>
              <a:rPr sz="1100" spc="-5" dirty="0">
                <a:latin typeface="Arial"/>
                <a:cs typeface="Arial"/>
              </a:rPr>
              <a:t>is</a:t>
            </a:r>
            <a:r>
              <a:rPr sz="1100" spc="-16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available"</a:t>
            </a:r>
            <a:endParaRPr sz="1100">
              <a:latin typeface="Arial"/>
              <a:cs typeface="Arial"/>
            </a:endParaRPr>
          </a:p>
        </p:txBody>
      </p:sp>
      <p:sp>
        <p:nvSpPr>
          <p:cNvPr id="64" name="object 64"/>
          <p:cNvSpPr/>
          <p:nvPr/>
        </p:nvSpPr>
        <p:spPr>
          <a:xfrm>
            <a:off x="5125694" y="4058920"/>
            <a:ext cx="2942590" cy="668020"/>
          </a:xfrm>
          <a:custGeom>
            <a:avLst/>
            <a:gdLst/>
            <a:ahLst/>
            <a:cxnLst/>
            <a:rect l="l" t="t" r="r" b="b"/>
            <a:pathLst>
              <a:path w="2942590" h="668020">
                <a:moveTo>
                  <a:pt x="2178212" y="649350"/>
                </a:moveTo>
                <a:lnTo>
                  <a:pt x="2085873" y="649350"/>
                </a:lnTo>
                <a:lnTo>
                  <a:pt x="2088221" y="651676"/>
                </a:lnTo>
                <a:lnTo>
                  <a:pt x="2096906" y="656923"/>
                </a:lnTo>
                <a:lnTo>
                  <a:pt x="2108537" y="662584"/>
                </a:lnTo>
                <a:lnTo>
                  <a:pt x="2119655" y="666114"/>
                </a:lnTo>
                <a:lnTo>
                  <a:pt x="2140680" y="667535"/>
                </a:lnTo>
                <a:lnTo>
                  <a:pt x="2159263" y="665289"/>
                </a:lnTo>
                <a:lnTo>
                  <a:pt x="2172966" y="658756"/>
                </a:lnTo>
                <a:lnTo>
                  <a:pt x="2178212" y="649350"/>
                </a:lnTo>
                <a:close/>
              </a:path>
              <a:path w="2942590" h="668020">
                <a:moveTo>
                  <a:pt x="2322272" y="647184"/>
                </a:moveTo>
                <a:lnTo>
                  <a:pt x="1985875" y="647184"/>
                </a:lnTo>
                <a:lnTo>
                  <a:pt x="2031263" y="647318"/>
                </a:lnTo>
                <a:lnTo>
                  <a:pt x="2037700" y="650374"/>
                </a:lnTo>
                <a:lnTo>
                  <a:pt x="2045551" y="654303"/>
                </a:lnTo>
                <a:lnTo>
                  <a:pt x="2053909" y="658106"/>
                </a:lnTo>
                <a:lnTo>
                  <a:pt x="2059838" y="659764"/>
                </a:lnTo>
                <a:lnTo>
                  <a:pt x="2064299" y="657852"/>
                </a:lnTo>
                <a:lnTo>
                  <a:pt x="2071903" y="653795"/>
                </a:lnTo>
                <a:lnTo>
                  <a:pt x="2079984" y="650120"/>
                </a:lnTo>
                <a:lnTo>
                  <a:pt x="2085873" y="649350"/>
                </a:lnTo>
                <a:lnTo>
                  <a:pt x="2178212" y="649350"/>
                </a:lnTo>
                <a:lnTo>
                  <a:pt x="2179345" y="647318"/>
                </a:lnTo>
                <a:lnTo>
                  <a:pt x="2322170" y="647318"/>
                </a:lnTo>
                <a:lnTo>
                  <a:pt x="2322272" y="647184"/>
                </a:lnTo>
                <a:close/>
              </a:path>
              <a:path w="2942590" h="668020">
                <a:moveTo>
                  <a:pt x="2496480" y="636777"/>
                </a:moveTo>
                <a:lnTo>
                  <a:pt x="2330094" y="636777"/>
                </a:lnTo>
                <a:lnTo>
                  <a:pt x="2341778" y="640373"/>
                </a:lnTo>
                <a:lnTo>
                  <a:pt x="2343461" y="646493"/>
                </a:lnTo>
                <a:lnTo>
                  <a:pt x="2343667" y="652994"/>
                </a:lnTo>
                <a:lnTo>
                  <a:pt x="2350922" y="657732"/>
                </a:lnTo>
                <a:lnTo>
                  <a:pt x="2393957" y="653454"/>
                </a:lnTo>
                <a:lnTo>
                  <a:pt x="2448195" y="653454"/>
                </a:lnTo>
                <a:lnTo>
                  <a:pt x="2475179" y="650368"/>
                </a:lnTo>
                <a:lnTo>
                  <a:pt x="2496480" y="636777"/>
                </a:lnTo>
                <a:close/>
              </a:path>
              <a:path w="2942590" h="668020">
                <a:moveTo>
                  <a:pt x="2249576" y="647318"/>
                </a:moveTo>
                <a:lnTo>
                  <a:pt x="2179345" y="647318"/>
                </a:lnTo>
                <a:lnTo>
                  <a:pt x="2197677" y="655248"/>
                </a:lnTo>
                <a:lnTo>
                  <a:pt x="2216461" y="654367"/>
                </a:lnTo>
                <a:lnTo>
                  <a:pt x="2234245" y="649962"/>
                </a:lnTo>
                <a:lnTo>
                  <a:pt x="2249576" y="647318"/>
                </a:lnTo>
                <a:close/>
              </a:path>
              <a:path w="2942590" h="668020">
                <a:moveTo>
                  <a:pt x="2448195" y="653454"/>
                </a:moveTo>
                <a:lnTo>
                  <a:pt x="2393957" y="653454"/>
                </a:lnTo>
                <a:lnTo>
                  <a:pt x="2436028" y="654843"/>
                </a:lnTo>
                <a:lnTo>
                  <a:pt x="2448195" y="653454"/>
                </a:lnTo>
                <a:close/>
              </a:path>
              <a:path w="2942590" h="668020">
                <a:moveTo>
                  <a:pt x="2322170" y="647318"/>
                </a:moveTo>
                <a:lnTo>
                  <a:pt x="2249576" y="647318"/>
                </a:lnTo>
                <a:lnTo>
                  <a:pt x="2267302" y="650374"/>
                </a:lnTo>
                <a:lnTo>
                  <a:pt x="2293741" y="654573"/>
                </a:lnTo>
                <a:lnTo>
                  <a:pt x="2318263" y="652516"/>
                </a:lnTo>
                <a:lnTo>
                  <a:pt x="2322170" y="647318"/>
                </a:lnTo>
                <a:close/>
              </a:path>
              <a:path w="2942590" h="668020">
                <a:moveTo>
                  <a:pt x="2328968" y="638276"/>
                </a:moveTo>
                <a:lnTo>
                  <a:pt x="1773711" y="638276"/>
                </a:lnTo>
                <a:lnTo>
                  <a:pt x="1788055" y="642903"/>
                </a:lnTo>
                <a:lnTo>
                  <a:pt x="1799913" y="648670"/>
                </a:lnTo>
                <a:lnTo>
                  <a:pt x="1820824" y="651509"/>
                </a:lnTo>
                <a:lnTo>
                  <a:pt x="1832784" y="652488"/>
                </a:lnTo>
                <a:lnTo>
                  <a:pt x="1834493" y="648573"/>
                </a:lnTo>
                <a:lnTo>
                  <a:pt x="1833272" y="643491"/>
                </a:lnTo>
                <a:lnTo>
                  <a:pt x="1836445" y="640968"/>
                </a:lnTo>
                <a:lnTo>
                  <a:pt x="2326944" y="640968"/>
                </a:lnTo>
                <a:lnTo>
                  <a:pt x="2328968" y="638276"/>
                </a:lnTo>
                <a:close/>
              </a:path>
              <a:path w="2942590" h="668020">
                <a:moveTo>
                  <a:pt x="2326944" y="640968"/>
                </a:moveTo>
                <a:lnTo>
                  <a:pt x="1836445" y="640968"/>
                </a:lnTo>
                <a:lnTo>
                  <a:pt x="1883334" y="651676"/>
                </a:lnTo>
                <a:lnTo>
                  <a:pt x="1934854" y="651192"/>
                </a:lnTo>
                <a:lnTo>
                  <a:pt x="1985875" y="647184"/>
                </a:lnTo>
                <a:lnTo>
                  <a:pt x="2322272" y="647184"/>
                </a:lnTo>
                <a:lnTo>
                  <a:pt x="2326944" y="640968"/>
                </a:lnTo>
                <a:close/>
              </a:path>
              <a:path w="2942590" h="668020">
                <a:moveTo>
                  <a:pt x="56705" y="53536"/>
                </a:moveTo>
                <a:lnTo>
                  <a:pt x="32426" y="57229"/>
                </a:lnTo>
                <a:lnTo>
                  <a:pt x="13029" y="65232"/>
                </a:lnTo>
                <a:lnTo>
                  <a:pt x="1930" y="77342"/>
                </a:lnTo>
                <a:lnTo>
                  <a:pt x="0" y="93989"/>
                </a:lnTo>
                <a:lnTo>
                  <a:pt x="6105" y="112029"/>
                </a:lnTo>
                <a:lnTo>
                  <a:pt x="14664" y="130474"/>
                </a:lnTo>
                <a:lnTo>
                  <a:pt x="20091" y="148335"/>
                </a:lnTo>
                <a:lnTo>
                  <a:pt x="14994" y="188114"/>
                </a:lnTo>
                <a:lnTo>
                  <a:pt x="5526" y="233208"/>
                </a:lnTo>
                <a:lnTo>
                  <a:pt x="423" y="277412"/>
                </a:lnTo>
                <a:lnTo>
                  <a:pt x="8419" y="314521"/>
                </a:lnTo>
                <a:lnTo>
                  <a:pt x="38252" y="338327"/>
                </a:lnTo>
                <a:lnTo>
                  <a:pt x="44344" y="359286"/>
                </a:lnTo>
                <a:lnTo>
                  <a:pt x="53842" y="380841"/>
                </a:lnTo>
                <a:lnTo>
                  <a:pt x="65291" y="397299"/>
                </a:lnTo>
                <a:lnTo>
                  <a:pt x="77241" y="402970"/>
                </a:lnTo>
                <a:lnTo>
                  <a:pt x="81865" y="419973"/>
                </a:lnTo>
                <a:lnTo>
                  <a:pt x="90608" y="443452"/>
                </a:lnTo>
                <a:lnTo>
                  <a:pt x="101780" y="464978"/>
                </a:lnTo>
                <a:lnTo>
                  <a:pt x="113690" y="476122"/>
                </a:lnTo>
                <a:lnTo>
                  <a:pt x="116145" y="513123"/>
                </a:lnTo>
                <a:lnTo>
                  <a:pt x="110087" y="556196"/>
                </a:lnTo>
                <a:lnTo>
                  <a:pt x="104528" y="602031"/>
                </a:lnTo>
                <a:lnTo>
                  <a:pt x="108483" y="647318"/>
                </a:lnTo>
                <a:lnTo>
                  <a:pt x="123977" y="647318"/>
                </a:lnTo>
                <a:lnTo>
                  <a:pt x="129184" y="649350"/>
                </a:lnTo>
                <a:lnTo>
                  <a:pt x="126065" y="642903"/>
                </a:lnTo>
                <a:lnTo>
                  <a:pt x="138995" y="639968"/>
                </a:lnTo>
                <a:lnTo>
                  <a:pt x="535615" y="639968"/>
                </a:lnTo>
                <a:lnTo>
                  <a:pt x="542519" y="639476"/>
                </a:lnTo>
                <a:lnTo>
                  <a:pt x="629622" y="628106"/>
                </a:lnTo>
                <a:lnTo>
                  <a:pt x="685587" y="622522"/>
                </a:lnTo>
                <a:lnTo>
                  <a:pt x="745958" y="618890"/>
                </a:lnTo>
                <a:lnTo>
                  <a:pt x="1662570" y="618890"/>
                </a:lnTo>
                <a:lnTo>
                  <a:pt x="1685184" y="613701"/>
                </a:lnTo>
                <a:lnTo>
                  <a:pt x="1710080" y="609203"/>
                </a:lnTo>
                <a:lnTo>
                  <a:pt x="2936004" y="609203"/>
                </a:lnTo>
                <a:lnTo>
                  <a:pt x="2942357" y="587700"/>
                </a:lnTo>
                <a:lnTo>
                  <a:pt x="2936869" y="548068"/>
                </a:lnTo>
                <a:lnTo>
                  <a:pt x="2921617" y="511579"/>
                </a:lnTo>
                <a:lnTo>
                  <a:pt x="2904388" y="480186"/>
                </a:lnTo>
                <a:lnTo>
                  <a:pt x="2877121" y="474654"/>
                </a:lnTo>
                <a:lnTo>
                  <a:pt x="2852080" y="468502"/>
                </a:lnTo>
                <a:lnTo>
                  <a:pt x="2832397" y="458827"/>
                </a:lnTo>
                <a:lnTo>
                  <a:pt x="2821203" y="442721"/>
                </a:lnTo>
                <a:lnTo>
                  <a:pt x="2839061" y="428827"/>
                </a:lnTo>
                <a:lnTo>
                  <a:pt x="2854715" y="413194"/>
                </a:lnTo>
                <a:lnTo>
                  <a:pt x="2869870" y="397180"/>
                </a:lnTo>
                <a:lnTo>
                  <a:pt x="2886227" y="382142"/>
                </a:lnTo>
                <a:lnTo>
                  <a:pt x="2895347" y="330239"/>
                </a:lnTo>
                <a:lnTo>
                  <a:pt x="2901086" y="273811"/>
                </a:lnTo>
                <a:lnTo>
                  <a:pt x="2905873" y="220908"/>
                </a:lnTo>
                <a:lnTo>
                  <a:pt x="2912135" y="179577"/>
                </a:lnTo>
                <a:lnTo>
                  <a:pt x="2900741" y="176329"/>
                </a:lnTo>
                <a:lnTo>
                  <a:pt x="2900801" y="163115"/>
                </a:lnTo>
                <a:lnTo>
                  <a:pt x="2899384" y="148734"/>
                </a:lnTo>
                <a:lnTo>
                  <a:pt x="2883560" y="141985"/>
                </a:lnTo>
                <a:lnTo>
                  <a:pt x="2901612" y="112273"/>
                </a:lnTo>
                <a:lnTo>
                  <a:pt x="2912818" y="76501"/>
                </a:lnTo>
                <a:lnTo>
                  <a:pt x="2913183" y="75183"/>
                </a:lnTo>
                <a:lnTo>
                  <a:pt x="137058" y="75183"/>
                </a:lnTo>
                <a:lnTo>
                  <a:pt x="124096" y="72215"/>
                </a:lnTo>
                <a:lnTo>
                  <a:pt x="98268" y="58467"/>
                </a:lnTo>
                <a:lnTo>
                  <a:pt x="82448" y="54355"/>
                </a:lnTo>
                <a:lnTo>
                  <a:pt x="56705" y="53536"/>
                </a:lnTo>
                <a:close/>
              </a:path>
              <a:path w="2942590" h="668020">
                <a:moveTo>
                  <a:pt x="535615" y="639968"/>
                </a:moveTo>
                <a:lnTo>
                  <a:pt x="138995" y="639968"/>
                </a:lnTo>
                <a:lnTo>
                  <a:pt x="154830" y="641725"/>
                </a:lnTo>
                <a:lnTo>
                  <a:pt x="160426" y="649350"/>
                </a:lnTo>
                <a:lnTo>
                  <a:pt x="189001" y="649350"/>
                </a:lnTo>
                <a:lnTo>
                  <a:pt x="236575" y="645963"/>
                </a:lnTo>
                <a:lnTo>
                  <a:pt x="285579" y="644661"/>
                </a:lnTo>
                <a:lnTo>
                  <a:pt x="442541" y="644589"/>
                </a:lnTo>
                <a:lnTo>
                  <a:pt x="490450" y="643189"/>
                </a:lnTo>
                <a:lnTo>
                  <a:pt x="535615" y="639968"/>
                </a:lnTo>
                <a:close/>
              </a:path>
              <a:path w="2942590" h="668020">
                <a:moveTo>
                  <a:pt x="1662570" y="618890"/>
                </a:moveTo>
                <a:lnTo>
                  <a:pt x="745958" y="618890"/>
                </a:lnTo>
                <a:lnTo>
                  <a:pt x="794410" y="620140"/>
                </a:lnTo>
                <a:lnTo>
                  <a:pt x="809261" y="625562"/>
                </a:lnTo>
                <a:lnTo>
                  <a:pt x="825589" y="635507"/>
                </a:lnTo>
                <a:lnTo>
                  <a:pt x="841916" y="645072"/>
                </a:lnTo>
                <a:lnTo>
                  <a:pt x="856767" y="649350"/>
                </a:lnTo>
                <a:lnTo>
                  <a:pt x="876931" y="647184"/>
                </a:lnTo>
                <a:lnTo>
                  <a:pt x="895105" y="639714"/>
                </a:lnTo>
                <a:lnTo>
                  <a:pt x="912328" y="630259"/>
                </a:lnTo>
                <a:lnTo>
                  <a:pt x="929538" y="622172"/>
                </a:lnTo>
                <a:lnTo>
                  <a:pt x="1643320" y="622172"/>
                </a:lnTo>
                <a:lnTo>
                  <a:pt x="1657121" y="620140"/>
                </a:lnTo>
                <a:lnTo>
                  <a:pt x="1662570" y="618890"/>
                </a:lnTo>
                <a:close/>
              </a:path>
              <a:path w="2942590" h="668020">
                <a:moveTo>
                  <a:pt x="442541" y="644589"/>
                </a:moveTo>
                <a:lnTo>
                  <a:pt x="335741" y="644589"/>
                </a:lnTo>
                <a:lnTo>
                  <a:pt x="386788" y="644890"/>
                </a:lnTo>
                <a:lnTo>
                  <a:pt x="438448" y="644708"/>
                </a:lnTo>
                <a:lnTo>
                  <a:pt x="442541" y="644589"/>
                </a:lnTo>
                <a:close/>
              </a:path>
              <a:path w="2942590" h="668020">
                <a:moveTo>
                  <a:pt x="2936004" y="609203"/>
                </a:moveTo>
                <a:lnTo>
                  <a:pt x="1710080" y="609203"/>
                </a:lnTo>
                <a:lnTo>
                  <a:pt x="1730595" y="614872"/>
                </a:lnTo>
                <a:lnTo>
                  <a:pt x="1745513" y="638936"/>
                </a:lnTo>
                <a:lnTo>
                  <a:pt x="1773711" y="638276"/>
                </a:lnTo>
                <a:lnTo>
                  <a:pt x="2328968" y="638276"/>
                </a:lnTo>
                <a:lnTo>
                  <a:pt x="2330094" y="636777"/>
                </a:lnTo>
                <a:lnTo>
                  <a:pt x="2496480" y="636777"/>
                </a:lnTo>
                <a:lnTo>
                  <a:pt x="2509418" y="628522"/>
                </a:lnTo>
                <a:lnTo>
                  <a:pt x="2826718" y="628522"/>
                </a:lnTo>
                <a:lnTo>
                  <a:pt x="2829052" y="628169"/>
                </a:lnTo>
                <a:lnTo>
                  <a:pt x="2875813" y="615949"/>
                </a:lnTo>
                <a:lnTo>
                  <a:pt x="2934011" y="615949"/>
                </a:lnTo>
                <a:lnTo>
                  <a:pt x="2936004" y="609203"/>
                </a:lnTo>
                <a:close/>
              </a:path>
              <a:path w="2942590" h="668020">
                <a:moveTo>
                  <a:pt x="2826718" y="628522"/>
                </a:moveTo>
                <a:lnTo>
                  <a:pt x="2509418" y="628522"/>
                </a:lnTo>
                <a:lnTo>
                  <a:pt x="2635208" y="634972"/>
                </a:lnTo>
                <a:lnTo>
                  <a:pt x="2688229" y="637383"/>
                </a:lnTo>
                <a:lnTo>
                  <a:pt x="2737030" y="637786"/>
                </a:lnTo>
                <a:lnTo>
                  <a:pt x="2783381" y="635082"/>
                </a:lnTo>
                <a:lnTo>
                  <a:pt x="2826718" y="628522"/>
                </a:lnTo>
                <a:close/>
              </a:path>
              <a:path w="2942590" h="668020">
                <a:moveTo>
                  <a:pt x="1643320" y="622172"/>
                </a:moveTo>
                <a:lnTo>
                  <a:pt x="929538" y="622172"/>
                </a:lnTo>
                <a:lnTo>
                  <a:pt x="960193" y="633989"/>
                </a:lnTo>
                <a:lnTo>
                  <a:pt x="997420" y="636793"/>
                </a:lnTo>
                <a:lnTo>
                  <a:pt x="1035123" y="633335"/>
                </a:lnTo>
                <a:lnTo>
                  <a:pt x="1067206" y="626363"/>
                </a:lnTo>
                <a:lnTo>
                  <a:pt x="1239115" y="626363"/>
                </a:lnTo>
                <a:lnTo>
                  <a:pt x="1239710" y="624490"/>
                </a:lnTo>
                <a:lnTo>
                  <a:pt x="1249197" y="624331"/>
                </a:lnTo>
                <a:lnTo>
                  <a:pt x="1628656" y="624331"/>
                </a:lnTo>
                <a:lnTo>
                  <a:pt x="1643320" y="622172"/>
                </a:lnTo>
                <a:close/>
              </a:path>
              <a:path w="2942590" h="668020">
                <a:moveTo>
                  <a:pt x="1238366" y="628721"/>
                </a:moveTo>
                <a:lnTo>
                  <a:pt x="1186025" y="628721"/>
                </a:lnTo>
                <a:lnTo>
                  <a:pt x="1228369" y="636777"/>
                </a:lnTo>
                <a:lnTo>
                  <a:pt x="1236356" y="636619"/>
                </a:lnTo>
                <a:lnTo>
                  <a:pt x="1237783" y="630554"/>
                </a:lnTo>
                <a:lnTo>
                  <a:pt x="1238366" y="628721"/>
                </a:lnTo>
                <a:close/>
              </a:path>
              <a:path w="2942590" h="668020">
                <a:moveTo>
                  <a:pt x="1628656" y="624331"/>
                </a:moveTo>
                <a:lnTo>
                  <a:pt x="1249197" y="624331"/>
                </a:lnTo>
                <a:lnTo>
                  <a:pt x="1254115" y="630687"/>
                </a:lnTo>
                <a:lnTo>
                  <a:pt x="1261485" y="631364"/>
                </a:lnTo>
                <a:lnTo>
                  <a:pt x="1265949" y="631636"/>
                </a:lnTo>
                <a:lnTo>
                  <a:pt x="1262151" y="636777"/>
                </a:lnTo>
                <a:lnTo>
                  <a:pt x="1308553" y="630614"/>
                </a:lnTo>
                <a:lnTo>
                  <a:pt x="1356048" y="628356"/>
                </a:lnTo>
                <a:lnTo>
                  <a:pt x="1595708" y="628356"/>
                </a:lnTo>
                <a:lnTo>
                  <a:pt x="1605635" y="627721"/>
                </a:lnTo>
                <a:lnTo>
                  <a:pt x="1628656" y="624331"/>
                </a:lnTo>
                <a:close/>
              </a:path>
              <a:path w="2942590" h="668020">
                <a:moveTo>
                  <a:pt x="1239115" y="626363"/>
                </a:moveTo>
                <a:lnTo>
                  <a:pt x="1067206" y="626363"/>
                </a:lnTo>
                <a:lnTo>
                  <a:pt x="1105193" y="632134"/>
                </a:lnTo>
                <a:lnTo>
                  <a:pt x="1144883" y="630046"/>
                </a:lnTo>
                <a:lnTo>
                  <a:pt x="1186025" y="628721"/>
                </a:lnTo>
                <a:lnTo>
                  <a:pt x="1238366" y="628721"/>
                </a:lnTo>
                <a:lnTo>
                  <a:pt x="1239115" y="626363"/>
                </a:lnTo>
                <a:close/>
              </a:path>
              <a:path w="2942590" h="668020">
                <a:moveTo>
                  <a:pt x="1595708" y="628356"/>
                </a:moveTo>
                <a:lnTo>
                  <a:pt x="1356048" y="628356"/>
                </a:lnTo>
                <a:lnTo>
                  <a:pt x="1404513" y="628634"/>
                </a:lnTo>
                <a:lnTo>
                  <a:pt x="1503866" y="631320"/>
                </a:lnTo>
                <a:lnTo>
                  <a:pt x="1554509" y="630991"/>
                </a:lnTo>
                <a:lnTo>
                  <a:pt x="1595708" y="628356"/>
                </a:lnTo>
                <a:close/>
              </a:path>
              <a:path w="2942590" h="668020">
                <a:moveTo>
                  <a:pt x="2934011" y="615949"/>
                </a:moveTo>
                <a:lnTo>
                  <a:pt x="2875813" y="615949"/>
                </a:lnTo>
                <a:lnTo>
                  <a:pt x="2890166" y="619646"/>
                </a:lnTo>
                <a:lnTo>
                  <a:pt x="2901102" y="622188"/>
                </a:lnTo>
                <a:lnTo>
                  <a:pt x="2930296" y="628522"/>
                </a:lnTo>
                <a:lnTo>
                  <a:pt x="2934011" y="615949"/>
                </a:lnTo>
                <a:close/>
              </a:path>
              <a:path w="2942590" h="668020">
                <a:moveTo>
                  <a:pt x="293322" y="50161"/>
                </a:moveTo>
                <a:lnTo>
                  <a:pt x="251358" y="50164"/>
                </a:lnTo>
                <a:lnTo>
                  <a:pt x="216675" y="55235"/>
                </a:lnTo>
                <a:lnTo>
                  <a:pt x="186398" y="64246"/>
                </a:lnTo>
                <a:lnTo>
                  <a:pt x="160025" y="72471"/>
                </a:lnTo>
                <a:lnTo>
                  <a:pt x="137058" y="75183"/>
                </a:lnTo>
                <a:lnTo>
                  <a:pt x="2913183" y="75183"/>
                </a:lnTo>
                <a:lnTo>
                  <a:pt x="2917983" y="57848"/>
                </a:lnTo>
                <a:lnTo>
                  <a:pt x="1152977" y="57848"/>
                </a:lnTo>
                <a:lnTo>
                  <a:pt x="1095908" y="56387"/>
                </a:lnTo>
                <a:lnTo>
                  <a:pt x="1074272" y="53343"/>
                </a:lnTo>
                <a:lnTo>
                  <a:pt x="375249" y="53343"/>
                </a:lnTo>
                <a:lnTo>
                  <a:pt x="293322" y="50161"/>
                </a:lnTo>
                <a:close/>
              </a:path>
              <a:path w="2942590" h="668020">
                <a:moveTo>
                  <a:pt x="1338955" y="35339"/>
                </a:moveTo>
                <a:lnTo>
                  <a:pt x="1290726" y="35559"/>
                </a:lnTo>
                <a:lnTo>
                  <a:pt x="1246731" y="43529"/>
                </a:lnTo>
                <a:lnTo>
                  <a:pt x="1202033" y="52260"/>
                </a:lnTo>
                <a:lnTo>
                  <a:pt x="1152977" y="57848"/>
                </a:lnTo>
                <a:lnTo>
                  <a:pt x="2917983" y="57848"/>
                </a:lnTo>
                <a:lnTo>
                  <a:pt x="2921965" y="43471"/>
                </a:lnTo>
                <a:lnTo>
                  <a:pt x="1431458" y="43471"/>
                </a:lnTo>
                <a:lnTo>
                  <a:pt x="1385945" y="39989"/>
                </a:lnTo>
                <a:lnTo>
                  <a:pt x="1338955" y="35339"/>
                </a:lnTo>
                <a:close/>
              </a:path>
              <a:path w="2942590" h="668020">
                <a:moveTo>
                  <a:pt x="472211" y="37591"/>
                </a:moveTo>
                <a:lnTo>
                  <a:pt x="456610" y="39588"/>
                </a:lnTo>
                <a:lnTo>
                  <a:pt x="440932" y="44164"/>
                </a:lnTo>
                <a:lnTo>
                  <a:pt x="425455" y="49057"/>
                </a:lnTo>
                <a:lnTo>
                  <a:pt x="409854" y="52196"/>
                </a:lnTo>
                <a:lnTo>
                  <a:pt x="375249" y="53343"/>
                </a:lnTo>
                <a:lnTo>
                  <a:pt x="1074272" y="53343"/>
                </a:lnTo>
                <a:lnTo>
                  <a:pt x="1059969" y="51331"/>
                </a:lnTo>
                <a:lnTo>
                  <a:pt x="1036427" y="46735"/>
                </a:lnTo>
                <a:lnTo>
                  <a:pt x="569694" y="46735"/>
                </a:lnTo>
                <a:lnTo>
                  <a:pt x="537235" y="45973"/>
                </a:lnTo>
                <a:lnTo>
                  <a:pt x="520092" y="44378"/>
                </a:lnTo>
                <a:lnTo>
                  <a:pt x="503723" y="41020"/>
                </a:lnTo>
                <a:lnTo>
                  <a:pt x="487854" y="38044"/>
                </a:lnTo>
                <a:lnTo>
                  <a:pt x="472211" y="37591"/>
                </a:lnTo>
                <a:close/>
              </a:path>
              <a:path w="2942590" h="668020">
                <a:moveTo>
                  <a:pt x="724900" y="36816"/>
                </a:moveTo>
                <a:lnTo>
                  <a:pt x="674903" y="37591"/>
                </a:lnTo>
                <a:lnTo>
                  <a:pt x="639516" y="40401"/>
                </a:lnTo>
                <a:lnTo>
                  <a:pt x="604117" y="44164"/>
                </a:lnTo>
                <a:lnTo>
                  <a:pt x="569694" y="46735"/>
                </a:lnTo>
                <a:lnTo>
                  <a:pt x="1036427" y="46735"/>
                </a:lnTo>
                <a:lnTo>
                  <a:pt x="1022060" y="43941"/>
                </a:lnTo>
                <a:lnTo>
                  <a:pt x="859434" y="43941"/>
                </a:lnTo>
                <a:lnTo>
                  <a:pt x="821082" y="42360"/>
                </a:lnTo>
                <a:lnTo>
                  <a:pt x="774932" y="39195"/>
                </a:lnTo>
                <a:lnTo>
                  <a:pt x="724900" y="36816"/>
                </a:lnTo>
                <a:close/>
              </a:path>
              <a:path w="2942590" h="668020">
                <a:moveTo>
                  <a:pt x="950366" y="33400"/>
                </a:moveTo>
                <a:lnTo>
                  <a:pt x="926963" y="35339"/>
                </a:lnTo>
                <a:lnTo>
                  <a:pt x="903900" y="39433"/>
                </a:lnTo>
                <a:lnTo>
                  <a:pt x="881304" y="43152"/>
                </a:lnTo>
                <a:lnTo>
                  <a:pt x="859434" y="43941"/>
                </a:lnTo>
                <a:lnTo>
                  <a:pt x="1022060" y="43941"/>
                </a:lnTo>
                <a:lnTo>
                  <a:pt x="986234" y="37314"/>
                </a:lnTo>
                <a:lnTo>
                  <a:pt x="950366" y="33400"/>
                </a:lnTo>
                <a:close/>
              </a:path>
              <a:path w="2942590" h="668020">
                <a:moveTo>
                  <a:pt x="1540154" y="16763"/>
                </a:moveTo>
                <a:lnTo>
                  <a:pt x="1523078" y="22986"/>
                </a:lnTo>
                <a:lnTo>
                  <a:pt x="1504801" y="27447"/>
                </a:lnTo>
                <a:lnTo>
                  <a:pt x="1487951" y="32319"/>
                </a:lnTo>
                <a:lnTo>
                  <a:pt x="1475257" y="39750"/>
                </a:lnTo>
                <a:lnTo>
                  <a:pt x="1431458" y="43471"/>
                </a:lnTo>
                <a:lnTo>
                  <a:pt x="2921965" y="43471"/>
                </a:lnTo>
                <a:lnTo>
                  <a:pt x="2923047" y="39562"/>
                </a:lnTo>
                <a:lnTo>
                  <a:pt x="2925246" y="34734"/>
                </a:lnTo>
                <a:lnTo>
                  <a:pt x="1611290" y="34734"/>
                </a:lnTo>
                <a:lnTo>
                  <a:pt x="1574633" y="33273"/>
                </a:lnTo>
                <a:lnTo>
                  <a:pt x="1540154" y="16763"/>
                </a:lnTo>
                <a:close/>
              </a:path>
              <a:path w="2942590" h="668020">
                <a:moveTo>
                  <a:pt x="1688236" y="22986"/>
                </a:moveTo>
                <a:lnTo>
                  <a:pt x="1611290" y="34734"/>
                </a:lnTo>
                <a:lnTo>
                  <a:pt x="2925246" y="34734"/>
                </a:lnTo>
                <a:lnTo>
                  <a:pt x="2927703" y="29336"/>
                </a:lnTo>
                <a:lnTo>
                  <a:pt x="1784375" y="29336"/>
                </a:lnTo>
                <a:lnTo>
                  <a:pt x="1759549" y="28916"/>
                </a:lnTo>
                <a:lnTo>
                  <a:pt x="1711706" y="23407"/>
                </a:lnTo>
                <a:lnTo>
                  <a:pt x="1688236" y="22986"/>
                </a:lnTo>
                <a:close/>
              </a:path>
              <a:path w="2942590" h="668020">
                <a:moveTo>
                  <a:pt x="2048488" y="8937"/>
                </a:moveTo>
                <a:lnTo>
                  <a:pt x="1997704" y="9087"/>
                </a:lnTo>
                <a:lnTo>
                  <a:pt x="1945552" y="10550"/>
                </a:lnTo>
                <a:lnTo>
                  <a:pt x="1892493" y="13672"/>
                </a:lnTo>
                <a:lnTo>
                  <a:pt x="1838985" y="18795"/>
                </a:lnTo>
                <a:lnTo>
                  <a:pt x="1810728" y="24876"/>
                </a:lnTo>
                <a:lnTo>
                  <a:pt x="1797694" y="27993"/>
                </a:lnTo>
                <a:lnTo>
                  <a:pt x="1784375" y="29336"/>
                </a:lnTo>
                <a:lnTo>
                  <a:pt x="2927703" y="29336"/>
                </a:lnTo>
                <a:lnTo>
                  <a:pt x="2933176" y="17318"/>
                </a:lnTo>
                <a:lnTo>
                  <a:pt x="2573652" y="17318"/>
                </a:lnTo>
                <a:lnTo>
                  <a:pt x="2530580" y="15238"/>
                </a:lnTo>
                <a:lnTo>
                  <a:pt x="2285781" y="15238"/>
                </a:lnTo>
                <a:lnTo>
                  <a:pt x="2228748" y="14604"/>
                </a:lnTo>
                <a:lnTo>
                  <a:pt x="2097444" y="9758"/>
                </a:lnTo>
                <a:lnTo>
                  <a:pt x="2048488" y="8937"/>
                </a:lnTo>
                <a:close/>
              </a:path>
              <a:path w="2942590" h="668020">
                <a:moveTo>
                  <a:pt x="2712110" y="0"/>
                </a:moveTo>
                <a:lnTo>
                  <a:pt x="2664080" y="8268"/>
                </a:lnTo>
                <a:lnTo>
                  <a:pt x="2618555" y="14543"/>
                </a:lnTo>
                <a:lnTo>
                  <a:pt x="2573652" y="17318"/>
                </a:lnTo>
                <a:lnTo>
                  <a:pt x="2933176" y="17318"/>
                </a:lnTo>
                <a:lnTo>
                  <a:pt x="2936472" y="10080"/>
                </a:lnTo>
                <a:lnTo>
                  <a:pt x="2809990" y="10080"/>
                </a:lnTo>
                <a:lnTo>
                  <a:pt x="2759797" y="8304"/>
                </a:lnTo>
                <a:lnTo>
                  <a:pt x="2712110" y="0"/>
                </a:lnTo>
                <a:close/>
              </a:path>
              <a:path w="2942590" h="668020">
                <a:moveTo>
                  <a:pt x="2441824" y="14031"/>
                </a:moveTo>
                <a:lnTo>
                  <a:pt x="2285781" y="15238"/>
                </a:lnTo>
                <a:lnTo>
                  <a:pt x="2530580" y="15238"/>
                </a:lnTo>
                <a:lnTo>
                  <a:pt x="2527487" y="15089"/>
                </a:lnTo>
                <a:lnTo>
                  <a:pt x="2524752" y="14604"/>
                </a:lnTo>
                <a:lnTo>
                  <a:pt x="2475636" y="14604"/>
                </a:lnTo>
                <a:lnTo>
                  <a:pt x="2475698" y="14405"/>
                </a:lnTo>
                <a:lnTo>
                  <a:pt x="2441824" y="14031"/>
                </a:lnTo>
                <a:close/>
              </a:path>
              <a:path w="2942590" h="668020">
                <a:moveTo>
                  <a:pt x="2478176" y="6349"/>
                </a:moveTo>
                <a:lnTo>
                  <a:pt x="2475698" y="14405"/>
                </a:lnTo>
                <a:lnTo>
                  <a:pt x="2493797" y="14604"/>
                </a:lnTo>
                <a:lnTo>
                  <a:pt x="2524752" y="14604"/>
                </a:lnTo>
                <a:lnTo>
                  <a:pt x="2478176" y="6349"/>
                </a:lnTo>
                <a:close/>
              </a:path>
              <a:path w="2942590" h="668020">
                <a:moveTo>
                  <a:pt x="2902919" y="6091"/>
                </a:moveTo>
                <a:lnTo>
                  <a:pt x="2858945" y="8339"/>
                </a:lnTo>
                <a:lnTo>
                  <a:pt x="2809990" y="10080"/>
                </a:lnTo>
                <a:lnTo>
                  <a:pt x="2936472" y="10080"/>
                </a:lnTo>
                <a:lnTo>
                  <a:pt x="2938170" y="6349"/>
                </a:lnTo>
                <a:lnTo>
                  <a:pt x="2902919" y="6091"/>
                </a:lnTo>
                <a:close/>
              </a:path>
            </a:pathLst>
          </a:custGeom>
          <a:solidFill>
            <a:srgbClr val="8EC5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5125694" y="4058920"/>
            <a:ext cx="2942590" cy="668020"/>
          </a:xfrm>
          <a:custGeom>
            <a:avLst/>
            <a:gdLst/>
            <a:ahLst/>
            <a:cxnLst/>
            <a:rect l="l" t="t" r="r" b="b"/>
            <a:pathLst>
              <a:path w="2942590" h="668020">
                <a:moveTo>
                  <a:pt x="189001" y="649350"/>
                </a:moveTo>
                <a:lnTo>
                  <a:pt x="181232" y="649350"/>
                </a:lnTo>
                <a:lnTo>
                  <a:pt x="173714" y="649350"/>
                </a:lnTo>
                <a:lnTo>
                  <a:pt x="166695" y="649350"/>
                </a:lnTo>
                <a:lnTo>
                  <a:pt x="160426" y="649350"/>
                </a:lnTo>
                <a:lnTo>
                  <a:pt x="154830" y="641725"/>
                </a:lnTo>
                <a:lnTo>
                  <a:pt x="138995" y="639968"/>
                </a:lnTo>
                <a:lnTo>
                  <a:pt x="126065" y="642903"/>
                </a:lnTo>
                <a:lnTo>
                  <a:pt x="129184" y="649350"/>
                </a:lnTo>
                <a:lnTo>
                  <a:pt x="123977" y="647318"/>
                </a:lnTo>
                <a:lnTo>
                  <a:pt x="116230" y="647318"/>
                </a:lnTo>
                <a:lnTo>
                  <a:pt x="108483" y="647318"/>
                </a:lnTo>
                <a:lnTo>
                  <a:pt x="104528" y="602031"/>
                </a:lnTo>
                <a:lnTo>
                  <a:pt x="110087" y="556196"/>
                </a:lnTo>
                <a:lnTo>
                  <a:pt x="116145" y="513123"/>
                </a:lnTo>
                <a:lnTo>
                  <a:pt x="113690" y="476122"/>
                </a:lnTo>
                <a:lnTo>
                  <a:pt x="101780" y="464978"/>
                </a:lnTo>
                <a:lnTo>
                  <a:pt x="90608" y="443452"/>
                </a:lnTo>
                <a:lnTo>
                  <a:pt x="81865" y="419973"/>
                </a:lnTo>
                <a:lnTo>
                  <a:pt x="77241" y="402970"/>
                </a:lnTo>
                <a:lnTo>
                  <a:pt x="65291" y="397299"/>
                </a:lnTo>
                <a:lnTo>
                  <a:pt x="53842" y="380841"/>
                </a:lnTo>
                <a:lnTo>
                  <a:pt x="44344" y="359286"/>
                </a:lnTo>
                <a:lnTo>
                  <a:pt x="38252" y="338327"/>
                </a:lnTo>
                <a:lnTo>
                  <a:pt x="8419" y="314521"/>
                </a:lnTo>
                <a:lnTo>
                  <a:pt x="423" y="277412"/>
                </a:lnTo>
                <a:lnTo>
                  <a:pt x="5526" y="233208"/>
                </a:lnTo>
                <a:lnTo>
                  <a:pt x="14994" y="188114"/>
                </a:lnTo>
                <a:lnTo>
                  <a:pt x="20091" y="148335"/>
                </a:lnTo>
                <a:lnTo>
                  <a:pt x="14664" y="130474"/>
                </a:lnTo>
                <a:lnTo>
                  <a:pt x="6105" y="112029"/>
                </a:lnTo>
                <a:lnTo>
                  <a:pt x="0" y="93989"/>
                </a:lnTo>
                <a:lnTo>
                  <a:pt x="1930" y="77342"/>
                </a:lnTo>
                <a:lnTo>
                  <a:pt x="13029" y="65232"/>
                </a:lnTo>
                <a:lnTo>
                  <a:pt x="32426" y="57229"/>
                </a:lnTo>
                <a:lnTo>
                  <a:pt x="56705" y="53536"/>
                </a:lnTo>
                <a:lnTo>
                  <a:pt x="82448" y="54355"/>
                </a:lnTo>
                <a:lnTo>
                  <a:pt x="98268" y="58467"/>
                </a:lnTo>
                <a:lnTo>
                  <a:pt x="111658" y="65531"/>
                </a:lnTo>
                <a:lnTo>
                  <a:pt x="124096" y="72215"/>
                </a:lnTo>
                <a:lnTo>
                  <a:pt x="137058" y="75183"/>
                </a:lnTo>
                <a:lnTo>
                  <a:pt x="160025" y="72471"/>
                </a:lnTo>
                <a:lnTo>
                  <a:pt x="186398" y="64246"/>
                </a:lnTo>
                <a:lnTo>
                  <a:pt x="216675" y="55235"/>
                </a:lnTo>
                <a:lnTo>
                  <a:pt x="251358" y="50164"/>
                </a:lnTo>
                <a:lnTo>
                  <a:pt x="293322" y="50161"/>
                </a:lnTo>
                <a:lnTo>
                  <a:pt x="335512" y="51942"/>
                </a:lnTo>
                <a:lnTo>
                  <a:pt x="375249" y="53343"/>
                </a:lnTo>
                <a:lnTo>
                  <a:pt x="409854" y="52196"/>
                </a:lnTo>
                <a:lnTo>
                  <a:pt x="425455" y="49057"/>
                </a:lnTo>
                <a:lnTo>
                  <a:pt x="441033" y="44132"/>
                </a:lnTo>
                <a:lnTo>
                  <a:pt x="456610" y="39588"/>
                </a:lnTo>
                <a:lnTo>
                  <a:pt x="472211" y="37591"/>
                </a:lnTo>
                <a:lnTo>
                  <a:pt x="487854" y="38044"/>
                </a:lnTo>
                <a:lnTo>
                  <a:pt x="503723" y="41020"/>
                </a:lnTo>
                <a:lnTo>
                  <a:pt x="520092" y="44378"/>
                </a:lnTo>
                <a:lnTo>
                  <a:pt x="537235" y="45973"/>
                </a:lnTo>
                <a:lnTo>
                  <a:pt x="569694" y="46735"/>
                </a:lnTo>
                <a:lnTo>
                  <a:pt x="604117" y="44164"/>
                </a:lnTo>
                <a:lnTo>
                  <a:pt x="639516" y="40401"/>
                </a:lnTo>
                <a:lnTo>
                  <a:pt x="674903" y="37591"/>
                </a:lnTo>
                <a:lnTo>
                  <a:pt x="724900" y="36816"/>
                </a:lnTo>
                <a:lnTo>
                  <a:pt x="774932" y="39195"/>
                </a:lnTo>
                <a:lnTo>
                  <a:pt x="821082" y="42360"/>
                </a:lnTo>
                <a:lnTo>
                  <a:pt x="859434" y="43941"/>
                </a:lnTo>
                <a:lnTo>
                  <a:pt x="881304" y="43152"/>
                </a:lnTo>
                <a:lnTo>
                  <a:pt x="903900" y="39433"/>
                </a:lnTo>
                <a:lnTo>
                  <a:pt x="926996" y="35333"/>
                </a:lnTo>
                <a:lnTo>
                  <a:pt x="950366" y="33400"/>
                </a:lnTo>
                <a:lnTo>
                  <a:pt x="986234" y="37314"/>
                </a:lnTo>
                <a:lnTo>
                  <a:pt x="1023090" y="44132"/>
                </a:lnTo>
                <a:lnTo>
                  <a:pt x="1059969" y="51331"/>
                </a:lnTo>
                <a:lnTo>
                  <a:pt x="1095908" y="56387"/>
                </a:lnTo>
                <a:lnTo>
                  <a:pt x="1152977" y="57848"/>
                </a:lnTo>
                <a:lnTo>
                  <a:pt x="1202033" y="52260"/>
                </a:lnTo>
                <a:lnTo>
                  <a:pt x="1246731" y="43529"/>
                </a:lnTo>
                <a:lnTo>
                  <a:pt x="1290726" y="35559"/>
                </a:lnTo>
                <a:lnTo>
                  <a:pt x="1338955" y="35339"/>
                </a:lnTo>
                <a:lnTo>
                  <a:pt x="1385945" y="39989"/>
                </a:lnTo>
                <a:lnTo>
                  <a:pt x="1431458" y="43471"/>
                </a:lnTo>
                <a:lnTo>
                  <a:pt x="1475257" y="39750"/>
                </a:lnTo>
                <a:lnTo>
                  <a:pt x="1487951" y="32319"/>
                </a:lnTo>
                <a:lnTo>
                  <a:pt x="1504801" y="27447"/>
                </a:lnTo>
                <a:lnTo>
                  <a:pt x="1523103" y="22981"/>
                </a:lnTo>
                <a:lnTo>
                  <a:pt x="1540154" y="16763"/>
                </a:lnTo>
                <a:lnTo>
                  <a:pt x="1574633" y="33273"/>
                </a:lnTo>
                <a:lnTo>
                  <a:pt x="1611290" y="34734"/>
                </a:lnTo>
                <a:lnTo>
                  <a:pt x="1649400" y="28765"/>
                </a:lnTo>
                <a:lnTo>
                  <a:pt x="1688236" y="22986"/>
                </a:lnTo>
                <a:lnTo>
                  <a:pt x="1711706" y="23407"/>
                </a:lnTo>
                <a:lnTo>
                  <a:pt x="1735401" y="26161"/>
                </a:lnTo>
                <a:lnTo>
                  <a:pt x="1759549" y="28916"/>
                </a:lnTo>
                <a:lnTo>
                  <a:pt x="1784375" y="29336"/>
                </a:lnTo>
                <a:lnTo>
                  <a:pt x="1797694" y="27993"/>
                </a:lnTo>
                <a:lnTo>
                  <a:pt x="1810728" y="24876"/>
                </a:lnTo>
                <a:lnTo>
                  <a:pt x="1824237" y="21353"/>
                </a:lnTo>
                <a:lnTo>
                  <a:pt x="1838985" y="18795"/>
                </a:lnTo>
                <a:lnTo>
                  <a:pt x="1892493" y="13672"/>
                </a:lnTo>
                <a:lnTo>
                  <a:pt x="1945552" y="10550"/>
                </a:lnTo>
                <a:lnTo>
                  <a:pt x="1997704" y="9087"/>
                </a:lnTo>
                <a:lnTo>
                  <a:pt x="2048488" y="8937"/>
                </a:lnTo>
                <a:lnTo>
                  <a:pt x="2097444" y="9758"/>
                </a:lnTo>
                <a:lnTo>
                  <a:pt x="2144113" y="11205"/>
                </a:lnTo>
                <a:lnTo>
                  <a:pt x="2188034" y="12935"/>
                </a:lnTo>
                <a:lnTo>
                  <a:pt x="2228748" y="14604"/>
                </a:lnTo>
                <a:lnTo>
                  <a:pt x="2285781" y="15238"/>
                </a:lnTo>
                <a:lnTo>
                  <a:pt x="2339309" y="14952"/>
                </a:lnTo>
                <a:lnTo>
                  <a:pt x="2390826" y="14348"/>
                </a:lnTo>
                <a:lnTo>
                  <a:pt x="2441824" y="14031"/>
                </a:lnTo>
                <a:lnTo>
                  <a:pt x="2493797" y="14604"/>
                </a:lnTo>
                <a:lnTo>
                  <a:pt x="2486050" y="14604"/>
                </a:lnTo>
                <a:lnTo>
                  <a:pt x="2475636" y="14604"/>
                </a:lnTo>
                <a:lnTo>
                  <a:pt x="2478176" y="6349"/>
                </a:lnTo>
                <a:lnTo>
                  <a:pt x="2527487" y="15089"/>
                </a:lnTo>
                <a:lnTo>
                  <a:pt x="2573652" y="17318"/>
                </a:lnTo>
                <a:lnTo>
                  <a:pt x="2618555" y="14543"/>
                </a:lnTo>
                <a:lnTo>
                  <a:pt x="2664080" y="8268"/>
                </a:lnTo>
                <a:lnTo>
                  <a:pt x="2712110" y="0"/>
                </a:lnTo>
                <a:lnTo>
                  <a:pt x="2759797" y="8304"/>
                </a:lnTo>
                <a:lnTo>
                  <a:pt x="2809990" y="10080"/>
                </a:lnTo>
                <a:lnTo>
                  <a:pt x="2858945" y="8339"/>
                </a:lnTo>
                <a:lnTo>
                  <a:pt x="2902919" y="6091"/>
                </a:lnTo>
                <a:lnTo>
                  <a:pt x="2938170" y="6349"/>
                </a:lnTo>
                <a:lnTo>
                  <a:pt x="2923047" y="39562"/>
                </a:lnTo>
                <a:lnTo>
                  <a:pt x="2912818" y="76501"/>
                </a:lnTo>
                <a:lnTo>
                  <a:pt x="2901612" y="112273"/>
                </a:lnTo>
                <a:lnTo>
                  <a:pt x="2883560" y="141985"/>
                </a:lnTo>
                <a:lnTo>
                  <a:pt x="2899384" y="148734"/>
                </a:lnTo>
                <a:lnTo>
                  <a:pt x="2900801" y="163115"/>
                </a:lnTo>
                <a:lnTo>
                  <a:pt x="2900741" y="176329"/>
                </a:lnTo>
                <a:lnTo>
                  <a:pt x="2912135" y="179577"/>
                </a:lnTo>
                <a:lnTo>
                  <a:pt x="2905873" y="220908"/>
                </a:lnTo>
                <a:lnTo>
                  <a:pt x="2901086" y="273811"/>
                </a:lnTo>
                <a:lnTo>
                  <a:pt x="2895347" y="330239"/>
                </a:lnTo>
                <a:lnTo>
                  <a:pt x="2886227" y="382142"/>
                </a:lnTo>
                <a:lnTo>
                  <a:pt x="2869870" y="397180"/>
                </a:lnTo>
                <a:lnTo>
                  <a:pt x="2854715" y="413194"/>
                </a:lnTo>
                <a:lnTo>
                  <a:pt x="2839061" y="428827"/>
                </a:lnTo>
                <a:lnTo>
                  <a:pt x="2821203" y="442721"/>
                </a:lnTo>
                <a:lnTo>
                  <a:pt x="2832397" y="458827"/>
                </a:lnTo>
                <a:lnTo>
                  <a:pt x="2852080" y="468502"/>
                </a:lnTo>
                <a:lnTo>
                  <a:pt x="2877121" y="474654"/>
                </a:lnTo>
                <a:lnTo>
                  <a:pt x="2904388" y="480186"/>
                </a:lnTo>
                <a:lnTo>
                  <a:pt x="2921617" y="511579"/>
                </a:lnTo>
                <a:lnTo>
                  <a:pt x="2936869" y="548068"/>
                </a:lnTo>
                <a:lnTo>
                  <a:pt x="2942357" y="587700"/>
                </a:lnTo>
                <a:lnTo>
                  <a:pt x="2930296" y="628522"/>
                </a:lnTo>
                <a:lnTo>
                  <a:pt x="2913014" y="624754"/>
                </a:lnTo>
                <a:lnTo>
                  <a:pt x="2901102" y="622188"/>
                </a:lnTo>
                <a:lnTo>
                  <a:pt x="2890166" y="619646"/>
                </a:lnTo>
                <a:lnTo>
                  <a:pt x="2875813" y="615949"/>
                </a:lnTo>
                <a:lnTo>
                  <a:pt x="2829052" y="628169"/>
                </a:lnTo>
                <a:lnTo>
                  <a:pt x="2783381" y="635082"/>
                </a:lnTo>
                <a:lnTo>
                  <a:pt x="2737030" y="637786"/>
                </a:lnTo>
                <a:lnTo>
                  <a:pt x="2688229" y="637383"/>
                </a:lnTo>
                <a:lnTo>
                  <a:pt x="2635208" y="634972"/>
                </a:lnTo>
                <a:lnTo>
                  <a:pt x="2576194" y="631652"/>
                </a:lnTo>
                <a:lnTo>
                  <a:pt x="2509418" y="628522"/>
                </a:lnTo>
                <a:lnTo>
                  <a:pt x="2475170" y="650374"/>
                </a:lnTo>
                <a:lnTo>
                  <a:pt x="2436028" y="654843"/>
                </a:lnTo>
                <a:lnTo>
                  <a:pt x="2393957" y="653454"/>
                </a:lnTo>
                <a:lnTo>
                  <a:pt x="2350922" y="657732"/>
                </a:lnTo>
                <a:lnTo>
                  <a:pt x="2343667" y="652994"/>
                </a:lnTo>
                <a:lnTo>
                  <a:pt x="2343461" y="646493"/>
                </a:lnTo>
                <a:lnTo>
                  <a:pt x="2341778" y="640373"/>
                </a:lnTo>
                <a:lnTo>
                  <a:pt x="2330094" y="636777"/>
                </a:lnTo>
                <a:lnTo>
                  <a:pt x="2318263" y="652516"/>
                </a:lnTo>
                <a:lnTo>
                  <a:pt x="2293741" y="654573"/>
                </a:lnTo>
                <a:lnTo>
                  <a:pt x="2267265" y="650368"/>
                </a:lnTo>
                <a:lnTo>
                  <a:pt x="2249576" y="647318"/>
                </a:lnTo>
                <a:lnTo>
                  <a:pt x="2234245" y="649962"/>
                </a:lnTo>
                <a:lnTo>
                  <a:pt x="2216461" y="654367"/>
                </a:lnTo>
                <a:lnTo>
                  <a:pt x="2197677" y="655248"/>
                </a:lnTo>
                <a:lnTo>
                  <a:pt x="2179345" y="647318"/>
                </a:lnTo>
                <a:lnTo>
                  <a:pt x="2172966" y="658756"/>
                </a:lnTo>
                <a:lnTo>
                  <a:pt x="2159263" y="665289"/>
                </a:lnTo>
                <a:lnTo>
                  <a:pt x="2140680" y="667535"/>
                </a:lnTo>
                <a:lnTo>
                  <a:pt x="2119655" y="666114"/>
                </a:lnTo>
                <a:lnTo>
                  <a:pt x="2108537" y="662584"/>
                </a:lnTo>
                <a:lnTo>
                  <a:pt x="2096906" y="656923"/>
                </a:lnTo>
                <a:lnTo>
                  <a:pt x="2088205" y="651666"/>
                </a:lnTo>
                <a:lnTo>
                  <a:pt x="2085873" y="649350"/>
                </a:lnTo>
                <a:lnTo>
                  <a:pt x="2079984" y="650120"/>
                </a:lnTo>
                <a:lnTo>
                  <a:pt x="2071903" y="653795"/>
                </a:lnTo>
                <a:lnTo>
                  <a:pt x="2064299" y="657852"/>
                </a:lnTo>
                <a:lnTo>
                  <a:pt x="2059838" y="659764"/>
                </a:lnTo>
                <a:lnTo>
                  <a:pt x="2053909" y="658106"/>
                </a:lnTo>
                <a:lnTo>
                  <a:pt x="2045551" y="654303"/>
                </a:lnTo>
                <a:lnTo>
                  <a:pt x="2037193" y="650120"/>
                </a:lnTo>
                <a:lnTo>
                  <a:pt x="2031263" y="647318"/>
                </a:lnTo>
                <a:lnTo>
                  <a:pt x="1985875" y="647184"/>
                </a:lnTo>
                <a:lnTo>
                  <a:pt x="1934854" y="651192"/>
                </a:lnTo>
                <a:lnTo>
                  <a:pt x="1883334" y="651676"/>
                </a:lnTo>
                <a:lnTo>
                  <a:pt x="1836445" y="640968"/>
                </a:lnTo>
                <a:lnTo>
                  <a:pt x="1833272" y="643491"/>
                </a:lnTo>
                <a:lnTo>
                  <a:pt x="1834493" y="648573"/>
                </a:lnTo>
                <a:lnTo>
                  <a:pt x="1832784" y="652488"/>
                </a:lnTo>
                <a:lnTo>
                  <a:pt x="1820824" y="651509"/>
                </a:lnTo>
                <a:lnTo>
                  <a:pt x="1799913" y="648670"/>
                </a:lnTo>
                <a:lnTo>
                  <a:pt x="1788027" y="642889"/>
                </a:lnTo>
                <a:lnTo>
                  <a:pt x="1773711" y="638276"/>
                </a:lnTo>
                <a:lnTo>
                  <a:pt x="1745513" y="638936"/>
                </a:lnTo>
                <a:lnTo>
                  <a:pt x="1730595" y="614872"/>
                </a:lnTo>
                <a:lnTo>
                  <a:pt x="1710080" y="609203"/>
                </a:lnTo>
                <a:lnTo>
                  <a:pt x="1685184" y="613701"/>
                </a:lnTo>
                <a:lnTo>
                  <a:pt x="1657121" y="620140"/>
                </a:lnTo>
                <a:lnTo>
                  <a:pt x="1605635" y="627721"/>
                </a:lnTo>
                <a:lnTo>
                  <a:pt x="1554509" y="630991"/>
                </a:lnTo>
                <a:lnTo>
                  <a:pt x="1503866" y="631320"/>
                </a:lnTo>
                <a:lnTo>
                  <a:pt x="1453826" y="630078"/>
                </a:lnTo>
                <a:lnTo>
                  <a:pt x="1404513" y="628634"/>
                </a:lnTo>
                <a:lnTo>
                  <a:pt x="1356048" y="628356"/>
                </a:lnTo>
                <a:lnTo>
                  <a:pt x="1308553" y="630614"/>
                </a:lnTo>
                <a:lnTo>
                  <a:pt x="1262151" y="636777"/>
                </a:lnTo>
                <a:lnTo>
                  <a:pt x="1265949" y="631636"/>
                </a:lnTo>
                <a:lnTo>
                  <a:pt x="1261485" y="631364"/>
                </a:lnTo>
                <a:lnTo>
                  <a:pt x="1254115" y="630687"/>
                </a:lnTo>
                <a:lnTo>
                  <a:pt x="1249197" y="624331"/>
                </a:lnTo>
                <a:lnTo>
                  <a:pt x="1239710" y="624490"/>
                </a:lnTo>
                <a:lnTo>
                  <a:pt x="1237783" y="630554"/>
                </a:lnTo>
                <a:lnTo>
                  <a:pt x="1236356" y="636619"/>
                </a:lnTo>
                <a:lnTo>
                  <a:pt x="1228369" y="636777"/>
                </a:lnTo>
                <a:lnTo>
                  <a:pt x="1186025" y="628721"/>
                </a:lnTo>
                <a:lnTo>
                  <a:pt x="1144883" y="630046"/>
                </a:lnTo>
                <a:lnTo>
                  <a:pt x="1105193" y="632134"/>
                </a:lnTo>
                <a:lnTo>
                  <a:pt x="1067206" y="626363"/>
                </a:lnTo>
                <a:lnTo>
                  <a:pt x="1035123" y="633335"/>
                </a:lnTo>
                <a:lnTo>
                  <a:pt x="997420" y="636793"/>
                </a:lnTo>
                <a:lnTo>
                  <a:pt x="960193" y="633989"/>
                </a:lnTo>
                <a:lnTo>
                  <a:pt x="929538" y="622172"/>
                </a:lnTo>
                <a:lnTo>
                  <a:pt x="912328" y="630259"/>
                </a:lnTo>
                <a:lnTo>
                  <a:pt x="895105" y="639714"/>
                </a:lnTo>
                <a:lnTo>
                  <a:pt x="876907" y="647193"/>
                </a:lnTo>
                <a:lnTo>
                  <a:pt x="856767" y="649350"/>
                </a:lnTo>
                <a:lnTo>
                  <a:pt x="841916" y="645072"/>
                </a:lnTo>
                <a:lnTo>
                  <a:pt x="825589" y="635507"/>
                </a:lnTo>
                <a:lnTo>
                  <a:pt x="809261" y="625562"/>
                </a:lnTo>
                <a:lnTo>
                  <a:pt x="794410" y="620140"/>
                </a:lnTo>
                <a:lnTo>
                  <a:pt x="745958" y="618890"/>
                </a:lnTo>
                <a:lnTo>
                  <a:pt x="685587" y="622522"/>
                </a:lnTo>
                <a:lnTo>
                  <a:pt x="629622" y="628106"/>
                </a:lnTo>
                <a:lnTo>
                  <a:pt x="594385" y="632713"/>
                </a:lnTo>
                <a:lnTo>
                  <a:pt x="542519" y="639476"/>
                </a:lnTo>
                <a:lnTo>
                  <a:pt x="490450" y="643189"/>
                </a:lnTo>
                <a:lnTo>
                  <a:pt x="438448" y="644708"/>
                </a:lnTo>
                <a:lnTo>
                  <a:pt x="386788" y="644890"/>
                </a:lnTo>
                <a:lnTo>
                  <a:pt x="335741" y="644589"/>
                </a:lnTo>
                <a:lnTo>
                  <a:pt x="285579" y="644661"/>
                </a:lnTo>
                <a:lnTo>
                  <a:pt x="236575" y="645963"/>
                </a:lnTo>
                <a:lnTo>
                  <a:pt x="189001" y="649350"/>
                </a:lnTo>
                <a:close/>
              </a:path>
            </a:pathLst>
          </a:custGeom>
          <a:ln w="9525">
            <a:solidFill>
              <a:srgbClr val="8EC5A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 txBox="1"/>
          <p:nvPr/>
        </p:nvSpPr>
        <p:spPr>
          <a:xfrm>
            <a:off x="5254878" y="4057654"/>
            <a:ext cx="2668905" cy="6826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</a:pPr>
            <a:r>
              <a:rPr sz="1100" dirty="0">
                <a:latin typeface="Arial"/>
                <a:cs typeface="Arial"/>
              </a:rPr>
              <a:t>"A </a:t>
            </a:r>
            <a:r>
              <a:rPr sz="1100" spc="-5" dirty="0">
                <a:latin typeface="Arial"/>
                <a:cs typeface="Arial"/>
              </a:rPr>
              <a:t>way </a:t>
            </a:r>
            <a:r>
              <a:rPr sz="1100" dirty="0">
                <a:latin typeface="Arial"/>
                <a:cs typeface="Arial"/>
              </a:rPr>
              <a:t>to contact other caregivers </a:t>
            </a:r>
            <a:r>
              <a:rPr sz="1100" spc="-5" dirty="0">
                <a:latin typeface="Arial"/>
                <a:cs typeface="Arial"/>
              </a:rPr>
              <a:t>who</a:t>
            </a:r>
            <a:r>
              <a:rPr sz="1100" spc="-17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are  going through </a:t>
            </a:r>
            <a:r>
              <a:rPr sz="1100" spc="-5" dirty="0">
                <a:latin typeface="Arial"/>
                <a:cs typeface="Arial"/>
              </a:rPr>
              <a:t>it </a:t>
            </a:r>
            <a:r>
              <a:rPr sz="1100" dirty="0">
                <a:latin typeface="Arial"/>
                <a:cs typeface="Arial"/>
              </a:rPr>
              <a:t>and a </a:t>
            </a:r>
            <a:r>
              <a:rPr sz="1100" spc="-5" dirty="0">
                <a:latin typeface="Arial"/>
                <a:cs typeface="Arial"/>
              </a:rPr>
              <a:t>list </a:t>
            </a:r>
            <a:r>
              <a:rPr sz="1100" dirty="0">
                <a:latin typeface="Arial"/>
                <a:cs typeface="Arial"/>
              </a:rPr>
              <a:t>of sitters/nurses  </a:t>
            </a:r>
            <a:r>
              <a:rPr sz="1100" spc="-5" dirty="0">
                <a:latin typeface="Arial"/>
                <a:cs typeface="Arial"/>
              </a:rPr>
              <a:t>who </a:t>
            </a:r>
            <a:r>
              <a:rPr sz="1100" dirty="0">
                <a:latin typeface="Arial"/>
                <a:cs typeface="Arial"/>
              </a:rPr>
              <a:t>I </a:t>
            </a:r>
            <a:r>
              <a:rPr sz="1100" spc="-5" dirty="0">
                <a:latin typeface="Arial"/>
                <a:cs typeface="Arial"/>
              </a:rPr>
              <a:t>could </a:t>
            </a:r>
            <a:r>
              <a:rPr sz="1100" dirty="0">
                <a:latin typeface="Arial"/>
                <a:cs typeface="Arial"/>
              </a:rPr>
              <a:t>call </a:t>
            </a:r>
            <a:r>
              <a:rPr sz="1100" spc="-5" dirty="0">
                <a:latin typeface="Arial"/>
                <a:cs typeface="Arial"/>
              </a:rPr>
              <a:t>if </a:t>
            </a:r>
            <a:r>
              <a:rPr sz="1100" dirty="0">
                <a:latin typeface="Arial"/>
                <a:cs typeface="Arial"/>
              </a:rPr>
              <a:t>I need assistance or a  break"</a:t>
            </a:r>
            <a:endParaRPr sz="1100">
              <a:latin typeface="Arial"/>
              <a:cs typeface="Arial"/>
            </a:endParaRPr>
          </a:p>
        </p:txBody>
      </p:sp>
      <p:sp>
        <p:nvSpPr>
          <p:cNvPr id="67" name="object 67"/>
          <p:cNvSpPr/>
          <p:nvPr/>
        </p:nvSpPr>
        <p:spPr>
          <a:xfrm>
            <a:off x="5120933" y="2303322"/>
            <a:ext cx="3246210" cy="401233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 txBox="1"/>
          <p:nvPr/>
        </p:nvSpPr>
        <p:spPr>
          <a:xfrm>
            <a:off x="5181727" y="3439540"/>
            <a:ext cx="2816860" cy="5143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</a:pPr>
            <a:r>
              <a:rPr sz="1100" spc="5" dirty="0">
                <a:latin typeface="Arial"/>
                <a:cs typeface="Arial"/>
              </a:rPr>
              <a:t>"What </a:t>
            </a:r>
            <a:r>
              <a:rPr sz="1100" dirty="0">
                <a:latin typeface="Arial"/>
                <a:cs typeface="Arial"/>
              </a:rPr>
              <a:t>I might </a:t>
            </a:r>
            <a:r>
              <a:rPr sz="1100" spc="-5" dirty="0">
                <a:latin typeface="Arial"/>
                <a:cs typeface="Arial"/>
              </a:rPr>
              <a:t>expect in </a:t>
            </a:r>
            <a:r>
              <a:rPr sz="1100" dirty="0">
                <a:latin typeface="Arial"/>
                <a:cs typeface="Arial"/>
              </a:rPr>
              <a:t>the near to </a:t>
            </a:r>
            <a:r>
              <a:rPr sz="1100" spc="-5" dirty="0">
                <a:latin typeface="Arial"/>
                <a:cs typeface="Arial"/>
              </a:rPr>
              <a:t>late</a:t>
            </a:r>
            <a:r>
              <a:rPr sz="1100" spc="-19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future  as </a:t>
            </a:r>
            <a:r>
              <a:rPr sz="1100" spc="-10" dirty="0">
                <a:latin typeface="Arial"/>
                <a:cs typeface="Arial"/>
              </a:rPr>
              <a:t>well </a:t>
            </a:r>
            <a:r>
              <a:rPr sz="1100" dirty="0">
                <a:latin typeface="Arial"/>
                <a:cs typeface="Arial"/>
              </a:rPr>
              <a:t>as any support groups </a:t>
            </a:r>
            <a:r>
              <a:rPr sz="1100" spc="5" dirty="0">
                <a:latin typeface="Arial"/>
                <a:cs typeface="Arial"/>
              </a:rPr>
              <a:t>for </a:t>
            </a:r>
            <a:r>
              <a:rPr sz="1100" spc="-5" dirty="0">
                <a:latin typeface="Arial"/>
                <a:cs typeface="Arial"/>
              </a:rPr>
              <a:t>myself </a:t>
            </a:r>
            <a:r>
              <a:rPr sz="1100" dirty="0">
                <a:latin typeface="Arial"/>
                <a:cs typeface="Arial"/>
              </a:rPr>
              <a:t>and  my</a:t>
            </a:r>
            <a:r>
              <a:rPr sz="1100" spc="-9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cousin"</a:t>
            </a:r>
            <a:endParaRPr sz="1100">
              <a:latin typeface="Arial"/>
              <a:cs typeface="Arial"/>
            </a:endParaRPr>
          </a:p>
        </p:txBody>
      </p:sp>
      <p:sp>
        <p:nvSpPr>
          <p:cNvPr id="75" name="object 75"/>
          <p:cNvSpPr txBox="1">
            <a:spLocks noGrp="1"/>
          </p:cNvSpPr>
          <p:nvPr>
            <p:ph type="sldNum" sz="quarter" idx="7"/>
          </p:nvPr>
        </p:nvSpPr>
        <p:spPr>
          <a:xfrm>
            <a:off x="8935973" y="6683491"/>
            <a:ext cx="243204" cy="1282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010"/>
              </a:lnSpc>
            </a:pPr>
            <a:fld id="{81D60167-4931-47E6-BA6A-407CBD079E47}" type="slidenum">
              <a:rPr spc="-5" dirty="0"/>
              <a:t>26</a:t>
            </a:fld>
            <a:endParaRPr spc="-5" dirty="0"/>
          </a:p>
        </p:txBody>
      </p:sp>
      <p:sp>
        <p:nvSpPr>
          <p:cNvPr id="69" name="object 69"/>
          <p:cNvSpPr txBox="1"/>
          <p:nvPr/>
        </p:nvSpPr>
        <p:spPr>
          <a:xfrm>
            <a:off x="5733034" y="4895596"/>
            <a:ext cx="1714500" cy="1692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spc="-5" dirty="0">
                <a:latin typeface="Arial"/>
                <a:cs typeface="Arial"/>
              </a:rPr>
              <a:t>"Counseling </a:t>
            </a:r>
            <a:r>
              <a:rPr sz="1100" spc="5" dirty="0">
                <a:latin typeface="Arial"/>
                <a:cs typeface="Arial"/>
              </a:rPr>
              <a:t>for </a:t>
            </a:r>
            <a:r>
              <a:rPr sz="1100" dirty="0">
                <a:latin typeface="Arial"/>
                <a:cs typeface="Arial"/>
              </a:rPr>
              <a:t>the</a:t>
            </a:r>
            <a:r>
              <a:rPr sz="1100" spc="-9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patient"</a:t>
            </a:r>
            <a:endParaRPr sz="1100">
              <a:latin typeface="Arial"/>
              <a:cs typeface="Arial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5410582" y="2415160"/>
            <a:ext cx="2383155" cy="90794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indent="32384">
              <a:lnSpc>
                <a:spcPct val="100000"/>
              </a:lnSpc>
            </a:pPr>
            <a:r>
              <a:rPr sz="1100" dirty="0">
                <a:latin typeface="Arial"/>
                <a:cs typeface="Arial"/>
              </a:rPr>
              <a:t>"A referral to a</a:t>
            </a:r>
            <a:r>
              <a:rPr sz="1100" spc="-8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specialist/neurologist"</a:t>
            </a:r>
            <a:endParaRPr sz="110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  <a:spcBef>
                <a:spcPts val="780"/>
              </a:spcBef>
            </a:pPr>
            <a:r>
              <a:rPr sz="1100" spc="-5" dirty="0">
                <a:latin typeface="Arial"/>
                <a:cs typeface="Arial"/>
              </a:rPr>
              <a:t>"Make </a:t>
            </a:r>
            <a:r>
              <a:rPr sz="1100" dirty="0">
                <a:latin typeface="Arial"/>
                <a:cs typeface="Arial"/>
              </a:rPr>
              <a:t>sure the </a:t>
            </a:r>
            <a:r>
              <a:rPr sz="1100" spc="-5" dirty="0">
                <a:latin typeface="Arial"/>
                <a:cs typeface="Arial"/>
              </a:rPr>
              <a:t>patient </a:t>
            </a:r>
            <a:r>
              <a:rPr sz="1100" dirty="0">
                <a:latin typeface="Arial"/>
                <a:cs typeface="Arial"/>
              </a:rPr>
              <a:t>understood</a:t>
            </a:r>
            <a:r>
              <a:rPr sz="1100" spc="-13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the  directions"</a:t>
            </a:r>
            <a:endParaRPr sz="1100">
              <a:latin typeface="Arial"/>
              <a:cs typeface="Arial"/>
            </a:endParaRPr>
          </a:p>
          <a:p>
            <a:pPr marR="15875" algn="ctr">
              <a:lnSpc>
                <a:spcPct val="100000"/>
              </a:lnSpc>
              <a:spcBef>
                <a:spcPts val="975"/>
              </a:spcBef>
            </a:pPr>
            <a:r>
              <a:rPr sz="1100" spc="5" dirty="0">
                <a:latin typeface="Arial"/>
                <a:cs typeface="Arial"/>
              </a:rPr>
              <a:t>"What </a:t>
            </a:r>
            <a:r>
              <a:rPr sz="1100" dirty="0">
                <a:latin typeface="Arial"/>
                <a:cs typeface="Arial"/>
              </a:rPr>
              <a:t>comes</a:t>
            </a:r>
            <a:r>
              <a:rPr sz="1100" spc="-16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next"</a:t>
            </a:r>
            <a:endParaRPr sz="1100">
              <a:latin typeface="Arial"/>
              <a:cs typeface="Arial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5743194" y="6071820"/>
            <a:ext cx="1694814" cy="1692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dirty="0">
                <a:latin typeface="Arial"/>
                <a:cs typeface="Arial"/>
              </a:rPr>
              <a:t>"Assisted </a:t>
            </a:r>
            <a:r>
              <a:rPr sz="1100" spc="-10" dirty="0">
                <a:latin typeface="Arial"/>
                <a:cs typeface="Arial"/>
              </a:rPr>
              <a:t>living</a:t>
            </a:r>
            <a:r>
              <a:rPr sz="1100" spc="-7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placement"</a:t>
            </a:r>
            <a:endParaRPr sz="11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/>
          <p:nvPr/>
        </p:nvSpPr>
        <p:spPr>
          <a:xfrm>
            <a:off x="2943227" y="4095750"/>
            <a:ext cx="609600" cy="0"/>
          </a:xfrm>
          <a:custGeom>
            <a:avLst/>
            <a:gdLst/>
            <a:ahLst/>
            <a:cxnLst/>
            <a:rect l="l" t="t" r="r" b="b"/>
            <a:pathLst>
              <a:path w="609600">
                <a:moveTo>
                  <a:pt x="0" y="0"/>
                </a:moveTo>
                <a:lnTo>
                  <a:pt x="609600" y="0"/>
                </a:lnTo>
              </a:path>
            </a:pathLst>
          </a:custGeom>
          <a:ln w="3175">
            <a:solidFill>
              <a:srgbClr val="808080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191252" y="3362325"/>
            <a:ext cx="609600" cy="0"/>
          </a:xfrm>
          <a:custGeom>
            <a:avLst/>
            <a:gdLst/>
            <a:ahLst/>
            <a:cxnLst/>
            <a:rect l="l" t="t" r="r" b="b"/>
            <a:pathLst>
              <a:path w="609600">
                <a:moveTo>
                  <a:pt x="0" y="0"/>
                </a:moveTo>
                <a:lnTo>
                  <a:pt x="609600" y="0"/>
                </a:lnTo>
              </a:path>
            </a:pathLst>
          </a:custGeom>
          <a:ln w="3175">
            <a:solidFill>
              <a:srgbClr val="808080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562476" y="3838575"/>
            <a:ext cx="609600" cy="0"/>
          </a:xfrm>
          <a:custGeom>
            <a:avLst/>
            <a:gdLst/>
            <a:ahLst/>
            <a:cxnLst/>
            <a:rect l="l" t="t" r="r" b="b"/>
            <a:pathLst>
              <a:path w="609600">
                <a:moveTo>
                  <a:pt x="0" y="0"/>
                </a:moveTo>
                <a:lnTo>
                  <a:pt x="609600" y="0"/>
                </a:lnTo>
              </a:path>
            </a:pathLst>
          </a:custGeom>
          <a:ln w="3175">
            <a:solidFill>
              <a:srgbClr val="808080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928755" y="4100543"/>
            <a:ext cx="1019175" cy="1190625"/>
          </a:xfrm>
          <a:custGeom>
            <a:avLst/>
            <a:gdLst/>
            <a:ahLst/>
            <a:cxnLst/>
            <a:rect l="l" t="t" r="r" b="b"/>
            <a:pathLst>
              <a:path w="1019175" h="1190625">
                <a:moveTo>
                  <a:pt x="0" y="1190452"/>
                </a:moveTo>
                <a:lnTo>
                  <a:pt x="1019065" y="1190452"/>
                </a:lnTo>
                <a:lnTo>
                  <a:pt x="1019065" y="0"/>
                </a:lnTo>
                <a:lnTo>
                  <a:pt x="0" y="0"/>
                </a:lnTo>
                <a:lnTo>
                  <a:pt x="0" y="1190452"/>
                </a:lnTo>
                <a:close/>
              </a:path>
            </a:pathLst>
          </a:custGeom>
          <a:solidFill>
            <a:srgbClr val="5BAC8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928755" y="4100543"/>
            <a:ext cx="1019175" cy="1190625"/>
          </a:xfrm>
          <a:custGeom>
            <a:avLst/>
            <a:gdLst/>
            <a:ahLst/>
            <a:cxnLst/>
            <a:rect l="l" t="t" r="r" b="b"/>
            <a:pathLst>
              <a:path w="1019175" h="1190625">
                <a:moveTo>
                  <a:pt x="0" y="1190452"/>
                </a:moveTo>
                <a:lnTo>
                  <a:pt x="1019065" y="1190452"/>
                </a:lnTo>
                <a:lnTo>
                  <a:pt x="1019065" y="0"/>
                </a:lnTo>
                <a:lnTo>
                  <a:pt x="0" y="0"/>
                </a:lnTo>
                <a:lnTo>
                  <a:pt x="0" y="1190452"/>
                </a:lnTo>
                <a:close/>
              </a:path>
            </a:pathLst>
          </a:custGeom>
          <a:ln w="9505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557609" y="3843266"/>
            <a:ext cx="1009650" cy="257810"/>
          </a:xfrm>
          <a:custGeom>
            <a:avLst/>
            <a:gdLst/>
            <a:ahLst/>
            <a:cxnLst/>
            <a:rect l="l" t="t" r="r" b="b"/>
            <a:pathLst>
              <a:path w="1009650" h="257810">
                <a:moveTo>
                  <a:pt x="0" y="257335"/>
                </a:moveTo>
                <a:lnTo>
                  <a:pt x="1009553" y="257335"/>
                </a:lnTo>
                <a:lnTo>
                  <a:pt x="1009553" y="0"/>
                </a:lnTo>
                <a:lnTo>
                  <a:pt x="0" y="0"/>
                </a:lnTo>
                <a:lnTo>
                  <a:pt x="0" y="257335"/>
                </a:lnTo>
                <a:close/>
              </a:path>
            </a:pathLst>
          </a:custGeom>
          <a:solidFill>
            <a:srgbClr val="79A1B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557609" y="3843266"/>
            <a:ext cx="1009650" cy="257810"/>
          </a:xfrm>
          <a:custGeom>
            <a:avLst/>
            <a:gdLst/>
            <a:ahLst/>
            <a:cxnLst/>
            <a:rect l="l" t="t" r="r" b="b"/>
            <a:pathLst>
              <a:path w="1009650" h="257810">
                <a:moveTo>
                  <a:pt x="0" y="257335"/>
                </a:moveTo>
                <a:lnTo>
                  <a:pt x="1009553" y="257335"/>
                </a:lnTo>
                <a:lnTo>
                  <a:pt x="1009553" y="0"/>
                </a:lnTo>
                <a:lnTo>
                  <a:pt x="0" y="0"/>
                </a:lnTo>
                <a:lnTo>
                  <a:pt x="0" y="257335"/>
                </a:lnTo>
                <a:close/>
              </a:path>
            </a:pathLst>
          </a:custGeom>
          <a:ln w="9496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176829" y="3367149"/>
            <a:ext cx="1019175" cy="476250"/>
          </a:xfrm>
          <a:custGeom>
            <a:avLst/>
            <a:gdLst/>
            <a:ahLst/>
            <a:cxnLst/>
            <a:rect l="l" t="t" r="r" b="b"/>
            <a:pathLst>
              <a:path w="1019175" h="476250">
                <a:moveTo>
                  <a:pt x="0" y="476054"/>
                </a:moveTo>
                <a:lnTo>
                  <a:pt x="1019065" y="476054"/>
                </a:lnTo>
                <a:lnTo>
                  <a:pt x="1019065" y="0"/>
                </a:lnTo>
                <a:lnTo>
                  <a:pt x="0" y="0"/>
                </a:lnTo>
                <a:lnTo>
                  <a:pt x="0" y="476054"/>
                </a:lnTo>
                <a:close/>
              </a:path>
            </a:pathLst>
          </a:custGeom>
          <a:solidFill>
            <a:srgbClr val="DCC05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176829" y="3367149"/>
            <a:ext cx="1019175" cy="476250"/>
          </a:xfrm>
          <a:custGeom>
            <a:avLst/>
            <a:gdLst/>
            <a:ahLst/>
            <a:cxnLst/>
            <a:rect l="l" t="t" r="r" b="b"/>
            <a:pathLst>
              <a:path w="1019175" h="476250">
                <a:moveTo>
                  <a:pt x="0" y="476054"/>
                </a:moveTo>
                <a:lnTo>
                  <a:pt x="1019065" y="476054"/>
                </a:lnTo>
                <a:lnTo>
                  <a:pt x="1019065" y="0"/>
                </a:lnTo>
                <a:lnTo>
                  <a:pt x="0" y="0"/>
                </a:lnTo>
                <a:lnTo>
                  <a:pt x="0" y="476054"/>
                </a:lnTo>
                <a:close/>
              </a:path>
            </a:pathLst>
          </a:custGeom>
          <a:ln w="9498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805686" y="3367149"/>
            <a:ext cx="1009650" cy="1924050"/>
          </a:xfrm>
          <a:custGeom>
            <a:avLst/>
            <a:gdLst/>
            <a:ahLst/>
            <a:cxnLst/>
            <a:rect l="l" t="t" r="r" b="b"/>
            <a:pathLst>
              <a:path w="1009650" h="1924050">
                <a:moveTo>
                  <a:pt x="0" y="1923842"/>
                </a:moveTo>
                <a:lnTo>
                  <a:pt x="1009553" y="1923842"/>
                </a:lnTo>
                <a:lnTo>
                  <a:pt x="1009553" y="0"/>
                </a:lnTo>
                <a:lnTo>
                  <a:pt x="0" y="0"/>
                </a:lnTo>
                <a:lnTo>
                  <a:pt x="0" y="1923842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6805686" y="3367149"/>
            <a:ext cx="1009650" cy="1924050"/>
          </a:xfrm>
          <a:custGeom>
            <a:avLst/>
            <a:gdLst/>
            <a:ahLst/>
            <a:cxnLst/>
            <a:rect l="l" t="t" r="r" b="b"/>
            <a:pathLst>
              <a:path w="1009650" h="1924050">
                <a:moveTo>
                  <a:pt x="0" y="1923842"/>
                </a:moveTo>
                <a:lnTo>
                  <a:pt x="1009553" y="1923842"/>
                </a:lnTo>
                <a:lnTo>
                  <a:pt x="1009553" y="0"/>
                </a:lnTo>
                <a:lnTo>
                  <a:pt x="0" y="0"/>
                </a:lnTo>
                <a:lnTo>
                  <a:pt x="0" y="1923842"/>
                </a:lnTo>
                <a:close/>
              </a:path>
            </a:pathLst>
          </a:custGeom>
          <a:ln w="9508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624048" y="2757522"/>
            <a:ext cx="0" cy="2524125"/>
          </a:xfrm>
          <a:custGeom>
            <a:avLst/>
            <a:gdLst/>
            <a:ahLst/>
            <a:cxnLst/>
            <a:rect l="l" t="t" r="r" b="b"/>
            <a:pathLst>
              <a:path h="2524125">
                <a:moveTo>
                  <a:pt x="0" y="0"/>
                </a:moveTo>
                <a:lnTo>
                  <a:pt x="0" y="2523974"/>
                </a:lnTo>
              </a:path>
            </a:pathLst>
          </a:custGeom>
          <a:ln w="9512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586001" y="5290991"/>
            <a:ext cx="28575" cy="0"/>
          </a:xfrm>
          <a:custGeom>
            <a:avLst/>
            <a:gdLst/>
            <a:ahLst/>
            <a:cxnLst/>
            <a:rect l="l" t="t" r="r" b="b"/>
            <a:pathLst>
              <a:path w="28575">
                <a:moveTo>
                  <a:pt x="0" y="0"/>
                </a:moveTo>
                <a:lnTo>
                  <a:pt x="28536" y="0"/>
                </a:lnTo>
              </a:path>
            </a:pathLst>
          </a:custGeom>
          <a:ln w="9495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586001" y="4786133"/>
            <a:ext cx="28575" cy="0"/>
          </a:xfrm>
          <a:custGeom>
            <a:avLst/>
            <a:gdLst/>
            <a:ahLst/>
            <a:cxnLst/>
            <a:rect l="l" t="t" r="r" b="b"/>
            <a:pathLst>
              <a:path w="28575">
                <a:moveTo>
                  <a:pt x="0" y="0"/>
                </a:moveTo>
                <a:lnTo>
                  <a:pt x="28536" y="0"/>
                </a:lnTo>
              </a:path>
            </a:pathLst>
          </a:custGeom>
          <a:ln w="9495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586001" y="4281654"/>
            <a:ext cx="28575" cy="0"/>
          </a:xfrm>
          <a:custGeom>
            <a:avLst/>
            <a:gdLst/>
            <a:ahLst/>
            <a:cxnLst/>
            <a:rect l="l" t="t" r="r" b="b"/>
            <a:pathLst>
              <a:path w="28575">
                <a:moveTo>
                  <a:pt x="0" y="0"/>
                </a:moveTo>
                <a:lnTo>
                  <a:pt x="28536" y="0"/>
                </a:lnTo>
              </a:path>
            </a:pathLst>
          </a:custGeom>
          <a:ln w="9495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586001" y="3767237"/>
            <a:ext cx="28575" cy="0"/>
          </a:xfrm>
          <a:custGeom>
            <a:avLst/>
            <a:gdLst/>
            <a:ahLst/>
            <a:cxnLst/>
            <a:rect l="l" t="t" r="r" b="b"/>
            <a:pathLst>
              <a:path w="28575">
                <a:moveTo>
                  <a:pt x="0" y="0"/>
                </a:moveTo>
                <a:lnTo>
                  <a:pt x="28536" y="0"/>
                </a:lnTo>
              </a:path>
            </a:pathLst>
          </a:custGeom>
          <a:ln w="9495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586001" y="3262442"/>
            <a:ext cx="28575" cy="0"/>
          </a:xfrm>
          <a:custGeom>
            <a:avLst/>
            <a:gdLst/>
            <a:ahLst/>
            <a:cxnLst/>
            <a:rect l="l" t="t" r="r" b="b"/>
            <a:pathLst>
              <a:path w="28575">
                <a:moveTo>
                  <a:pt x="0" y="0"/>
                </a:moveTo>
                <a:lnTo>
                  <a:pt x="28536" y="0"/>
                </a:lnTo>
              </a:path>
            </a:pathLst>
          </a:custGeom>
          <a:ln w="9495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586001" y="2757521"/>
            <a:ext cx="28575" cy="0"/>
          </a:xfrm>
          <a:custGeom>
            <a:avLst/>
            <a:gdLst/>
            <a:ahLst/>
            <a:cxnLst/>
            <a:rect l="l" t="t" r="r" b="b"/>
            <a:pathLst>
              <a:path w="28575">
                <a:moveTo>
                  <a:pt x="0" y="0"/>
                </a:moveTo>
                <a:lnTo>
                  <a:pt x="28536" y="0"/>
                </a:lnTo>
              </a:path>
            </a:pathLst>
          </a:custGeom>
          <a:ln w="9495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624050" y="5290991"/>
            <a:ext cx="6486525" cy="0"/>
          </a:xfrm>
          <a:custGeom>
            <a:avLst/>
            <a:gdLst/>
            <a:ahLst/>
            <a:cxnLst/>
            <a:rect l="l" t="t" r="r" b="b"/>
            <a:pathLst>
              <a:path w="6486525">
                <a:moveTo>
                  <a:pt x="0" y="0"/>
                </a:moveTo>
                <a:lnTo>
                  <a:pt x="6486319" y="0"/>
                </a:lnTo>
              </a:path>
            </a:pathLst>
          </a:custGeom>
          <a:ln w="9495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624048" y="5300807"/>
            <a:ext cx="0" cy="28575"/>
          </a:xfrm>
          <a:custGeom>
            <a:avLst/>
            <a:gdLst/>
            <a:ahLst/>
            <a:cxnLst/>
            <a:rect l="l" t="t" r="r" b="b"/>
            <a:pathLst>
              <a:path h="28575">
                <a:moveTo>
                  <a:pt x="0" y="28487"/>
                </a:moveTo>
                <a:lnTo>
                  <a:pt x="0" y="0"/>
                </a:lnTo>
              </a:path>
            </a:pathLst>
          </a:custGeom>
          <a:ln w="9512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3252841" y="5300807"/>
            <a:ext cx="0" cy="28575"/>
          </a:xfrm>
          <a:custGeom>
            <a:avLst/>
            <a:gdLst/>
            <a:ahLst/>
            <a:cxnLst/>
            <a:rect l="l" t="t" r="r" b="b"/>
            <a:pathLst>
              <a:path h="28575">
                <a:moveTo>
                  <a:pt x="0" y="28487"/>
                </a:moveTo>
                <a:lnTo>
                  <a:pt x="0" y="0"/>
                </a:lnTo>
              </a:path>
            </a:pathLst>
          </a:custGeom>
          <a:ln w="9512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4872059" y="5300807"/>
            <a:ext cx="0" cy="28575"/>
          </a:xfrm>
          <a:custGeom>
            <a:avLst/>
            <a:gdLst/>
            <a:ahLst/>
            <a:cxnLst/>
            <a:rect l="l" t="t" r="r" b="b"/>
            <a:pathLst>
              <a:path h="28575">
                <a:moveTo>
                  <a:pt x="0" y="28487"/>
                </a:moveTo>
                <a:lnTo>
                  <a:pt x="0" y="0"/>
                </a:lnTo>
              </a:path>
            </a:pathLst>
          </a:custGeom>
          <a:ln w="9512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6500915" y="5300807"/>
            <a:ext cx="0" cy="28575"/>
          </a:xfrm>
          <a:custGeom>
            <a:avLst/>
            <a:gdLst/>
            <a:ahLst/>
            <a:cxnLst/>
            <a:rect l="l" t="t" r="r" b="b"/>
            <a:pathLst>
              <a:path h="28575">
                <a:moveTo>
                  <a:pt x="0" y="28487"/>
                </a:moveTo>
                <a:lnTo>
                  <a:pt x="0" y="0"/>
                </a:lnTo>
              </a:path>
            </a:pathLst>
          </a:custGeom>
          <a:ln w="9512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8120260" y="5300807"/>
            <a:ext cx="0" cy="28575"/>
          </a:xfrm>
          <a:custGeom>
            <a:avLst/>
            <a:gdLst/>
            <a:ahLst/>
            <a:cxnLst/>
            <a:rect l="l" t="t" r="r" b="b"/>
            <a:pathLst>
              <a:path h="28575">
                <a:moveTo>
                  <a:pt x="0" y="28487"/>
                </a:moveTo>
                <a:lnTo>
                  <a:pt x="0" y="0"/>
                </a:lnTo>
              </a:path>
            </a:pathLst>
          </a:custGeom>
          <a:ln w="9512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 txBox="1"/>
          <p:nvPr/>
        </p:nvSpPr>
        <p:spPr>
          <a:xfrm>
            <a:off x="2349489" y="4613257"/>
            <a:ext cx="158750" cy="1461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spc="-10" dirty="0">
                <a:latin typeface="Arial"/>
                <a:cs typeface="Arial"/>
              </a:rPr>
              <a:t>47</a:t>
            </a:r>
            <a:endParaRPr sz="950">
              <a:latin typeface="Arial"/>
              <a:cs typeface="Aria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7226357" y="4251152"/>
            <a:ext cx="158750" cy="1461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spc="-10" dirty="0">
                <a:latin typeface="Arial"/>
                <a:cs typeface="Arial"/>
              </a:rPr>
              <a:t>76</a:t>
            </a:r>
            <a:endParaRPr sz="950">
              <a:latin typeface="Arial"/>
              <a:cs typeface="Aria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1444568" y="5213390"/>
            <a:ext cx="94616" cy="1461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spc="10" dirty="0">
                <a:latin typeface="Arial"/>
                <a:cs typeface="Arial"/>
              </a:rPr>
              <a:t>0</a:t>
            </a:r>
            <a:endParaRPr sz="950">
              <a:latin typeface="Arial"/>
              <a:cs typeface="Aria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1377983" y="4708532"/>
            <a:ext cx="158750" cy="1461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spc="-10" dirty="0">
                <a:latin typeface="Arial"/>
                <a:cs typeface="Arial"/>
              </a:rPr>
              <a:t>20</a:t>
            </a:r>
            <a:endParaRPr sz="950">
              <a:latin typeface="Arial"/>
              <a:cs typeface="Aria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1377983" y="4203673"/>
            <a:ext cx="158750" cy="1461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spc="-10" dirty="0">
                <a:latin typeface="Arial"/>
                <a:cs typeface="Arial"/>
              </a:rPr>
              <a:t>40</a:t>
            </a:r>
            <a:endParaRPr sz="950">
              <a:latin typeface="Arial"/>
              <a:cs typeface="Arial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1377985" y="3184460"/>
            <a:ext cx="4378325" cy="8623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spc="-10" dirty="0">
                <a:latin typeface="Arial"/>
                <a:cs typeface="Arial"/>
              </a:rPr>
              <a:t>80</a:t>
            </a:r>
            <a:endParaRPr sz="950" dirty="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900" dirty="0">
              <a:latin typeface="Times New Roman"/>
              <a:cs typeface="Times New Roman"/>
            </a:endParaRPr>
          </a:p>
          <a:p>
            <a:pPr marR="5080" algn="r">
              <a:lnSpc>
                <a:spcPct val="100000"/>
              </a:lnSpc>
              <a:spcBef>
                <a:spcPts val="525"/>
              </a:spcBef>
            </a:pPr>
            <a:r>
              <a:rPr sz="950" spc="-10" dirty="0">
                <a:latin typeface="Arial"/>
                <a:cs typeface="Arial"/>
              </a:rPr>
              <a:t>19</a:t>
            </a:r>
            <a:endParaRPr sz="95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950" spc="-10" dirty="0">
                <a:latin typeface="Arial"/>
                <a:cs typeface="Arial"/>
              </a:rPr>
              <a:t>60</a:t>
            </a:r>
            <a:endParaRPr sz="950" dirty="0">
              <a:latin typeface="Arial"/>
              <a:cs typeface="Arial"/>
            </a:endParaRPr>
          </a:p>
          <a:p>
            <a:pPr marL="980440" algn="ctr">
              <a:lnSpc>
                <a:spcPct val="100000"/>
              </a:lnSpc>
              <a:spcBef>
                <a:spcPts val="434"/>
              </a:spcBef>
            </a:pPr>
            <a:r>
              <a:rPr sz="950" spc="-10" dirty="0">
                <a:latin typeface="Arial"/>
                <a:cs typeface="Arial"/>
              </a:rPr>
              <a:t>10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1732026" y="5401438"/>
            <a:ext cx="1403350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5" dirty="0">
                <a:latin typeface="Arial"/>
                <a:cs typeface="Arial"/>
              </a:rPr>
              <a:t>Reach out to only a</a:t>
            </a:r>
            <a:r>
              <a:rPr sz="1000" spc="-11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PCP</a:t>
            </a:r>
            <a:endParaRPr sz="1000">
              <a:latin typeface="Arial"/>
              <a:cs typeface="Arial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3330957" y="5401438"/>
            <a:ext cx="1454150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5" dirty="0">
                <a:latin typeface="Arial"/>
                <a:cs typeface="Arial"/>
              </a:rPr>
              <a:t>Reach to only a</a:t>
            </a:r>
            <a:r>
              <a:rPr sz="1000" spc="-8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specialist</a:t>
            </a:r>
            <a:endParaRPr sz="1000">
              <a:latin typeface="Arial"/>
              <a:cs typeface="Arial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5172583" y="5401438"/>
            <a:ext cx="1019810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5" dirty="0">
                <a:latin typeface="Arial"/>
                <a:cs typeface="Arial"/>
              </a:rPr>
              <a:t>Reach out to</a:t>
            </a:r>
            <a:r>
              <a:rPr sz="1000" spc="-1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both</a:t>
            </a:r>
            <a:endParaRPr sz="1000">
              <a:latin typeface="Arial"/>
              <a:cs typeface="Arial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7153402" y="5401436"/>
            <a:ext cx="307976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5" dirty="0">
                <a:latin typeface="Arial"/>
                <a:cs typeface="Arial"/>
              </a:rPr>
              <a:t>T</a:t>
            </a:r>
            <a:r>
              <a:rPr sz="1000" spc="-5" dirty="0">
                <a:latin typeface="Arial"/>
                <a:cs typeface="Arial"/>
              </a:rPr>
              <a:t>ot</a:t>
            </a:r>
            <a:r>
              <a:rPr sz="1000" spc="-10" dirty="0">
                <a:latin typeface="Arial"/>
                <a:cs typeface="Arial"/>
              </a:rPr>
              <a:t>a</a:t>
            </a:r>
            <a:r>
              <a:rPr sz="1000" spc="-5" dirty="0">
                <a:latin typeface="Arial"/>
                <a:cs typeface="Arial"/>
              </a:rPr>
              <a:t>l</a:t>
            </a:r>
            <a:endParaRPr sz="1000">
              <a:latin typeface="Arial"/>
              <a:cs typeface="Arial"/>
            </a:endParaRPr>
          </a:p>
        </p:txBody>
      </p:sp>
      <p:sp>
        <p:nvSpPr>
          <p:cNvPr id="39" name="object 39"/>
          <p:cNvSpPr/>
          <p:nvPr/>
        </p:nvSpPr>
        <p:spPr>
          <a:xfrm>
            <a:off x="915989" y="1847789"/>
            <a:ext cx="7640320" cy="400685"/>
          </a:xfrm>
          <a:custGeom>
            <a:avLst/>
            <a:gdLst/>
            <a:ahLst/>
            <a:cxnLst/>
            <a:rect l="l" t="t" r="r" b="b"/>
            <a:pathLst>
              <a:path w="7640320" h="400685">
                <a:moveTo>
                  <a:pt x="0" y="400113"/>
                </a:moveTo>
                <a:lnTo>
                  <a:pt x="7640193" y="400113"/>
                </a:lnTo>
                <a:lnTo>
                  <a:pt x="7640193" y="0"/>
                </a:lnTo>
                <a:lnTo>
                  <a:pt x="0" y="0"/>
                </a:lnTo>
                <a:lnTo>
                  <a:pt x="0" y="40011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 txBox="1"/>
          <p:nvPr/>
        </p:nvSpPr>
        <p:spPr>
          <a:xfrm>
            <a:off x="1295527" y="1938148"/>
            <a:ext cx="6718300" cy="90794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73990">
              <a:lnSpc>
                <a:spcPct val="100000"/>
              </a:lnSpc>
            </a:pPr>
            <a:r>
              <a:rPr sz="1400" b="1" spc="-5" dirty="0">
                <a:latin typeface="Arial"/>
                <a:cs typeface="Arial"/>
              </a:rPr>
              <a:t>Question: </a:t>
            </a:r>
            <a:r>
              <a:rPr sz="1400" b="1" dirty="0">
                <a:latin typeface="Arial"/>
                <a:cs typeface="Arial"/>
              </a:rPr>
              <a:t>" </a:t>
            </a:r>
            <a:r>
              <a:rPr sz="1400" b="1" spc="-5" dirty="0">
                <a:latin typeface="Arial"/>
                <a:cs typeface="Arial"/>
              </a:rPr>
              <a:t>When </a:t>
            </a:r>
            <a:r>
              <a:rPr sz="1400" b="1" spc="-20" dirty="0">
                <a:latin typeface="Arial"/>
                <a:cs typeface="Arial"/>
              </a:rPr>
              <a:t>you </a:t>
            </a:r>
            <a:r>
              <a:rPr sz="1400" b="1" dirty="0">
                <a:latin typeface="Arial"/>
                <a:cs typeface="Arial"/>
              </a:rPr>
              <a:t>first </a:t>
            </a:r>
            <a:r>
              <a:rPr sz="1400" b="1" spc="-5" dirty="0">
                <a:latin typeface="Arial"/>
                <a:cs typeface="Arial"/>
              </a:rPr>
              <a:t>noticed </a:t>
            </a:r>
            <a:r>
              <a:rPr sz="1400" b="1" spc="-10" dirty="0">
                <a:latin typeface="Arial"/>
                <a:cs typeface="Arial"/>
              </a:rPr>
              <a:t>symptoms </a:t>
            </a:r>
            <a:r>
              <a:rPr sz="1400" b="1" spc="-5" dirty="0">
                <a:latin typeface="Arial"/>
                <a:cs typeface="Arial"/>
              </a:rPr>
              <a:t>of dementia, </a:t>
            </a:r>
            <a:r>
              <a:rPr sz="1400" b="1" spc="5" dirty="0">
                <a:latin typeface="Arial"/>
                <a:cs typeface="Arial"/>
              </a:rPr>
              <a:t>what </a:t>
            </a:r>
            <a:r>
              <a:rPr sz="1400" b="1" spc="-5" dirty="0">
                <a:latin typeface="Arial"/>
                <a:cs typeface="Arial"/>
              </a:rPr>
              <a:t>did </a:t>
            </a:r>
            <a:r>
              <a:rPr sz="1400" b="1" spc="-20" dirty="0">
                <a:latin typeface="Arial"/>
                <a:cs typeface="Arial"/>
              </a:rPr>
              <a:t>you</a:t>
            </a:r>
            <a:r>
              <a:rPr sz="1400" b="1" spc="-25" dirty="0">
                <a:latin typeface="Arial"/>
                <a:cs typeface="Arial"/>
              </a:rPr>
              <a:t> </a:t>
            </a:r>
            <a:r>
              <a:rPr sz="1400" b="1" spc="-10" dirty="0">
                <a:latin typeface="Arial"/>
                <a:cs typeface="Arial"/>
              </a:rPr>
              <a:t>do?"</a:t>
            </a:r>
            <a:endParaRPr sz="1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6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200" spc="-5" dirty="0">
                <a:latin typeface="Arial"/>
                <a:cs typeface="Arial"/>
              </a:rPr>
              <a:t>%</a:t>
            </a:r>
            <a:r>
              <a:rPr sz="1200" spc="-75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respondents</a:t>
            </a:r>
            <a:endParaRPr sz="1200" dirty="0">
              <a:latin typeface="Arial"/>
              <a:cs typeface="Arial"/>
            </a:endParaRPr>
          </a:p>
          <a:p>
            <a:pPr marL="27940">
              <a:lnSpc>
                <a:spcPct val="100000"/>
              </a:lnSpc>
              <a:spcBef>
                <a:spcPts val="855"/>
              </a:spcBef>
            </a:pPr>
            <a:r>
              <a:rPr sz="950" spc="-10" dirty="0">
                <a:latin typeface="Arial"/>
                <a:cs typeface="Arial"/>
              </a:rPr>
              <a:t>100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46" name="object 46"/>
          <p:cNvSpPr txBox="1">
            <a:spLocks noGrp="1"/>
          </p:cNvSpPr>
          <p:nvPr>
            <p:ph type="sldNum" sz="quarter" idx="7"/>
          </p:nvPr>
        </p:nvSpPr>
        <p:spPr>
          <a:xfrm>
            <a:off x="8935973" y="6683491"/>
            <a:ext cx="243204" cy="1282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8900">
              <a:lnSpc>
                <a:spcPts val="1010"/>
              </a:lnSpc>
            </a:pPr>
            <a:fld id="{81D60167-4931-47E6-BA6A-407CBD079E47}" type="slidenum">
              <a:rPr spc="-5" dirty="0"/>
              <a:t>3</a:t>
            </a:fld>
            <a:endParaRPr spc="-5" dirty="0"/>
          </a:p>
        </p:txBody>
      </p:sp>
      <p:sp>
        <p:nvSpPr>
          <p:cNvPr id="44" name="object 44"/>
          <p:cNvSpPr txBox="1"/>
          <p:nvPr/>
        </p:nvSpPr>
        <p:spPr>
          <a:xfrm>
            <a:off x="321132" y="304803"/>
            <a:ext cx="8540750" cy="74122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04139">
              <a:lnSpc>
                <a:spcPts val="2865"/>
              </a:lnSpc>
            </a:pPr>
            <a:r>
              <a:rPr sz="2400" b="1" dirty="0" smtClean="0">
                <a:solidFill>
                  <a:srgbClr val="4A0D66"/>
                </a:solidFill>
                <a:latin typeface="Arial"/>
                <a:cs typeface="Arial"/>
              </a:rPr>
              <a:t>Majority </a:t>
            </a:r>
            <a:r>
              <a:rPr sz="2400" b="1" spc="-5" dirty="0">
                <a:solidFill>
                  <a:srgbClr val="4A0D66"/>
                </a:solidFill>
                <a:latin typeface="Arial"/>
                <a:cs typeface="Arial"/>
              </a:rPr>
              <a:t>of caregivers reach </a:t>
            </a:r>
            <a:r>
              <a:rPr sz="2400" b="1" dirty="0">
                <a:solidFill>
                  <a:srgbClr val="4A0D66"/>
                </a:solidFill>
                <a:latin typeface="Arial"/>
                <a:cs typeface="Arial"/>
              </a:rPr>
              <a:t>out to </a:t>
            </a:r>
            <a:r>
              <a:rPr sz="2400" b="1" spc="-5" dirty="0">
                <a:solidFill>
                  <a:srgbClr val="4A0D66"/>
                </a:solidFill>
                <a:latin typeface="Arial"/>
                <a:cs typeface="Arial"/>
              </a:rPr>
              <a:t>some </a:t>
            </a:r>
            <a:r>
              <a:rPr sz="2400" b="1" dirty="0">
                <a:solidFill>
                  <a:srgbClr val="4A0D66"/>
                </a:solidFill>
                <a:latin typeface="Arial"/>
                <a:cs typeface="Arial"/>
              </a:rPr>
              <a:t>kind </a:t>
            </a:r>
            <a:r>
              <a:rPr sz="2400" b="1" spc="-5" dirty="0">
                <a:solidFill>
                  <a:srgbClr val="4A0D66"/>
                </a:solidFill>
                <a:latin typeface="Arial"/>
                <a:cs typeface="Arial"/>
              </a:rPr>
              <a:t>of</a:t>
            </a:r>
            <a:r>
              <a:rPr sz="2400" b="1" spc="-45" dirty="0">
                <a:solidFill>
                  <a:srgbClr val="4A0D66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4A0D66"/>
                </a:solidFill>
                <a:latin typeface="Arial"/>
                <a:cs typeface="Arial"/>
              </a:rPr>
              <a:t>physician</a:t>
            </a:r>
            <a:endParaRPr sz="2400" dirty="0">
              <a:solidFill>
                <a:srgbClr val="4A0D66"/>
              </a:solidFill>
              <a:latin typeface="Arial"/>
              <a:cs typeface="Arial"/>
            </a:endParaRPr>
          </a:p>
          <a:p>
            <a:pPr marL="104139">
              <a:lnSpc>
                <a:spcPct val="100000"/>
              </a:lnSpc>
            </a:pPr>
            <a:r>
              <a:rPr sz="2400" b="1" dirty="0">
                <a:solidFill>
                  <a:srgbClr val="4A0D66"/>
                </a:solidFill>
                <a:latin typeface="Arial"/>
                <a:cs typeface="Arial"/>
              </a:rPr>
              <a:t>for </a:t>
            </a:r>
            <a:r>
              <a:rPr sz="2400" b="1" spc="-5" dirty="0">
                <a:solidFill>
                  <a:srgbClr val="4A0D66"/>
                </a:solidFill>
                <a:latin typeface="Arial"/>
                <a:cs typeface="Arial"/>
              </a:rPr>
              <a:t>help upon </a:t>
            </a:r>
            <a:r>
              <a:rPr sz="2400" b="1" dirty="0">
                <a:solidFill>
                  <a:srgbClr val="4A0D66"/>
                </a:solidFill>
                <a:latin typeface="Arial"/>
                <a:cs typeface="Arial"/>
              </a:rPr>
              <a:t>noticing</a:t>
            </a:r>
            <a:r>
              <a:rPr sz="2400" b="1" spc="-135" dirty="0">
                <a:solidFill>
                  <a:srgbClr val="4A0D66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4A0D66"/>
                </a:solidFill>
                <a:latin typeface="Arial"/>
                <a:cs typeface="Arial"/>
              </a:rPr>
              <a:t>symptoms</a:t>
            </a:r>
            <a:endParaRPr sz="2400" dirty="0">
              <a:solidFill>
                <a:srgbClr val="4A0D66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 txBox="1"/>
          <p:nvPr/>
        </p:nvSpPr>
        <p:spPr>
          <a:xfrm>
            <a:off x="341668" y="228604"/>
            <a:ext cx="8659495" cy="74122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04139">
              <a:lnSpc>
                <a:spcPts val="2865"/>
              </a:lnSpc>
            </a:pPr>
            <a:r>
              <a:rPr sz="2400" b="1" spc="-5" dirty="0" smtClean="0">
                <a:solidFill>
                  <a:srgbClr val="4A0D66"/>
                </a:solidFill>
                <a:latin typeface="Arial"/>
                <a:cs typeface="Arial"/>
              </a:rPr>
              <a:t>Many </a:t>
            </a:r>
            <a:r>
              <a:rPr sz="2400" b="1" spc="-5" dirty="0">
                <a:solidFill>
                  <a:srgbClr val="4A0D66"/>
                </a:solidFill>
                <a:latin typeface="Arial"/>
                <a:cs typeface="Arial"/>
              </a:rPr>
              <a:t>trends observed as participants age; </a:t>
            </a:r>
            <a:r>
              <a:rPr sz="2400" b="1" spc="-10" dirty="0">
                <a:solidFill>
                  <a:srgbClr val="4A0D66"/>
                </a:solidFill>
                <a:latin typeface="Arial"/>
                <a:cs typeface="Arial"/>
              </a:rPr>
              <a:t>younger</a:t>
            </a:r>
            <a:r>
              <a:rPr sz="2400" b="1" spc="125" dirty="0">
                <a:solidFill>
                  <a:srgbClr val="4A0D66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4A0D66"/>
                </a:solidFill>
                <a:latin typeface="Arial"/>
                <a:cs typeface="Arial"/>
              </a:rPr>
              <a:t>dem.</a:t>
            </a:r>
            <a:endParaRPr sz="2400" dirty="0">
              <a:solidFill>
                <a:srgbClr val="4A0D66"/>
              </a:solidFill>
              <a:latin typeface="Arial"/>
              <a:cs typeface="Arial"/>
            </a:endParaRPr>
          </a:p>
          <a:p>
            <a:pPr marL="104139">
              <a:lnSpc>
                <a:spcPct val="100000"/>
              </a:lnSpc>
            </a:pPr>
            <a:r>
              <a:rPr sz="2400" b="1" dirty="0">
                <a:solidFill>
                  <a:srgbClr val="4A0D66"/>
                </a:solidFill>
                <a:latin typeface="Arial"/>
                <a:cs typeface="Arial"/>
              </a:rPr>
              <a:t>more likely to </a:t>
            </a:r>
            <a:r>
              <a:rPr sz="2400" b="1" spc="-5" dirty="0">
                <a:solidFill>
                  <a:srgbClr val="4A0D66"/>
                </a:solidFill>
                <a:latin typeface="Arial"/>
                <a:cs typeface="Arial"/>
              </a:rPr>
              <a:t>access </a:t>
            </a:r>
            <a:r>
              <a:rPr sz="2400" b="1" dirty="0">
                <a:solidFill>
                  <a:srgbClr val="4A0D66"/>
                </a:solidFill>
                <a:latin typeface="Arial"/>
                <a:cs typeface="Arial"/>
              </a:rPr>
              <a:t>info </a:t>
            </a:r>
            <a:r>
              <a:rPr sz="2400" b="1" spc="-5" dirty="0">
                <a:solidFill>
                  <a:srgbClr val="4A0D66"/>
                </a:solidFill>
                <a:latin typeface="Arial"/>
                <a:cs typeface="Arial"/>
              </a:rPr>
              <a:t>online, </a:t>
            </a:r>
            <a:r>
              <a:rPr sz="2400" b="1" dirty="0">
                <a:solidFill>
                  <a:srgbClr val="4A0D66"/>
                </a:solidFill>
                <a:latin typeface="Arial"/>
                <a:cs typeface="Arial"/>
              </a:rPr>
              <a:t>less likely to </a:t>
            </a:r>
            <a:r>
              <a:rPr sz="2400" b="1" spc="-5" dirty="0">
                <a:solidFill>
                  <a:srgbClr val="4A0D66"/>
                </a:solidFill>
                <a:latin typeface="Arial"/>
                <a:cs typeface="Arial"/>
              </a:rPr>
              <a:t>contact</a:t>
            </a:r>
            <a:r>
              <a:rPr sz="2400" b="1" spc="-135" dirty="0">
                <a:solidFill>
                  <a:srgbClr val="4A0D66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4A0D66"/>
                </a:solidFill>
                <a:latin typeface="Arial"/>
                <a:cs typeface="Arial"/>
              </a:rPr>
              <a:t>PCP</a:t>
            </a:r>
            <a:endParaRPr sz="2400" dirty="0">
              <a:solidFill>
                <a:srgbClr val="4A0D66"/>
              </a:solidFill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871626" y="3729048"/>
            <a:ext cx="161925" cy="1791335"/>
          </a:xfrm>
          <a:custGeom>
            <a:avLst/>
            <a:gdLst/>
            <a:ahLst/>
            <a:cxnLst/>
            <a:rect l="l" t="t" r="r" b="b"/>
            <a:pathLst>
              <a:path w="161925" h="1791335">
                <a:moveTo>
                  <a:pt x="0" y="1790722"/>
                </a:moveTo>
                <a:lnTo>
                  <a:pt x="161744" y="1790722"/>
                </a:lnTo>
                <a:lnTo>
                  <a:pt x="161744" y="0"/>
                </a:lnTo>
                <a:lnTo>
                  <a:pt x="0" y="0"/>
                </a:lnTo>
                <a:lnTo>
                  <a:pt x="0" y="1790722"/>
                </a:lnTo>
                <a:close/>
              </a:path>
            </a:pathLst>
          </a:custGeom>
          <a:solidFill>
            <a:srgbClr val="5BAC8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871626" y="3729048"/>
            <a:ext cx="161925" cy="1791335"/>
          </a:xfrm>
          <a:custGeom>
            <a:avLst/>
            <a:gdLst/>
            <a:ahLst/>
            <a:cxnLst/>
            <a:rect l="l" t="t" r="r" b="b"/>
            <a:pathLst>
              <a:path w="161925" h="1791335">
                <a:moveTo>
                  <a:pt x="0" y="1790722"/>
                </a:moveTo>
                <a:lnTo>
                  <a:pt x="161744" y="1790722"/>
                </a:lnTo>
                <a:lnTo>
                  <a:pt x="161744" y="0"/>
                </a:lnTo>
                <a:lnTo>
                  <a:pt x="0" y="0"/>
                </a:lnTo>
                <a:lnTo>
                  <a:pt x="0" y="1790722"/>
                </a:lnTo>
                <a:close/>
              </a:path>
            </a:pathLst>
          </a:custGeom>
          <a:ln w="9514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909643" y="3576422"/>
            <a:ext cx="162560" cy="1943735"/>
          </a:xfrm>
          <a:custGeom>
            <a:avLst/>
            <a:gdLst/>
            <a:ahLst/>
            <a:cxnLst/>
            <a:rect l="l" t="t" r="r" b="b"/>
            <a:pathLst>
              <a:path w="162560" h="1943735">
                <a:moveTo>
                  <a:pt x="0" y="1943348"/>
                </a:moveTo>
                <a:lnTo>
                  <a:pt x="162061" y="1943348"/>
                </a:lnTo>
                <a:lnTo>
                  <a:pt x="162061" y="0"/>
                </a:lnTo>
                <a:lnTo>
                  <a:pt x="0" y="0"/>
                </a:lnTo>
                <a:lnTo>
                  <a:pt x="0" y="1943348"/>
                </a:lnTo>
                <a:close/>
              </a:path>
            </a:pathLst>
          </a:custGeom>
          <a:solidFill>
            <a:srgbClr val="5BAC8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909643" y="3576422"/>
            <a:ext cx="162560" cy="1943735"/>
          </a:xfrm>
          <a:custGeom>
            <a:avLst/>
            <a:gdLst/>
            <a:ahLst/>
            <a:cxnLst/>
            <a:rect l="l" t="t" r="r" b="b"/>
            <a:pathLst>
              <a:path w="162560" h="1943735">
                <a:moveTo>
                  <a:pt x="0" y="1943348"/>
                </a:moveTo>
                <a:lnTo>
                  <a:pt x="162061" y="1943348"/>
                </a:lnTo>
                <a:lnTo>
                  <a:pt x="162061" y="0"/>
                </a:lnTo>
                <a:lnTo>
                  <a:pt x="0" y="0"/>
                </a:lnTo>
                <a:lnTo>
                  <a:pt x="0" y="1943348"/>
                </a:lnTo>
                <a:close/>
              </a:path>
            </a:pathLst>
          </a:custGeom>
          <a:ln w="9514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2957492" y="4033665"/>
            <a:ext cx="161925" cy="1486535"/>
          </a:xfrm>
          <a:custGeom>
            <a:avLst/>
            <a:gdLst/>
            <a:ahLst/>
            <a:cxnLst/>
            <a:rect l="l" t="t" r="r" b="b"/>
            <a:pathLst>
              <a:path w="161925" h="1486535">
                <a:moveTo>
                  <a:pt x="0" y="1486104"/>
                </a:moveTo>
                <a:lnTo>
                  <a:pt x="161744" y="1486104"/>
                </a:lnTo>
                <a:lnTo>
                  <a:pt x="161744" y="0"/>
                </a:lnTo>
                <a:lnTo>
                  <a:pt x="0" y="0"/>
                </a:lnTo>
                <a:lnTo>
                  <a:pt x="0" y="1486104"/>
                </a:lnTo>
                <a:close/>
              </a:path>
            </a:pathLst>
          </a:custGeom>
          <a:solidFill>
            <a:srgbClr val="5BAC8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957492" y="4033665"/>
            <a:ext cx="161925" cy="1486535"/>
          </a:xfrm>
          <a:custGeom>
            <a:avLst/>
            <a:gdLst/>
            <a:ahLst/>
            <a:cxnLst/>
            <a:rect l="l" t="t" r="r" b="b"/>
            <a:pathLst>
              <a:path w="161925" h="1486535">
                <a:moveTo>
                  <a:pt x="0" y="1486104"/>
                </a:moveTo>
                <a:lnTo>
                  <a:pt x="161744" y="1486104"/>
                </a:lnTo>
                <a:lnTo>
                  <a:pt x="161744" y="0"/>
                </a:lnTo>
                <a:lnTo>
                  <a:pt x="0" y="0"/>
                </a:lnTo>
                <a:lnTo>
                  <a:pt x="0" y="1486104"/>
                </a:lnTo>
                <a:close/>
              </a:path>
            </a:pathLst>
          </a:custGeom>
          <a:ln w="9514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995573" y="4605283"/>
            <a:ext cx="162560" cy="915035"/>
          </a:xfrm>
          <a:custGeom>
            <a:avLst/>
            <a:gdLst/>
            <a:ahLst/>
            <a:cxnLst/>
            <a:rect l="l" t="t" r="r" b="b"/>
            <a:pathLst>
              <a:path w="162560" h="915035">
                <a:moveTo>
                  <a:pt x="0" y="914487"/>
                </a:moveTo>
                <a:lnTo>
                  <a:pt x="162061" y="914487"/>
                </a:lnTo>
                <a:lnTo>
                  <a:pt x="162061" y="0"/>
                </a:lnTo>
                <a:lnTo>
                  <a:pt x="0" y="0"/>
                </a:lnTo>
                <a:lnTo>
                  <a:pt x="0" y="914487"/>
                </a:lnTo>
                <a:close/>
              </a:path>
            </a:pathLst>
          </a:custGeom>
          <a:solidFill>
            <a:srgbClr val="5BAC8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995573" y="4605283"/>
            <a:ext cx="162560" cy="915035"/>
          </a:xfrm>
          <a:custGeom>
            <a:avLst/>
            <a:gdLst/>
            <a:ahLst/>
            <a:cxnLst/>
            <a:rect l="l" t="t" r="r" b="b"/>
            <a:pathLst>
              <a:path w="162560" h="915035">
                <a:moveTo>
                  <a:pt x="0" y="914487"/>
                </a:moveTo>
                <a:lnTo>
                  <a:pt x="162061" y="914487"/>
                </a:lnTo>
                <a:lnTo>
                  <a:pt x="162061" y="0"/>
                </a:lnTo>
                <a:lnTo>
                  <a:pt x="0" y="0"/>
                </a:lnTo>
                <a:lnTo>
                  <a:pt x="0" y="914487"/>
                </a:lnTo>
                <a:close/>
              </a:path>
            </a:pathLst>
          </a:custGeom>
          <a:ln w="9513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033781" y="4548282"/>
            <a:ext cx="161925" cy="971550"/>
          </a:xfrm>
          <a:custGeom>
            <a:avLst/>
            <a:gdLst/>
            <a:ahLst/>
            <a:cxnLst/>
            <a:rect l="l" t="t" r="r" b="b"/>
            <a:pathLst>
              <a:path w="161925" h="971550">
                <a:moveTo>
                  <a:pt x="0" y="971484"/>
                </a:moveTo>
                <a:lnTo>
                  <a:pt x="161744" y="971484"/>
                </a:lnTo>
                <a:lnTo>
                  <a:pt x="161744" y="0"/>
                </a:lnTo>
                <a:lnTo>
                  <a:pt x="0" y="0"/>
                </a:lnTo>
                <a:lnTo>
                  <a:pt x="0" y="971484"/>
                </a:lnTo>
                <a:close/>
              </a:path>
            </a:pathLst>
          </a:custGeom>
          <a:solidFill>
            <a:srgbClr val="5BAC8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5033781" y="4548282"/>
            <a:ext cx="161925" cy="971550"/>
          </a:xfrm>
          <a:custGeom>
            <a:avLst/>
            <a:gdLst/>
            <a:ahLst/>
            <a:cxnLst/>
            <a:rect l="l" t="t" r="r" b="b"/>
            <a:pathLst>
              <a:path w="161925" h="971550">
                <a:moveTo>
                  <a:pt x="0" y="971484"/>
                </a:moveTo>
                <a:lnTo>
                  <a:pt x="161744" y="971484"/>
                </a:lnTo>
                <a:lnTo>
                  <a:pt x="161744" y="0"/>
                </a:lnTo>
                <a:lnTo>
                  <a:pt x="0" y="0"/>
                </a:lnTo>
                <a:lnTo>
                  <a:pt x="0" y="971484"/>
                </a:lnTo>
                <a:close/>
              </a:path>
            </a:pathLst>
          </a:custGeom>
          <a:ln w="9513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6071862" y="5062523"/>
            <a:ext cx="162560" cy="457834"/>
          </a:xfrm>
          <a:custGeom>
            <a:avLst/>
            <a:gdLst/>
            <a:ahLst/>
            <a:cxnLst/>
            <a:rect l="l" t="t" r="r" b="b"/>
            <a:pathLst>
              <a:path w="162560" h="457835">
                <a:moveTo>
                  <a:pt x="0" y="457243"/>
                </a:moveTo>
                <a:lnTo>
                  <a:pt x="162061" y="457243"/>
                </a:lnTo>
                <a:lnTo>
                  <a:pt x="162061" y="0"/>
                </a:lnTo>
                <a:lnTo>
                  <a:pt x="0" y="0"/>
                </a:lnTo>
                <a:lnTo>
                  <a:pt x="0" y="457243"/>
                </a:lnTo>
                <a:close/>
              </a:path>
            </a:pathLst>
          </a:custGeom>
          <a:solidFill>
            <a:srgbClr val="5BAC8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6071862" y="5062523"/>
            <a:ext cx="162560" cy="457834"/>
          </a:xfrm>
          <a:custGeom>
            <a:avLst/>
            <a:gdLst/>
            <a:ahLst/>
            <a:cxnLst/>
            <a:rect l="l" t="t" r="r" b="b"/>
            <a:pathLst>
              <a:path w="162560" h="457835">
                <a:moveTo>
                  <a:pt x="0" y="457243"/>
                </a:moveTo>
                <a:lnTo>
                  <a:pt x="162061" y="457243"/>
                </a:lnTo>
                <a:lnTo>
                  <a:pt x="162061" y="0"/>
                </a:lnTo>
                <a:lnTo>
                  <a:pt x="0" y="0"/>
                </a:lnTo>
                <a:lnTo>
                  <a:pt x="0" y="457243"/>
                </a:lnTo>
                <a:close/>
              </a:path>
            </a:pathLst>
          </a:custGeom>
          <a:ln w="9512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7119711" y="5243330"/>
            <a:ext cx="161925" cy="276860"/>
          </a:xfrm>
          <a:custGeom>
            <a:avLst/>
            <a:gdLst/>
            <a:ahLst/>
            <a:cxnLst/>
            <a:rect l="l" t="t" r="r" b="b"/>
            <a:pathLst>
              <a:path w="161925" h="276860">
                <a:moveTo>
                  <a:pt x="0" y="276436"/>
                </a:moveTo>
                <a:lnTo>
                  <a:pt x="161744" y="276436"/>
                </a:lnTo>
                <a:lnTo>
                  <a:pt x="161744" y="0"/>
                </a:lnTo>
                <a:lnTo>
                  <a:pt x="0" y="0"/>
                </a:lnTo>
                <a:lnTo>
                  <a:pt x="0" y="276436"/>
                </a:lnTo>
                <a:close/>
              </a:path>
            </a:pathLst>
          </a:custGeom>
          <a:solidFill>
            <a:srgbClr val="5BAC8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7119711" y="5243330"/>
            <a:ext cx="161925" cy="276860"/>
          </a:xfrm>
          <a:custGeom>
            <a:avLst/>
            <a:gdLst/>
            <a:ahLst/>
            <a:cxnLst/>
            <a:rect l="l" t="t" r="r" b="b"/>
            <a:pathLst>
              <a:path w="161925" h="276860">
                <a:moveTo>
                  <a:pt x="0" y="276436"/>
                </a:moveTo>
                <a:lnTo>
                  <a:pt x="161744" y="276436"/>
                </a:lnTo>
                <a:lnTo>
                  <a:pt x="161744" y="0"/>
                </a:lnTo>
                <a:lnTo>
                  <a:pt x="0" y="0"/>
                </a:lnTo>
                <a:lnTo>
                  <a:pt x="0" y="276436"/>
                </a:lnTo>
                <a:close/>
              </a:path>
            </a:pathLst>
          </a:custGeom>
          <a:ln w="9510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8157792" y="5272146"/>
            <a:ext cx="162560" cy="247650"/>
          </a:xfrm>
          <a:custGeom>
            <a:avLst/>
            <a:gdLst/>
            <a:ahLst/>
            <a:cxnLst/>
            <a:rect l="l" t="t" r="r" b="b"/>
            <a:pathLst>
              <a:path w="162559" h="247650">
                <a:moveTo>
                  <a:pt x="0" y="247620"/>
                </a:moveTo>
                <a:lnTo>
                  <a:pt x="162061" y="247620"/>
                </a:lnTo>
                <a:lnTo>
                  <a:pt x="162061" y="0"/>
                </a:lnTo>
                <a:lnTo>
                  <a:pt x="0" y="0"/>
                </a:lnTo>
                <a:lnTo>
                  <a:pt x="0" y="247620"/>
                </a:lnTo>
                <a:close/>
              </a:path>
            </a:pathLst>
          </a:custGeom>
          <a:solidFill>
            <a:srgbClr val="5BAC8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8157792" y="5272146"/>
            <a:ext cx="162560" cy="247650"/>
          </a:xfrm>
          <a:custGeom>
            <a:avLst/>
            <a:gdLst/>
            <a:ahLst/>
            <a:cxnLst/>
            <a:rect l="l" t="t" r="r" b="b"/>
            <a:pathLst>
              <a:path w="162559" h="247650">
                <a:moveTo>
                  <a:pt x="0" y="247620"/>
                </a:moveTo>
                <a:lnTo>
                  <a:pt x="162061" y="247620"/>
                </a:lnTo>
                <a:lnTo>
                  <a:pt x="162061" y="0"/>
                </a:lnTo>
                <a:lnTo>
                  <a:pt x="0" y="0"/>
                </a:lnTo>
                <a:lnTo>
                  <a:pt x="0" y="247620"/>
                </a:lnTo>
                <a:close/>
              </a:path>
            </a:pathLst>
          </a:custGeom>
          <a:ln w="9509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033368" y="3605300"/>
            <a:ext cx="153035" cy="1914525"/>
          </a:xfrm>
          <a:custGeom>
            <a:avLst/>
            <a:gdLst/>
            <a:ahLst/>
            <a:cxnLst/>
            <a:rect l="l" t="t" r="r" b="b"/>
            <a:pathLst>
              <a:path w="153034" h="1914525">
                <a:moveTo>
                  <a:pt x="0" y="1914469"/>
                </a:moveTo>
                <a:lnTo>
                  <a:pt x="152547" y="1914469"/>
                </a:lnTo>
                <a:lnTo>
                  <a:pt x="152547" y="0"/>
                </a:lnTo>
                <a:lnTo>
                  <a:pt x="0" y="0"/>
                </a:lnTo>
                <a:lnTo>
                  <a:pt x="0" y="1914469"/>
                </a:lnTo>
                <a:close/>
              </a:path>
            </a:pathLst>
          </a:custGeom>
          <a:solidFill>
            <a:srgbClr val="8EC5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033368" y="3605300"/>
            <a:ext cx="153035" cy="1914525"/>
          </a:xfrm>
          <a:custGeom>
            <a:avLst/>
            <a:gdLst/>
            <a:ahLst/>
            <a:cxnLst/>
            <a:rect l="l" t="t" r="r" b="b"/>
            <a:pathLst>
              <a:path w="153034" h="1914525">
                <a:moveTo>
                  <a:pt x="0" y="1914469"/>
                </a:moveTo>
                <a:lnTo>
                  <a:pt x="152547" y="1914469"/>
                </a:lnTo>
                <a:lnTo>
                  <a:pt x="152547" y="0"/>
                </a:lnTo>
                <a:lnTo>
                  <a:pt x="0" y="0"/>
                </a:lnTo>
                <a:lnTo>
                  <a:pt x="0" y="1914469"/>
                </a:lnTo>
                <a:close/>
              </a:path>
            </a:pathLst>
          </a:custGeom>
          <a:ln w="9514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2071766" y="3757542"/>
            <a:ext cx="152400" cy="1762760"/>
          </a:xfrm>
          <a:custGeom>
            <a:avLst/>
            <a:gdLst/>
            <a:ahLst/>
            <a:cxnLst/>
            <a:rect l="l" t="t" r="r" b="b"/>
            <a:pathLst>
              <a:path w="152400" h="1762760">
                <a:moveTo>
                  <a:pt x="0" y="1762224"/>
                </a:moveTo>
                <a:lnTo>
                  <a:pt x="152229" y="1762224"/>
                </a:lnTo>
                <a:lnTo>
                  <a:pt x="152229" y="0"/>
                </a:lnTo>
                <a:lnTo>
                  <a:pt x="0" y="0"/>
                </a:lnTo>
                <a:lnTo>
                  <a:pt x="0" y="1762224"/>
                </a:lnTo>
                <a:close/>
              </a:path>
            </a:pathLst>
          </a:custGeom>
          <a:solidFill>
            <a:srgbClr val="8EC5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2071766" y="3757542"/>
            <a:ext cx="152400" cy="1762760"/>
          </a:xfrm>
          <a:custGeom>
            <a:avLst/>
            <a:gdLst/>
            <a:ahLst/>
            <a:cxnLst/>
            <a:rect l="l" t="t" r="r" b="b"/>
            <a:pathLst>
              <a:path w="152400" h="1762760">
                <a:moveTo>
                  <a:pt x="0" y="1762224"/>
                </a:moveTo>
                <a:lnTo>
                  <a:pt x="152229" y="1762224"/>
                </a:lnTo>
                <a:lnTo>
                  <a:pt x="152229" y="0"/>
                </a:lnTo>
                <a:lnTo>
                  <a:pt x="0" y="0"/>
                </a:lnTo>
                <a:lnTo>
                  <a:pt x="0" y="1762224"/>
                </a:lnTo>
                <a:close/>
              </a:path>
            </a:pathLst>
          </a:custGeom>
          <a:ln w="9514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3119234" y="4091039"/>
            <a:ext cx="153035" cy="1428750"/>
          </a:xfrm>
          <a:custGeom>
            <a:avLst/>
            <a:gdLst/>
            <a:ahLst/>
            <a:cxnLst/>
            <a:rect l="l" t="t" r="r" b="b"/>
            <a:pathLst>
              <a:path w="153035" h="1428750">
                <a:moveTo>
                  <a:pt x="0" y="1428727"/>
                </a:moveTo>
                <a:lnTo>
                  <a:pt x="152547" y="1428727"/>
                </a:lnTo>
                <a:lnTo>
                  <a:pt x="152547" y="0"/>
                </a:lnTo>
                <a:lnTo>
                  <a:pt x="0" y="0"/>
                </a:lnTo>
                <a:lnTo>
                  <a:pt x="0" y="1428727"/>
                </a:lnTo>
                <a:close/>
              </a:path>
            </a:pathLst>
          </a:custGeom>
          <a:solidFill>
            <a:srgbClr val="8EC5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3119234" y="4091039"/>
            <a:ext cx="153035" cy="1428750"/>
          </a:xfrm>
          <a:custGeom>
            <a:avLst/>
            <a:gdLst/>
            <a:ahLst/>
            <a:cxnLst/>
            <a:rect l="l" t="t" r="r" b="b"/>
            <a:pathLst>
              <a:path w="153035" h="1428750">
                <a:moveTo>
                  <a:pt x="0" y="1428727"/>
                </a:moveTo>
                <a:lnTo>
                  <a:pt x="152547" y="1428727"/>
                </a:lnTo>
                <a:lnTo>
                  <a:pt x="152547" y="0"/>
                </a:lnTo>
                <a:lnTo>
                  <a:pt x="0" y="0"/>
                </a:lnTo>
                <a:lnTo>
                  <a:pt x="0" y="1428727"/>
                </a:lnTo>
                <a:close/>
              </a:path>
            </a:pathLst>
          </a:custGeom>
          <a:ln w="9514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4157569" y="4633778"/>
            <a:ext cx="152400" cy="886460"/>
          </a:xfrm>
          <a:custGeom>
            <a:avLst/>
            <a:gdLst/>
            <a:ahLst/>
            <a:cxnLst/>
            <a:rect l="l" t="t" r="r" b="b"/>
            <a:pathLst>
              <a:path w="152400" h="886460">
                <a:moveTo>
                  <a:pt x="0" y="885988"/>
                </a:moveTo>
                <a:lnTo>
                  <a:pt x="152229" y="885988"/>
                </a:lnTo>
                <a:lnTo>
                  <a:pt x="152229" y="0"/>
                </a:lnTo>
                <a:lnTo>
                  <a:pt x="0" y="0"/>
                </a:lnTo>
                <a:lnTo>
                  <a:pt x="0" y="885988"/>
                </a:lnTo>
                <a:close/>
              </a:path>
            </a:pathLst>
          </a:custGeom>
          <a:solidFill>
            <a:srgbClr val="8EC5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4157569" y="4633778"/>
            <a:ext cx="152400" cy="886460"/>
          </a:xfrm>
          <a:custGeom>
            <a:avLst/>
            <a:gdLst/>
            <a:ahLst/>
            <a:cxnLst/>
            <a:rect l="l" t="t" r="r" b="b"/>
            <a:pathLst>
              <a:path w="152400" h="886460">
                <a:moveTo>
                  <a:pt x="0" y="885988"/>
                </a:moveTo>
                <a:lnTo>
                  <a:pt x="152229" y="885988"/>
                </a:lnTo>
                <a:lnTo>
                  <a:pt x="152229" y="0"/>
                </a:lnTo>
                <a:lnTo>
                  <a:pt x="0" y="0"/>
                </a:lnTo>
                <a:lnTo>
                  <a:pt x="0" y="885988"/>
                </a:lnTo>
                <a:close/>
              </a:path>
            </a:pathLst>
          </a:custGeom>
          <a:ln w="9513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5195523" y="4519467"/>
            <a:ext cx="153035" cy="1000760"/>
          </a:xfrm>
          <a:custGeom>
            <a:avLst/>
            <a:gdLst/>
            <a:ahLst/>
            <a:cxnLst/>
            <a:rect l="l" t="t" r="r" b="b"/>
            <a:pathLst>
              <a:path w="153035" h="1000760">
                <a:moveTo>
                  <a:pt x="0" y="1000299"/>
                </a:moveTo>
                <a:lnTo>
                  <a:pt x="152547" y="1000299"/>
                </a:lnTo>
                <a:lnTo>
                  <a:pt x="152547" y="0"/>
                </a:lnTo>
                <a:lnTo>
                  <a:pt x="0" y="0"/>
                </a:lnTo>
                <a:lnTo>
                  <a:pt x="0" y="1000299"/>
                </a:lnTo>
                <a:close/>
              </a:path>
            </a:pathLst>
          </a:custGeom>
          <a:solidFill>
            <a:srgbClr val="8EC5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5195523" y="4519467"/>
            <a:ext cx="153035" cy="1000760"/>
          </a:xfrm>
          <a:custGeom>
            <a:avLst/>
            <a:gdLst/>
            <a:ahLst/>
            <a:cxnLst/>
            <a:rect l="l" t="t" r="r" b="b"/>
            <a:pathLst>
              <a:path w="153035" h="1000760">
                <a:moveTo>
                  <a:pt x="0" y="1000299"/>
                </a:moveTo>
                <a:lnTo>
                  <a:pt x="152547" y="1000299"/>
                </a:lnTo>
                <a:lnTo>
                  <a:pt x="152547" y="0"/>
                </a:lnTo>
                <a:lnTo>
                  <a:pt x="0" y="0"/>
                </a:lnTo>
                <a:lnTo>
                  <a:pt x="0" y="1000299"/>
                </a:lnTo>
                <a:close/>
              </a:path>
            </a:pathLst>
          </a:custGeom>
          <a:ln w="9514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6233986" y="5091025"/>
            <a:ext cx="152400" cy="429259"/>
          </a:xfrm>
          <a:custGeom>
            <a:avLst/>
            <a:gdLst/>
            <a:ahLst/>
            <a:cxnLst/>
            <a:rect l="l" t="t" r="r" b="b"/>
            <a:pathLst>
              <a:path w="152400" h="429260">
                <a:moveTo>
                  <a:pt x="0" y="428744"/>
                </a:moveTo>
                <a:lnTo>
                  <a:pt x="152229" y="428744"/>
                </a:lnTo>
                <a:lnTo>
                  <a:pt x="152229" y="0"/>
                </a:lnTo>
                <a:lnTo>
                  <a:pt x="0" y="0"/>
                </a:lnTo>
                <a:lnTo>
                  <a:pt x="0" y="428744"/>
                </a:lnTo>
                <a:close/>
              </a:path>
            </a:pathLst>
          </a:custGeom>
          <a:solidFill>
            <a:srgbClr val="8EC5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6233986" y="5091025"/>
            <a:ext cx="152400" cy="429259"/>
          </a:xfrm>
          <a:custGeom>
            <a:avLst/>
            <a:gdLst/>
            <a:ahLst/>
            <a:cxnLst/>
            <a:rect l="l" t="t" r="r" b="b"/>
            <a:pathLst>
              <a:path w="152400" h="429260">
                <a:moveTo>
                  <a:pt x="0" y="428744"/>
                </a:moveTo>
                <a:lnTo>
                  <a:pt x="152229" y="428744"/>
                </a:lnTo>
                <a:lnTo>
                  <a:pt x="152229" y="0"/>
                </a:lnTo>
                <a:lnTo>
                  <a:pt x="0" y="0"/>
                </a:lnTo>
                <a:lnTo>
                  <a:pt x="0" y="428744"/>
                </a:lnTo>
                <a:close/>
              </a:path>
            </a:pathLst>
          </a:custGeom>
          <a:ln w="9512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7281453" y="5310148"/>
            <a:ext cx="153035" cy="210185"/>
          </a:xfrm>
          <a:custGeom>
            <a:avLst/>
            <a:gdLst/>
            <a:ahLst/>
            <a:cxnLst/>
            <a:rect l="l" t="t" r="r" b="b"/>
            <a:pathLst>
              <a:path w="153034" h="210185">
                <a:moveTo>
                  <a:pt x="0" y="209622"/>
                </a:moveTo>
                <a:lnTo>
                  <a:pt x="152547" y="209622"/>
                </a:lnTo>
                <a:lnTo>
                  <a:pt x="152547" y="0"/>
                </a:lnTo>
                <a:lnTo>
                  <a:pt x="0" y="0"/>
                </a:lnTo>
                <a:lnTo>
                  <a:pt x="0" y="209622"/>
                </a:lnTo>
                <a:close/>
              </a:path>
            </a:pathLst>
          </a:custGeom>
          <a:solidFill>
            <a:srgbClr val="8EC5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7281453" y="5310148"/>
            <a:ext cx="153035" cy="210185"/>
          </a:xfrm>
          <a:custGeom>
            <a:avLst/>
            <a:gdLst/>
            <a:ahLst/>
            <a:cxnLst/>
            <a:rect l="l" t="t" r="r" b="b"/>
            <a:pathLst>
              <a:path w="153034" h="210185">
                <a:moveTo>
                  <a:pt x="0" y="209622"/>
                </a:moveTo>
                <a:lnTo>
                  <a:pt x="152547" y="209622"/>
                </a:lnTo>
                <a:lnTo>
                  <a:pt x="152547" y="0"/>
                </a:lnTo>
                <a:lnTo>
                  <a:pt x="0" y="0"/>
                </a:lnTo>
                <a:lnTo>
                  <a:pt x="0" y="209622"/>
                </a:lnTo>
                <a:close/>
              </a:path>
            </a:pathLst>
          </a:custGeom>
          <a:ln w="9509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8461933" y="5491272"/>
            <a:ext cx="0" cy="28575"/>
          </a:xfrm>
          <a:custGeom>
            <a:avLst/>
            <a:gdLst/>
            <a:ahLst/>
            <a:cxnLst/>
            <a:rect l="l" t="t" r="r" b="b"/>
            <a:pathLst>
              <a:path h="28575">
                <a:moveTo>
                  <a:pt x="0" y="0"/>
                </a:moveTo>
                <a:lnTo>
                  <a:pt x="0" y="28498"/>
                </a:lnTo>
              </a:path>
            </a:pathLst>
          </a:custGeom>
          <a:ln w="28498">
            <a:solidFill>
              <a:srgbClr val="8EC5A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8325494" y="5491272"/>
            <a:ext cx="0" cy="28575"/>
          </a:xfrm>
          <a:custGeom>
            <a:avLst/>
            <a:gdLst/>
            <a:ahLst/>
            <a:cxnLst/>
            <a:rect l="l" t="t" r="r" b="b"/>
            <a:pathLst>
              <a:path h="28575">
                <a:moveTo>
                  <a:pt x="0" y="0"/>
                </a:moveTo>
                <a:lnTo>
                  <a:pt x="0" y="28498"/>
                </a:lnTo>
              </a:path>
            </a:pathLst>
          </a:custGeom>
          <a:ln w="28498">
            <a:solidFill>
              <a:srgbClr val="8EC5A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8319790" y="5491272"/>
            <a:ext cx="152400" cy="28575"/>
          </a:xfrm>
          <a:custGeom>
            <a:avLst/>
            <a:gdLst/>
            <a:ahLst/>
            <a:cxnLst/>
            <a:rect l="l" t="t" r="r" b="b"/>
            <a:pathLst>
              <a:path w="152400" h="28575">
                <a:moveTo>
                  <a:pt x="0" y="28498"/>
                </a:moveTo>
                <a:lnTo>
                  <a:pt x="152229" y="28498"/>
                </a:lnTo>
                <a:lnTo>
                  <a:pt x="152229" y="0"/>
                </a:lnTo>
                <a:lnTo>
                  <a:pt x="0" y="0"/>
                </a:lnTo>
                <a:lnTo>
                  <a:pt x="0" y="28498"/>
                </a:lnTo>
                <a:close/>
              </a:path>
            </a:pathLst>
          </a:custGeom>
          <a:ln w="9500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1185915" y="3328801"/>
            <a:ext cx="161925" cy="2191385"/>
          </a:xfrm>
          <a:custGeom>
            <a:avLst/>
            <a:gdLst/>
            <a:ahLst/>
            <a:cxnLst/>
            <a:rect l="l" t="t" r="r" b="b"/>
            <a:pathLst>
              <a:path w="161925" h="2191385">
                <a:moveTo>
                  <a:pt x="0" y="2190969"/>
                </a:moveTo>
                <a:lnTo>
                  <a:pt x="161744" y="2190969"/>
                </a:lnTo>
                <a:lnTo>
                  <a:pt x="161744" y="0"/>
                </a:lnTo>
                <a:lnTo>
                  <a:pt x="0" y="0"/>
                </a:lnTo>
                <a:lnTo>
                  <a:pt x="0" y="2190969"/>
                </a:lnTo>
                <a:close/>
              </a:path>
            </a:pathLst>
          </a:custGeom>
          <a:solidFill>
            <a:srgbClr val="BBDE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1185915" y="3328801"/>
            <a:ext cx="161925" cy="2191385"/>
          </a:xfrm>
          <a:custGeom>
            <a:avLst/>
            <a:gdLst/>
            <a:ahLst/>
            <a:cxnLst/>
            <a:rect l="l" t="t" r="r" b="b"/>
            <a:pathLst>
              <a:path w="161925" h="2191385">
                <a:moveTo>
                  <a:pt x="0" y="2190969"/>
                </a:moveTo>
                <a:lnTo>
                  <a:pt x="161744" y="2190969"/>
                </a:lnTo>
                <a:lnTo>
                  <a:pt x="161744" y="0"/>
                </a:lnTo>
                <a:lnTo>
                  <a:pt x="0" y="0"/>
                </a:lnTo>
                <a:lnTo>
                  <a:pt x="0" y="2190969"/>
                </a:lnTo>
                <a:close/>
              </a:path>
            </a:pathLst>
          </a:custGeom>
          <a:ln w="9514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2223996" y="3814539"/>
            <a:ext cx="162560" cy="1705610"/>
          </a:xfrm>
          <a:custGeom>
            <a:avLst/>
            <a:gdLst/>
            <a:ahLst/>
            <a:cxnLst/>
            <a:rect l="l" t="t" r="r" b="b"/>
            <a:pathLst>
              <a:path w="162560" h="1705610">
                <a:moveTo>
                  <a:pt x="0" y="1705226"/>
                </a:moveTo>
                <a:lnTo>
                  <a:pt x="162061" y="1705226"/>
                </a:lnTo>
                <a:lnTo>
                  <a:pt x="162061" y="0"/>
                </a:lnTo>
                <a:lnTo>
                  <a:pt x="0" y="0"/>
                </a:lnTo>
                <a:lnTo>
                  <a:pt x="0" y="1705226"/>
                </a:lnTo>
                <a:close/>
              </a:path>
            </a:pathLst>
          </a:custGeom>
          <a:solidFill>
            <a:srgbClr val="BBDE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2223996" y="3814539"/>
            <a:ext cx="162560" cy="1705610"/>
          </a:xfrm>
          <a:custGeom>
            <a:avLst/>
            <a:gdLst/>
            <a:ahLst/>
            <a:cxnLst/>
            <a:rect l="l" t="t" r="r" b="b"/>
            <a:pathLst>
              <a:path w="162560" h="1705610">
                <a:moveTo>
                  <a:pt x="0" y="1705226"/>
                </a:moveTo>
                <a:lnTo>
                  <a:pt x="162061" y="1705226"/>
                </a:lnTo>
                <a:lnTo>
                  <a:pt x="162061" y="0"/>
                </a:lnTo>
                <a:lnTo>
                  <a:pt x="0" y="0"/>
                </a:lnTo>
                <a:lnTo>
                  <a:pt x="0" y="1705226"/>
                </a:lnTo>
                <a:close/>
              </a:path>
            </a:pathLst>
          </a:custGeom>
          <a:ln w="9514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3271845" y="4186287"/>
            <a:ext cx="161925" cy="1333500"/>
          </a:xfrm>
          <a:custGeom>
            <a:avLst/>
            <a:gdLst/>
            <a:ahLst/>
            <a:cxnLst/>
            <a:rect l="l" t="t" r="r" b="b"/>
            <a:pathLst>
              <a:path w="161925" h="1333500">
                <a:moveTo>
                  <a:pt x="0" y="1333479"/>
                </a:moveTo>
                <a:lnTo>
                  <a:pt x="161744" y="1333479"/>
                </a:lnTo>
                <a:lnTo>
                  <a:pt x="161744" y="0"/>
                </a:lnTo>
                <a:lnTo>
                  <a:pt x="0" y="0"/>
                </a:lnTo>
                <a:lnTo>
                  <a:pt x="0" y="1333479"/>
                </a:lnTo>
                <a:close/>
              </a:path>
            </a:pathLst>
          </a:custGeom>
          <a:solidFill>
            <a:srgbClr val="BBDE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3271845" y="4186287"/>
            <a:ext cx="161925" cy="1333500"/>
          </a:xfrm>
          <a:custGeom>
            <a:avLst/>
            <a:gdLst/>
            <a:ahLst/>
            <a:cxnLst/>
            <a:rect l="l" t="t" r="r" b="b"/>
            <a:pathLst>
              <a:path w="161925" h="1333500">
                <a:moveTo>
                  <a:pt x="0" y="1333479"/>
                </a:moveTo>
                <a:lnTo>
                  <a:pt x="161744" y="1333479"/>
                </a:lnTo>
                <a:lnTo>
                  <a:pt x="161744" y="0"/>
                </a:lnTo>
                <a:lnTo>
                  <a:pt x="0" y="0"/>
                </a:lnTo>
                <a:lnTo>
                  <a:pt x="0" y="1333479"/>
                </a:lnTo>
                <a:close/>
              </a:path>
            </a:pathLst>
          </a:custGeom>
          <a:ln w="9514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4309800" y="4786407"/>
            <a:ext cx="162560" cy="733425"/>
          </a:xfrm>
          <a:custGeom>
            <a:avLst/>
            <a:gdLst/>
            <a:ahLst/>
            <a:cxnLst/>
            <a:rect l="l" t="t" r="r" b="b"/>
            <a:pathLst>
              <a:path w="162560" h="733425">
                <a:moveTo>
                  <a:pt x="0" y="733362"/>
                </a:moveTo>
                <a:lnTo>
                  <a:pt x="162061" y="733362"/>
                </a:lnTo>
                <a:lnTo>
                  <a:pt x="162061" y="0"/>
                </a:lnTo>
                <a:lnTo>
                  <a:pt x="0" y="0"/>
                </a:lnTo>
                <a:lnTo>
                  <a:pt x="0" y="733362"/>
                </a:lnTo>
                <a:close/>
              </a:path>
            </a:pathLst>
          </a:custGeom>
          <a:solidFill>
            <a:srgbClr val="BBDE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4309800" y="4786407"/>
            <a:ext cx="162560" cy="733425"/>
          </a:xfrm>
          <a:custGeom>
            <a:avLst/>
            <a:gdLst/>
            <a:ahLst/>
            <a:cxnLst/>
            <a:rect l="l" t="t" r="r" b="b"/>
            <a:pathLst>
              <a:path w="162560" h="733425">
                <a:moveTo>
                  <a:pt x="0" y="733362"/>
                </a:moveTo>
                <a:lnTo>
                  <a:pt x="162061" y="733362"/>
                </a:lnTo>
                <a:lnTo>
                  <a:pt x="162061" y="0"/>
                </a:lnTo>
                <a:lnTo>
                  <a:pt x="0" y="0"/>
                </a:lnTo>
                <a:lnTo>
                  <a:pt x="0" y="733362"/>
                </a:lnTo>
                <a:close/>
              </a:path>
            </a:pathLst>
          </a:custGeom>
          <a:ln w="9513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5348136" y="4824402"/>
            <a:ext cx="161925" cy="695960"/>
          </a:xfrm>
          <a:custGeom>
            <a:avLst/>
            <a:gdLst/>
            <a:ahLst/>
            <a:cxnLst/>
            <a:rect l="l" t="t" r="r" b="b"/>
            <a:pathLst>
              <a:path w="161925" h="695960">
                <a:moveTo>
                  <a:pt x="0" y="695364"/>
                </a:moveTo>
                <a:lnTo>
                  <a:pt x="161744" y="695364"/>
                </a:lnTo>
                <a:lnTo>
                  <a:pt x="161744" y="0"/>
                </a:lnTo>
                <a:lnTo>
                  <a:pt x="0" y="0"/>
                </a:lnTo>
                <a:lnTo>
                  <a:pt x="0" y="695364"/>
                </a:lnTo>
                <a:close/>
              </a:path>
            </a:pathLst>
          </a:custGeom>
          <a:solidFill>
            <a:srgbClr val="BBDE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5348136" y="4824402"/>
            <a:ext cx="161925" cy="695960"/>
          </a:xfrm>
          <a:custGeom>
            <a:avLst/>
            <a:gdLst/>
            <a:ahLst/>
            <a:cxnLst/>
            <a:rect l="l" t="t" r="r" b="b"/>
            <a:pathLst>
              <a:path w="161925" h="695960">
                <a:moveTo>
                  <a:pt x="0" y="695364"/>
                </a:moveTo>
                <a:lnTo>
                  <a:pt x="161744" y="695364"/>
                </a:lnTo>
                <a:lnTo>
                  <a:pt x="161744" y="0"/>
                </a:lnTo>
                <a:lnTo>
                  <a:pt x="0" y="0"/>
                </a:lnTo>
                <a:lnTo>
                  <a:pt x="0" y="695364"/>
                </a:lnTo>
                <a:close/>
              </a:path>
            </a:pathLst>
          </a:custGeom>
          <a:ln w="9513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6386216" y="5157835"/>
            <a:ext cx="162560" cy="361950"/>
          </a:xfrm>
          <a:custGeom>
            <a:avLst/>
            <a:gdLst/>
            <a:ahLst/>
            <a:cxnLst/>
            <a:rect l="l" t="t" r="r" b="b"/>
            <a:pathLst>
              <a:path w="162559" h="361950">
                <a:moveTo>
                  <a:pt x="0" y="361931"/>
                </a:moveTo>
                <a:lnTo>
                  <a:pt x="162061" y="361931"/>
                </a:lnTo>
                <a:lnTo>
                  <a:pt x="162061" y="0"/>
                </a:lnTo>
                <a:lnTo>
                  <a:pt x="0" y="0"/>
                </a:lnTo>
                <a:lnTo>
                  <a:pt x="0" y="361931"/>
                </a:lnTo>
                <a:close/>
              </a:path>
            </a:pathLst>
          </a:custGeom>
          <a:solidFill>
            <a:srgbClr val="BBDE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6386216" y="5157835"/>
            <a:ext cx="162560" cy="361950"/>
          </a:xfrm>
          <a:custGeom>
            <a:avLst/>
            <a:gdLst/>
            <a:ahLst/>
            <a:cxnLst/>
            <a:rect l="l" t="t" r="r" b="b"/>
            <a:pathLst>
              <a:path w="162559" h="361950">
                <a:moveTo>
                  <a:pt x="0" y="361931"/>
                </a:moveTo>
                <a:lnTo>
                  <a:pt x="162061" y="361931"/>
                </a:lnTo>
                <a:lnTo>
                  <a:pt x="162061" y="0"/>
                </a:lnTo>
                <a:lnTo>
                  <a:pt x="0" y="0"/>
                </a:lnTo>
                <a:lnTo>
                  <a:pt x="0" y="361931"/>
                </a:lnTo>
                <a:close/>
              </a:path>
            </a:pathLst>
          </a:custGeom>
          <a:ln w="9511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7434066" y="5395960"/>
            <a:ext cx="161925" cy="123825"/>
          </a:xfrm>
          <a:custGeom>
            <a:avLst/>
            <a:gdLst/>
            <a:ahLst/>
            <a:cxnLst/>
            <a:rect l="l" t="t" r="r" b="b"/>
            <a:pathLst>
              <a:path w="161925" h="123825">
                <a:moveTo>
                  <a:pt x="0" y="123810"/>
                </a:moveTo>
                <a:lnTo>
                  <a:pt x="161744" y="123810"/>
                </a:lnTo>
                <a:lnTo>
                  <a:pt x="161744" y="0"/>
                </a:lnTo>
                <a:lnTo>
                  <a:pt x="0" y="0"/>
                </a:lnTo>
                <a:lnTo>
                  <a:pt x="0" y="123810"/>
                </a:lnTo>
                <a:close/>
              </a:path>
            </a:pathLst>
          </a:custGeom>
          <a:solidFill>
            <a:srgbClr val="BBDE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7434066" y="5395960"/>
            <a:ext cx="161925" cy="123825"/>
          </a:xfrm>
          <a:custGeom>
            <a:avLst/>
            <a:gdLst/>
            <a:ahLst/>
            <a:cxnLst/>
            <a:rect l="l" t="t" r="r" b="b"/>
            <a:pathLst>
              <a:path w="161925" h="123825">
                <a:moveTo>
                  <a:pt x="0" y="123810"/>
                </a:moveTo>
                <a:lnTo>
                  <a:pt x="161744" y="123810"/>
                </a:lnTo>
                <a:lnTo>
                  <a:pt x="161744" y="0"/>
                </a:lnTo>
                <a:lnTo>
                  <a:pt x="0" y="0"/>
                </a:lnTo>
                <a:lnTo>
                  <a:pt x="0" y="123810"/>
                </a:lnTo>
                <a:close/>
              </a:path>
            </a:pathLst>
          </a:custGeom>
          <a:ln w="9505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8621513" y="5491272"/>
            <a:ext cx="0" cy="28575"/>
          </a:xfrm>
          <a:custGeom>
            <a:avLst/>
            <a:gdLst/>
            <a:ahLst/>
            <a:cxnLst/>
            <a:rect l="l" t="t" r="r" b="b"/>
            <a:pathLst>
              <a:path h="28575">
                <a:moveTo>
                  <a:pt x="0" y="0"/>
                </a:moveTo>
                <a:lnTo>
                  <a:pt x="0" y="28498"/>
                </a:lnTo>
              </a:path>
            </a:pathLst>
          </a:custGeom>
          <a:ln w="28498">
            <a:solidFill>
              <a:srgbClr val="BBDEC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8480158" y="5491272"/>
            <a:ext cx="0" cy="28575"/>
          </a:xfrm>
          <a:custGeom>
            <a:avLst/>
            <a:gdLst/>
            <a:ahLst/>
            <a:cxnLst/>
            <a:rect l="l" t="t" r="r" b="b"/>
            <a:pathLst>
              <a:path h="28575">
                <a:moveTo>
                  <a:pt x="0" y="0"/>
                </a:moveTo>
                <a:lnTo>
                  <a:pt x="0" y="28498"/>
                </a:lnTo>
              </a:path>
            </a:pathLst>
          </a:custGeom>
          <a:ln w="28498">
            <a:solidFill>
              <a:srgbClr val="BBDEC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8472019" y="5491272"/>
            <a:ext cx="162560" cy="28575"/>
          </a:xfrm>
          <a:custGeom>
            <a:avLst/>
            <a:gdLst/>
            <a:ahLst/>
            <a:cxnLst/>
            <a:rect l="l" t="t" r="r" b="b"/>
            <a:pathLst>
              <a:path w="162559" h="28575">
                <a:moveTo>
                  <a:pt x="0" y="28498"/>
                </a:moveTo>
                <a:lnTo>
                  <a:pt x="162061" y="28498"/>
                </a:lnTo>
                <a:lnTo>
                  <a:pt x="162061" y="0"/>
                </a:lnTo>
                <a:lnTo>
                  <a:pt x="0" y="0"/>
                </a:lnTo>
                <a:lnTo>
                  <a:pt x="0" y="28498"/>
                </a:lnTo>
                <a:close/>
              </a:path>
            </a:pathLst>
          </a:custGeom>
          <a:ln w="9499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1347659" y="3367175"/>
            <a:ext cx="153035" cy="2152650"/>
          </a:xfrm>
          <a:custGeom>
            <a:avLst/>
            <a:gdLst/>
            <a:ahLst/>
            <a:cxnLst/>
            <a:rect l="l" t="t" r="r" b="b"/>
            <a:pathLst>
              <a:path w="153034" h="2152650">
                <a:moveTo>
                  <a:pt x="0" y="2152590"/>
                </a:moveTo>
                <a:lnTo>
                  <a:pt x="152547" y="2152590"/>
                </a:lnTo>
                <a:lnTo>
                  <a:pt x="152547" y="0"/>
                </a:lnTo>
                <a:lnTo>
                  <a:pt x="0" y="0"/>
                </a:lnTo>
                <a:lnTo>
                  <a:pt x="0" y="2152590"/>
                </a:lnTo>
                <a:close/>
              </a:path>
            </a:pathLst>
          </a:custGeom>
          <a:solidFill>
            <a:srgbClr val="79A1B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1347659" y="3367175"/>
            <a:ext cx="153035" cy="2152650"/>
          </a:xfrm>
          <a:custGeom>
            <a:avLst/>
            <a:gdLst/>
            <a:ahLst/>
            <a:cxnLst/>
            <a:rect l="l" t="t" r="r" b="b"/>
            <a:pathLst>
              <a:path w="153034" h="2152650">
                <a:moveTo>
                  <a:pt x="0" y="2152590"/>
                </a:moveTo>
                <a:lnTo>
                  <a:pt x="152547" y="2152590"/>
                </a:lnTo>
                <a:lnTo>
                  <a:pt x="152547" y="0"/>
                </a:lnTo>
                <a:lnTo>
                  <a:pt x="0" y="0"/>
                </a:lnTo>
                <a:lnTo>
                  <a:pt x="0" y="2152590"/>
                </a:lnTo>
                <a:close/>
              </a:path>
            </a:pathLst>
          </a:custGeom>
          <a:ln w="9514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2385996" y="3909914"/>
            <a:ext cx="161925" cy="1610360"/>
          </a:xfrm>
          <a:custGeom>
            <a:avLst/>
            <a:gdLst/>
            <a:ahLst/>
            <a:cxnLst/>
            <a:rect l="l" t="t" r="r" b="b"/>
            <a:pathLst>
              <a:path w="161925" h="1610360">
                <a:moveTo>
                  <a:pt x="0" y="1609851"/>
                </a:moveTo>
                <a:lnTo>
                  <a:pt x="161744" y="1609851"/>
                </a:lnTo>
                <a:lnTo>
                  <a:pt x="161744" y="0"/>
                </a:lnTo>
                <a:lnTo>
                  <a:pt x="0" y="0"/>
                </a:lnTo>
                <a:lnTo>
                  <a:pt x="0" y="1609851"/>
                </a:lnTo>
                <a:close/>
              </a:path>
            </a:pathLst>
          </a:custGeom>
          <a:solidFill>
            <a:srgbClr val="79A1B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2385996" y="3909914"/>
            <a:ext cx="161925" cy="1610360"/>
          </a:xfrm>
          <a:custGeom>
            <a:avLst/>
            <a:gdLst/>
            <a:ahLst/>
            <a:cxnLst/>
            <a:rect l="l" t="t" r="r" b="b"/>
            <a:pathLst>
              <a:path w="161925" h="1610360">
                <a:moveTo>
                  <a:pt x="0" y="1609851"/>
                </a:moveTo>
                <a:lnTo>
                  <a:pt x="161744" y="1609851"/>
                </a:lnTo>
                <a:lnTo>
                  <a:pt x="161744" y="0"/>
                </a:lnTo>
                <a:lnTo>
                  <a:pt x="0" y="0"/>
                </a:lnTo>
                <a:lnTo>
                  <a:pt x="0" y="1609851"/>
                </a:lnTo>
                <a:close/>
              </a:path>
            </a:pathLst>
          </a:custGeom>
          <a:ln w="9514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3433589" y="4186287"/>
            <a:ext cx="153035" cy="1333500"/>
          </a:xfrm>
          <a:custGeom>
            <a:avLst/>
            <a:gdLst/>
            <a:ahLst/>
            <a:cxnLst/>
            <a:rect l="l" t="t" r="r" b="b"/>
            <a:pathLst>
              <a:path w="153035" h="1333500">
                <a:moveTo>
                  <a:pt x="0" y="1333479"/>
                </a:moveTo>
                <a:lnTo>
                  <a:pt x="152547" y="1333479"/>
                </a:lnTo>
                <a:lnTo>
                  <a:pt x="152547" y="0"/>
                </a:lnTo>
                <a:lnTo>
                  <a:pt x="0" y="0"/>
                </a:lnTo>
                <a:lnTo>
                  <a:pt x="0" y="1333479"/>
                </a:lnTo>
                <a:close/>
              </a:path>
            </a:pathLst>
          </a:custGeom>
          <a:solidFill>
            <a:srgbClr val="79A1B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3433589" y="4186287"/>
            <a:ext cx="153035" cy="1333500"/>
          </a:xfrm>
          <a:custGeom>
            <a:avLst/>
            <a:gdLst/>
            <a:ahLst/>
            <a:cxnLst/>
            <a:rect l="l" t="t" r="r" b="b"/>
            <a:pathLst>
              <a:path w="153035" h="1333500">
                <a:moveTo>
                  <a:pt x="0" y="1333479"/>
                </a:moveTo>
                <a:lnTo>
                  <a:pt x="152547" y="1333479"/>
                </a:lnTo>
                <a:lnTo>
                  <a:pt x="152547" y="0"/>
                </a:lnTo>
                <a:lnTo>
                  <a:pt x="0" y="0"/>
                </a:lnTo>
                <a:lnTo>
                  <a:pt x="0" y="1333479"/>
                </a:lnTo>
                <a:close/>
              </a:path>
            </a:pathLst>
          </a:custGeom>
          <a:ln w="9514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4471924" y="4672097"/>
            <a:ext cx="152400" cy="847725"/>
          </a:xfrm>
          <a:custGeom>
            <a:avLst/>
            <a:gdLst/>
            <a:ahLst/>
            <a:cxnLst/>
            <a:rect l="l" t="t" r="r" b="b"/>
            <a:pathLst>
              <a:path w="152400" h="847725">
                <a:moveTo>
                  <a:pt x="0" y="847673"/>
                </a:moveTo>
                <a:lnTo>
                  <a:pt x="152229" y="847673"/>
                </a:lnTo>
                <a:lnTo>
                  <a:pt x="152229" y="0"/>
                </a:lnTo>
                <a:lnTo>
                  <a:pt x="0" y="0"/>
                </a:lnTo>
                <a:lnTo>
                  <a:pt x="0" y="847673"/>
                </a:lnTo>
                <a:close/>
              </a:path>
            </a:pathLst>
          </a:custGeom>
          <a:solidFill>
            <a:srgbClr val="79A1B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4471924" y="4672097"/>
            <a:ext cx="152400" cy="847725"/>
          </a:xfrm>
          <a:custGeom>
            <a:avLst/>
            <a:gdLst/>
            <a:ahLst/>
            <a:cxnLst/>
            <a:rect l="l" t="t" r="r" b="b"/>
            <a:pathLst>
              <a:path w="152400" h="847725">
                <a:moveTo>
                  <a:pt x="0" y="847673"/>
                </a:moveTo>
                <a:lnTo>
                  <a:pt x="152229" y="847673"/>
                </a:lnTo>
                <a:lnTo>
                  <a:pt x="152229" y="0"/>
                </a:lnTo>
                <a:lnTo>
                  <a:pt x="0" y="0"/>
                </a:lnTo>
                <a:lnTo>
                  <a:pt x="0" y="847673"/>
                </a:lnTo>
                <a:close/>
              </a:path>
            </a:pathLst>
          </a:custGeom>
          <a:ln w="9513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5509878" y="4824402"/>
            <a:ext cx="153035" cy="695960"/>
          </a:xfrm>
          <a:custGeom>
            <a:avLst/>
            <a:gdLst/>
            <a:ahLst/>
            <a:cxnLst/>
            <a:rect l="l" t="t" r="r" b="b"/>
            <a:pathLst>
              <a:path w="153035" h="695960">
                <a:moveTo>
                  <a:pt x="0" y="695364"/>
                </a:moveTo>
                <a:lnTo>
                  <a:pt x="152547" y="695364"/>
                </a:lnTo>
                <a:lnTo>
                  <a:pt x="152547" y="0"/>
                </a:lnTo>
                <a:lnTo>
                  <a:pt x="0" y="0"/>
                </a:lnTo>
                <a:lnTo>
                  <a:pt x="0" y="695364"/>
                </a:lnTo>
                <a:close/>
              </a:path>
            </a:pathLst>
          </a:custGeom>
          <a:solidFill>
            <a:srgbClr val="79A1B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5509878" y="4824402"/>
            <a:ext cx="153035" cy="695960"/>
          </a:xfrm>
          <a:custGeom>
            <a:avLst/>
            <a:gdLst/>
            <a:ahLst/>
            <a:cxnLst/>
            <a:rect l="l" t="t" r="r" b="b"/>
            <a:pathLst>
              <a:path w="153035" h="695960">
                <a:moveTo>
                  <a:pt x="0" y="695364"/>
                </a:moveTo>
                <a:lnTo>
                  <a:pt x="152547" y="695364"/>
                </a:lnTo>
                <a:lnTo>
                  <a:pt x="152547" y="0"/>
                </a:lnTo>
                <a:lnTo>
                  <a:pt x="0" y="0"/>
                </a:lnTo>
                <a:lnTo>
                  <a:pt x="0" y="695364"/>
                </a:lnTo>
                <a:close/>
              </a:path>
            </a:pathLst>
          </a:custGeom>
          <a:ln w="9513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6548214" y="5186333"/>
            <a:ext cx="161925" cy="334010"/>
          </a:xfrm>
          <a:custGeom>
            <a:avLst/>
            <a:gdLst/>
            <a:ahLst/>
            <a:cxnLst/>
            <a:rect l="l" t="t" r="r" b="b"/>
            <a:pathLst>
              <a:path w="161925" h="334010">
                <a:moveTo>
                  <a:pt x="0" y="333433"/>
                </a:moveTo>
                <a:lnTo>
                  <a:pt x="161744" y="333433"/>
                </a:lnTo>
                <a:lnTo>
                  <a:pt x="161744" y="0"/>
                </a:lnTo>
                <a:lnTo>
                  <a:pt x="0" y="0"/>
                </a:lnTo>
                <a:lnTo>
                  <a:pt x="0" y="333433"/>
                </a:lnTo>
                <a:close/>
              </a:path>
            </a:pathLst>
          </a:custGeom>
          <a:solidFill>
            <a:srgbClr val="79A1B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6548214" y="5186333"/>
            <a:ext cx="161925" cy="334010"/>
          </a:xfrm>
          <a:custGeom>
            <a:avLst/>
            <a:gdLst/>
            <a:ahLst/>
            <a:cxnLst/>
            <a:rect l="l" t="t" r="r" b="b"/>
            <a:pathLst>
              <a:path w="161925" h="334010">
                <a:moveTo>
                  <a:pt x="0" y="333433"/>
                </a:moveTo>
                <a:lnTo>
                  <a:pt x="161744" y="333433"/>
                </a:lnTo>
                <a:lnTo>
                  <a:pt x="161744" y="0"/>
                </a:lnTo>
                <a:lnTo>
                  <a:pt x="0" y="0"/>
                </a:lnTo>
                <a:lnTo>
                  <a:pt x="0" y="333433"/>
                </a:lnTo>
                <a:close/>
              </a:path>
            </a:pathLst>
          </a:custGeom>
          <a:ln w="9511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7595808" y="5338642"/>
            <a:ext cx="153035" cy="181610"/>
          </a:xfrm>
          <a:custGeom>
            <a:avLst/>
            <a:gdLst/>
            <a:ahLst/>
            <a:cxnLst/>
            <a:rect l="l" t="t" r="r" b="b"/>
            <a:pathLst>
              <a:path w="153034" h="181610">
                <a:moveTo>
                  <a:pt x="0" y="181124"/>
                </a:moveTo>
                <a:lnTo>
                  <a:pt x="152547" y="181124"/>
                </a:lnTo>
                <a:lnTo>
                  <a:pt x="152547" y="0"/>
                </a:lnTo>
                <a:lnTo>
                  <a:pt x="0" y="0"/>
                </a:lnTo>
                <a:lnTo>
                  <a:pt x="0" y="181124"/>
                </a:lnTo>
                <a:close/>
              </a:path>
            </a:pathLst>
          </a:custGeom>
          <a:solidFill>
            <a:srgbClr val="79A1B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7595808" y="5338642"/>
            <a:ext cx="153035" cy="181610"/>
          </a:xfrm>
          <a:custGeom>
            <a:avLst/>
            <a:gdLst/>
            <a:ahLst/>
            <a:cxnLst/>
            <a:rect l="l" t="t" r="r" b="b"/>
            <a:pathLst>
              <a:path w="153034" h="181610">
                <a:moveTo>
                  <a:pt x="0" y="181124"/>
                </a:moveTo>
                <a:lnTo>
                  <a:pt x="152547" y="181124"/>
                </a:lnTo>
                <a:lnTo>
                  <a:pt x="152547" y="0"/>
                </a:lnTo>
                <a:lnTo>
                  <a:pt x="0" y="0"/>
                </a:lnTo>
                <a:lnTo>
                  <a:pt x="0" y="181124"/>
                </a:lnTo>
                <a:close/>
              </a:path>
            </a:pathLst>
          </a:custGeom>
          <a:ln w="9508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8766175" y="5462457"/>
            <a:ext cx="20320" cy="57785"/>
          </a:xfrm>
          <a:custGeom>
            <a:avLst/>
            <a:gdLst/>
            <a:ahLst/>
            <a:cxnLst/>
            <a:rect l="l" t="t" r="r" b="b"/>
            <a:pathLst>
              <a:path w="20320" h="57785">
                <a:moveTo>
                  <a:pt x="0" y="57313"/>
                </a:moveTo>
                <a:lnTo>
                  <a:pt x="20197" y="57313"/>
                </a:lnTo>
                <a:lnTo>
                  <a:pt x="20197" y="0"/>
                </a:lnTo>
                <a:lnTo>
                  <a:pt x="0" y="0"/>
                </a:lnTo>
                <a:lnTo>
                  <a:pt x="0" y="57313"/>
                </a:lnTo>
                <a:close/>
              </a:path>
            </a:pathLst>
          </a:custGeom>
          <a:solidFill>
            <a:srgbClr val="79A1B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8634142" y="5462457"/>
            <a:ext cx="11430" cy="57785"/>
          </a:xfrm>
          <a:custGeom>
            <a:avLst/>
            <a:gdLst/>
            <a:ahLst/>
            <a:cxnLst/>
            <a:rect l="l" t="t" r="r" b="b"/>
            <a:pathLst>
              <a:path w="11429" h="57785">
                <a:moveTo>
                  <a:pt x="0" y="57313"/>
                </a:moveTo>
                <a:lnTo>
                  <a:pt x="11382" y="57313"/>
                </a:lnTo>
                <a:lnTo>
                  <a:pt x="11382" y="0"/>
                </a:lnTo>
                <a:lnTo>
                  <a:pt x="0" y="0"/>
                </a:lnTo>
                <a:lnTo>
                  <a:pt x="0" y="57313"/>
                </a:lnTo>
                <a:close/>
              </a:path>
            </a:pathLst>
          </a:custGeom>
          <a:solidFill>
            <a:srgbClr val="79A1B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8634142" y="5462457"/>
            <a:ext cx="152400" cy="57785"/>
          </a:xfrm>
          <a:custGeom>
            <a:avLst/>
            <a:gdLst/>
            <a:ahLst/>
            <a:cxnLst/>
            <a:rect l="l" t="t" r="r" b="b"/>
            <a:pathLst>
              <a:path w="152400" h="57785">
                <a:moveTo>
                  <a:pt x="0" y="57313"/>
                </a:moveTo>
                <a:lnTo>
                  <a:pt x="152229" y="57313"/>
                </a:lnTo>
                <a:lnTo>
                  <a:pt x="152229" y="0"/>
                </a:lnTo>
                <a:lnTo>
                  <a:pt x="0" y="0"/>
                </a:lnTo>
                <a:lnTo>
                  <a:pt x="0" y="57313"/>
                </a:lnTo>
                <a:close/>
              </a:path>
            </a:pathLst>
          </a:custGeom>
          <a:ln w="9501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1500206" y="3300299"/>
            <a:ext cx="161925" cy="2219960"/>
          </a:xfrm>
          <a:custGeom>
            <a:avLst/>
            <a:gdLst/>
            <a:ahLst/>
            <a:cxnLst/>
            <a:rect l="l" t="t" r="r" b="b"/>
            <a:pathLst>
              <a:path w="161925" h="2219960">
                <a:moveTo>
                  <a:pt x="0" y="2219467"/>
                </a:moveTo>
                <a:lnTo>
                  <a:pt x="161744" y="2219467"/>
                </a:lnTo>
                <a:lnTo>
                  <a:pt x="161744" y="0"/>
                </a:lnTo>
                <a:lnTo>
                  <a:pt x="0" y="0"/>
                </a:lnTo>
                <a:lnTo>
                  <a:pt x="0" y="2219467"/>
                </a:lnTo>
                <a:close/>
              </a:path>
            </a:pathLst>
          </a:custGeom>
          <a:solidFill>
            <a:srgbClr val="ACC5D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1500206" y="3300299"/>
            <a:ext cx="161925" cy="2219960"/>
          </a:xfrm>
          <a:custGeom>
            <a:avLst/>
            <a:gdLst/>
            <a:ahLst/>
            <a:cxnLst/>
            <a:rect l="l" t="t" r="r" b="b"/>
            <a:pathLst>
              <a:path w="161925" h="2219960">
                <a:moveTo>
                  <a:pt x="0" y="2219467"/>
                </a:moveTo>
                <a:lnTo>
                  <a:pt x="161744" y="2219467"/>
                </a:lnTo>
                <a:lnTo>
                  <a:pt x="161744" y="0"/>
                </a:lnTo>
                <a:lnTo>
                  <a:pt x="0" y="0"/>
                </a:lnTo>
                <a:lnTo>
                  <a:pt x="0" y="2219467"/>
                </a:lnTo>
                <a:close/>
              </a:path>
            </a:pathLst>
          </a:custGeom>
          <a:ln w="9514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2547738" y="3967165"/>
            <a:ext cx="153035" cy="1553210"/>
          </a:xfrm>
          <a:custGeom>
            <a:avLst/>
            <a:gdLst/>
            <a:ahLst/>
            <a:cxnLst/>
            <a:rect l="l" t="t" r="r" b="b"/>
            <a:pathLst>
              <a:path w="153035" h="1553210">
                <a:moveTo>
                  <a:pt x="0" y="1552601"/>
                </a:moveTo>
                <a:lnTo>
                  <a:pt x="152547" y="1552601"/>
                </a:lnTo>
                <a:lnTo>
                  <a:pt x="152547" y="0"/>
                </a:lnTo>
                <a:lnTo>
                  <a:pt x="0" y="0"/>
                </a:lnTo>
                <a:lnTo>
                  <a:pt x="0" y="1552601"/>
                </a:lnTo>
                <a:close/>
              </a:path>
            </a:pathLst>
          </a:custGeom>
          <a:solidFill>
            <a:srgbClr val="ACC5D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2547738" y="3967165"/>
            <a:ext cx="153035" cy="1553210"/>
          </a:xfrm>
          <a:custGeom>
            <a:avLst/>
            <a:gdLst/>
            <a:ahLst/>
            <a:cxnLst/>
            <a:rect l="l" t="t" r="r" b="b"/>
            <a:pathLst>
              <a:path w="153035" h="1553210">
                <a:moveTo>
                  <a:pt x="0" y="1552601"/>
                </a:moveTo>
                <a:lnTo>
                  <a:pt x="152547" y="1552601"/>
                </a:lnTo>
                <a:lnTo>
                  <a:pt x="152547" y="0"/>
                </a:lnTo>
                <a:lnTo>
                  <a:pt x="0" y="0"/>
                </a:lnTo>
                <a:lnTo>
                  <a:pt x="0" y="1552601"/>
                </a:lnTo>
                <a:close/>
              </a:path>
            </a:pathLst>
          </a:custGeom>
          <a:ln w="9514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3586073" y="4605283"/>
            <a:ext cx="161925" cy="915035"/>
          </a:xfrm>
          <a:custGeom>
            <a:avLst/>
            <a:gdLst/>
            <a:ahLst/>
            <a:cxnLst/>
            <a:rect l="l" t="t" r="r" b="b"/>
            <a:pathLst>
              <a:path w="161925" h="915035">
                <a:moveTo>
                  <a:pt x="0" y="914487"/>
                </a:moveTo>
                <a:lnTo>
                  <a:pt x="161744" y="914487"/>
                </a:lnTo>
                <a:lnTo>
                  <a:pt x="161744" y="0"/>
                </a:lnTo>
                <a:lnTo>
                  <a:pt x="0" y="0"/>
                </a:lnTo>
                <a:lnTo>
                  <a:pt x="0" y="914487"/>
                </a:lnTo>
                <a:close/>
              </a:path>
            </a:pathLst>
          </a:custGeom>
          <a:solidFill>
            <a:srgbClr val="ACC5D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3586073" y="4605283"/>
            <a:ext cx="161925" cy="915035"/>
          </a:xfrm>
          <a:custGeom>
            <a:avLst/>
            <a:gdLst/>
            <a:ahLst/>
            <a:cxnLst/>
            <a:rect l="l" t="t" r="r" b="b"/>
            <a:pathLst>
              <a:path w="161925" h="915035">
                <a:moveTo>
                  <a:pt x="0" y="914487"/>
                </a:moveTo>
                <a:lnTo>
                  <a:pt x="161744" y="914487"/>
                </a:lnTo>
                <a:lnTo>
                  <a:pt x="161744" y="0"/>
                </a:lnTo>
                <a:lnTo>
                  <a:pt x="0" y="0"/>
                </a:lnTo>
                <a:lnTo>
                  <a:pt x="0" y="914487"/>
                </a:lnTo>
                <a:close/>
              </a:path>
            </a:pathLst>
          </a:custGeom>
          <a:ln w="9513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4624154" y="5005209"/>
            <a:ext cx="162560" cy="514984"/>
          </a:xfrm>
          <a:custGeom>
            <a:avLst/>
            <a:gdLst/>
            <a:ahLst/>
            <a:cxnLst/>
            <a:rect l="l" t="t" r="r" b="b"/>
            <a:pathLst>
              <a:path w="162560" h="514985">
                <a:moveTo>
                  <a:pt x="0" y="514557"/>
                </a:moveTo>
                <a:lnTo>
                  <a:pt x="162061" y="514557"/>
                </a:lnTo>
                <a:lnTo>
                  <a:pt x="162061" y="0"/>
                </a:lnTo>
                <a:lnTo>
                  <a:pt x="0" y="0"/>
                </a:lnTo>
                <a:lnTo>
                  <a:pt x="0" y="514557"/>
                </a:lnTo>
                <a:close/>
              </a:path>
            </a:pathLst>
          </a:custGeom>
          <a:solidFill>
            <a:srgbClr val="ACC5D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4624154" y="5005209"/>
            <a:ext cx="162560" cy="514984"/>
          </a:xfrm>
          <a:custGeom>
            <a:avLst/>
            <a:gdLst/>
            <a:ahLst/>
            <a:cxnLst/>
            <a:rect l="l" t="t" r="r" b="b"/>
            <a:pathLst>
              <a:path w="162560" h="514985">
                <a:moveTo>
                  <a:pt x="0" y="514557"/>
                </a:moveTo>
                <a:lnTo>
                  <a:pt x="162061" y="514557"/>
                </a:lnTo>
                <a:lnTo>
                  <a:pt x="162061" y="0"/>
                </a:lnTo>
                <a:lnTo>
                  <a:pt x="0" y="0"/>
                </a:lnTo>
                <a:lnTo>
                  <a:pt x="0" y="514557"/>
                </a:lnTo>
                <a:close/>
              </a:path>
            </a:pathLst>
          </a:custGeom>
          <a:ln w="9513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5662488" y="4633778"/>
            <a:ext cx="161925" cy="886460"/>
          </a:xfrm>
          <a:custGeom>
            <a:avLst/>
            <a:gdLst/>
            <a:ahLst/>
            <a:cxnLst/>
            <a:rect l="l" t="t" r="r" b="b"/>
            <a:pathLst>
              <a:path w="161925" h="886460">
                <a:moveTo>
                  <a:pt x="0" y="885988"/>
                </a:moveTo>
                <a:lnTo>
                  <a:pt x="161744" y="885988"/>
                </a:lnTo>
                <a:lnTo>
                  <a:pt x="161744" y="0"/>
                </a:lnTo>
                <a:lnTo>
                  <a:pt x="0" y="0"/>
                </a:lnTo>
                <a:lnTo>
                  <a:pt x="0" y="885988"/>
                </a:lnTo>
                <a:close/>
              </a:path>
            </a:pathLst>
          </a:custGeom>
          <a:solidFill>
            <a:srgbClr val="ACC5D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5662488" y="4633778"/>
            <a:ext cx="161925" cy="886460"/>
          </a:xfrm>
          <a:custGeom>
            <a:avLst/>
            <a:gdLst/>
            <a:ahLst/>
            <a:cxnLst/>
            <a:rect l="l" t="t" r="r" b="b"/>
            <a:pathLst>
              <a:path w="161925" h="886460">
                <a:moveTo>
                  <a:pt x="0" y="885988"/>
                </a:moveTo>
                <a:lnTo>
                  <a:pt x="161744" y="885988"/>
                </a:lnTo>
                <a:lnTo>
                  <a:pt x="161744" y="0"/>
                </a:lnTo>
                <a:lnTo>
                  <a:pt x="0" y="0"/>
                </a:lnTo>
                <a:lnTo>
                  <a:pt x="0" y="885988"/>
                </a:lnTo>
                <a:close/>
              </a:path>
            </a:pathLst>
          </a:custGeom>
          <a:ln w="9513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6709958" y="5310148"/>
            <a:ext cx="153035" cy="210185"/>
          </a:xfrm>
          <a:custGeom>
            <a:avLst/>
            <a:gdLst/>
            <a:ahLst/>
            <a:cxnLst/>
            <a:rect l="l" t="t" r="r" b="b"/>
            <a:pathLst>
              <a:path w="153034" h="210185">
                <a:moveTo>
                  <a:pt x="0" y="209622"/>
                </a:moveTo>
                <a:lnTo>
                  <a:pt x="152547" y="209622"/>
                </a:lnTo>
                <a:lnTo>
                  <a:pt x="152547" y="0"/>
                </a:lnTo>
                <a:lnTo>
                  <a:pt x="0" y="0"/>
                </a:lnTo>
                <a:lnTo>
                  <a:pt x="0" y="209622"/>
                </a:lnTo>
                <a:close/>
              </a:path>
            </a:pathLst>
          </a:custGeom>
          <a:solidFill>
            <a:srgbClr val="ACC5D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6709958" y="5310148"/>
            <a:ext cx="153035" cy="210185"/>
          </a:xfrm>
          <a:custGeom>
            <a:avLst/>
            <a:gdLst/>
            <a:ahLst/>
            <a:cxnLst/>
            <a:rect l="l" t="t" r="r" b="b"/>
            <a:pathLst>
              <a:path w="153034" h="210185">
                <a:moveTo>
                  <a:pt x="0" y="209622"/>
                </a:moveTo>
                <a:lnTo>
                  <a:pt x="152547" y="209622"/>
                </a:lnTo>
                <a:lnTo>
                  <a:pt x="152547" y="0"/>
                </a:lnTo>
                <a:lnTo>
                  <a:pt x="0" y="0"/>
                </a:lnTo>
                <a:lnTo>
                  <a:pt x="0" y="209622"/>
                </a:lnTo>
                <a:close/>
              </a:path>
            </a:pathLst>
          </a:custGeom>
          <a:ln w="9509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7748292" y="5395960"/>
            <a:ext cx="161925" cy="123825"/>
          </a:xfrm>
          <a:custGeom>
            <a:avLst/>
            <a:gdLst/>
            <a:ahLst/>
            <a:cxnLst/>
            <a:rect l="l" t="t" r="r" b="b"/>
            <a:pathLst>
              <a:path w="161925" h="123825">
                <a:moveTo>
                  <a:pt x="0" y="123810"/>
                </a:moveTo>
                <a:lnTo>
                  <a:pt x="161744" y="123810"/>
                </a:lnTo>
                <a:lnTo>
                  <a:pt x="161744" y="0"/>
                </a:lnTo>
                <a:lnTo>
                  <a:pt x="0" y="0"/>
                </a:lnTo>
                <a:lnTo>
                  <a:pt x="0" y="123810"/>
                </a:lnTo>
                <a:close/>
              </a:path>
            </a:pathLst>
          </a:custGeom>
          <a:solidFill>
            <a:srgbClr val="ACC5D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7748292" y="5395960"/>
            <a:ext cx="161925" cy="123825"/>
          </a:xfrm>
          <a:custGeom>
            <a:avLst/>
            <a:gdLst/>
            <a:ahLst/>
            <a:cxnLst/>
            <a:rect l="l" t="t" r="r" b="b"/>
            <a:pathLst>
              <a:path w="161925" h="123825">
                <a:moveTo>
                  <a:pt x="0" y="123810"/>
                </a:moveTo>
                <a:lnTo>
                  <a:pt x="161744" y="123810"/>
                </a:lnTo>
                <a:lnTo>
                  <a:pt x="161744" y="0"/>
                </a:lnTo>
                <a:lnTo>
                  <a:pt x="0" y="0"/>
                </a:lnTo>
                <a:lnTo>
                  <a:pt x="0" y="123810"/>
                </a:lnTo>
                <a:close/>
              </a:path>
            </a:pathLst>
          </a:custGeom>
          <a:ln w="9505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8786372" y="5395960"/>
            <a:ext cx="162560" cy="123825"/>
          </a:xfrm>
          <a:custGeom>
            <a:avLst/>
            <a:gdLst/>
            <a:ahLst/>
            <a:cxnLst/>
            <a:rect l="l" t="t" r="r" b="b"/>
            <a:pathLst>
              <a:path w="162559" h="123825">
                <a:moveTo>
                  <a:pt x="0" y="123810"/>
                </a:moveTo>
                <a:lnTo>
                  <a:pt x="162061" y="123810"/>
                </a:lnTo>
                <a:lnTo>
                  <a:pt x="162061" y="0"/>
                </a:lnTo>
                <a:lnTo>
                  <a:pt x="0" y="0"/>
                </a:lnTo>
                <a:lnTo>
                  <a:pt x="0" y="123810"/>
                </a:lnTo>
                <a:close/>
              </a:path>
            </a:pathLst>
          </a:custGeom>
          <a:solidFill>
            <a:srgbClr val="ACC5D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8786372" y="5395960"/>
            <a:ext cx="162560" cy="123825"/>
          </a:xfrm>
          <a:custGeom>
            <a:avLst/>
            <a:gdLst/>
            <a:ahLst/>
            <a:cxnLst/>
            <a:rect l="l" t="t" r="r" b="b"/>
            <a:pathLst>
              <a:path w="162559" h="123825">
                <a:moveTo>
                  <a:pt x="0" y="123810"/>
                </a:moveTo>
                <a:lnTo>
                  <a:pt x="162061" y="123810"/>
                </a:lnTo>
                <a:lnTo>
                  <a:pt x="162061" y="0"/>
                </a:lnTo>
                <a:lnTo>
                  <a:pt x="0" y="0"/>
                </a:lnTo>
                <a:lnTo>
                  <a:pt x="0" y="123810"/>
                </a:lnTo>
                <a:close/>
              </a:path>
            </a:pathLst>
          </a:custGeom>
          <a:ln w="9504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1661889" y="3214554"/>
            <a:ext cx="153035" cy="2305685"/>
          </a:xfrm>
          <a:custGeom>
            <a:avLst/>
            <a:gdLst/>
            <a:ahLst/>
            <a:cxnLst/>
            <a:rect l="l" t="t" r="r" b="b"/>
            <a:pathLst>
              <a:path w="153035" h="2305685">
                <a:moveTo>
                  <a:pt x="0" y="2305216"/>
                </a:moveTo>
                <a:lnTo>
                  <a:pt x="152547" y="2305216"/>
                </a:lnTo>
                <a:lnTo>
                  <a:pt x="152547" y="0"/>
                </a:lnTo>
                <a:lnTo>
                  <a:pt x="0" y="0"/>
                </a:lnTo>
                <a:lnTo>
                  <a:pt x="0" y="2305216"/>
                </a:lnTo>
                <a:close/>
              </a:path>
            </a:pathLst>
          </a:custGeom>
          <a:solidFill>
            <a:srgbClr val="D2DF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1661889" y="3214554"/>
            <a:ext cx="153035" cy="2305685"/>
          </a:xfrm>
          <a:custGeom>
            <a:avLst/>
            <a:gdLst/>
            <a:ahLst/>
            <a:cxnLst/>
            <a:rect l="l" t="t" r="r" b="b"/>
            <a:pathLst>
              <a:path w="153035" h="2305685">
                <a:moveTo>
                  <a:pt x="0" y="2305216"/>
                </a:moveTo>
                <a:lnTo>
                  <a:pt x="152547" y="2305216"/>
                </a:lnTo>
                <a:lnTo>
                  <a:pt x="152547" y="0"/>
                </a:lnTo>
                <a:lnTo>
                  <a:pt x="0" y="0"/>
                </a:lnTo>
                <a:lnTo>
                  <a:pt x="0" y="2305216"/>
                </a:lnTo>
                <a:close/>
              </a:path>
            </a:pathLst>
          </a:custGeom>
          <a:ln w="9514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2700351" y="4062544"/>
            <a:ext cx="161925" cy="1457325"/>
          </a:xfrm>
          <a:custGeom>
            <a:avLst/>
            <a:gdLst/>
            <a:ahLst/>
            <a:cxnLst/>
            <a:rect l="l" t="t" r="r" b="b"/>
            <a:pathLst>
              <a:path w="161925" h="1457325">
                <a:moveTo>
                  <a:pt x="0" y="1457226"/>
                </a:moveTo>
                <a:lnTo>
                  <a:pt x="161744" y="1457226"/>
                </a:lnTo>
                <a:lnTo>
                  <a:pt x="161744" y="0"/>
                </a:lnTo>
                <a:lnTo>
                  <a:pt x="0" y="0"/>
                </a:lnTo>
                <a:lnTo>
                  <a:pt x="0" y="1457226"/>
                </a:lnTo>
                <a:close/>
              </a:path>
            </a:pathLst>
          </a:custGeom>
          <a:solidFill>
            <a:srgbClr val="D2DF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2700351" y="4062544"/>
            <a:ext cx="161925" cy="1457325"/>
          </a:xfrm>
          <a:custGeom>
            <a:avLst/>
            <a:gdLst/>
            <a:ahLst/>
            <a:cxnLst/>
            <a:rect l="l" t="t" r="r" b="b"/>
            <a:pathLst>
              <a:path w="161925" h="1457325">
                <a:moveTo>
                  <a:pt x="0" y="1457226"/>
                </a:moveTo>
                <a:lnTo>
                  <a:pt x="161744" y="1457226"/>
                </a:lnTo>
                <a:lnTo>
                  <a:pt x="161744" y="0"/>
                </a:lnTo>
                <a:lnTo>
                  <a:pt x="0" y="0"/>
                </a:lnTo>
                <a:lnTo>
                  <a:pt x="0" y="1457226"/>
                </a:lnTo>
                <a:close/>
              </a:path>
            </a:pathLst>
          </a:custGeom>
          <a:ln w="9514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3747819" y="4786407"/>
            <a:ext cx="153035" cy="733425"/>
          </a:xfrm>
          <a:custGeom>
            <a:avLst/>
            <a:gdLst/>
            <a:ahLst/>
            <a:cxnLst/>
            <a:rect l="l" t="t" r="r" b="b"/>
            <a:pathLst>
              <a:path w="153035" h="733425">
                <a:moveTo>
                  <a:pt x="0" y="733362"/>
                </a:moveTo>
                <a:lnTo>
                  <a:pt x="152547" y="733362"/>
                </a:lnTo>
                <a:lnTo>
                  <a:pt x="152547" y="0"/>
                </a:lnTo>
                <a:lnTo>
                  <a:pt x="0" y="0"/>
                </a:lnTo>
                <a:lnTo>
                  <a:pt x="0" y="733362"/>
                </a:lnTo>
                <a:close/>
              </a:path>
            </a:pathLst>
          </a:custGeom>
          <a:solidFill>
            <a:srgbClr val="D2DF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3747819" y="4786407"/>
            <a:ext cx="153035" cy="733425"/>
          </a:xfrm>
          <a:custGeom>
            <a:avLst/>
            <a:gdLst/>
            <a:ahLst/>
            <a:cxnLst/>
            <a:rect l="l" t="t" r="r" b="b"/>
            <a:pathLst>
              <a:path w="153035" h="733425">
                <a:moveTo>
                  <a:pt x="0" y="733362"/>
                </a:moveTo>
                <a:lnTo>
                  <a:pt x="152547" y="733362"/>
                </a:lnTo>
                <a:lnTo>
                  <a:pt x="152547" y="0"/>
                </a:lnTo>
                <a:lnTo>
                  <a:pt x="0" y="0"/>
                </a:lnTo>
                <a:lnTo>
                  <a:pt x="0" y="733362"/>
                </a:lnTo>
                <a:close/>
              </a:path>
            </a:pathLst>
          </a:custGeom>
          <a:ln w="9513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4786154" y="4548282"/>
            <a:ext cx="152400" cy="971550"/>
          </a:xfrm>
          <a:custGeom>
            <a:avLst/>
            <a:gdLst/>
            <a:ahLst/>
            <a:cxnLst/>
            <a:rect l="l" t="t" r="r" b="b"/>
            <a:pathLst>
              <a:path w="152400" h="971550">
                <a:moveTo>
                  <a:pt x="0" y="971484"/>
                </a:moveTo>
                <a:lnTo>
                  <a:pt x="152229" y="971484"/>
                </a:lnTo>
                <a:lnTo>
                  <a:pt x="152229" y="0"/>
                </a:lnTo>
                <a:lnTo>
                  <a:pt x="0" y="0"/>
                </a:lnTo>
                <a:lnTo>
                  <a:pt x="0" y="971484"/>
                </a:lnTo>
                <a:close/>
              </a:path>
            </a:pathLst>
          </a:custGeom>
          <a:solidFill>
            <a:srgbClr val="D2DF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4786154" y="4548282"/>
            <a:ext cx="152400" cy="971550"/>
          </a:xfrm>
          <a:custGeom>
            <a:avLst/>
            <a:gdLst/>
            <a:ahLst/>
            <a:cxnLst/>
            <a:rect l="l" t="t" r="r" b="b"/>
            <a:pathLst>
              <a:path w="152400" h="971550">
                <a:moveTo>
                  <a:pt x="0" y="971484"/>
                </a:moveTo>
                <a:lnTo>
                  <a:pt x="152229" y="971484"/>
                </a:lnTo>
                <a:lnTo>
                  <a:pt x="152229" y="0"/>
                </a:lnTo>
                <a:lnTo>
                  <a:pt x="0" y="0"/>
                </a:lnTo>
                <a:lnTo>
                  <a:pt x="0" y="971484"/>
                </a:lnTo>
                <a:close/>
              </a:path>
            </a:pathLst>
          </a:custGeom>
          <a:ln w="9514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5824234" y="4786407"/>
            <a:ext cx="153035" cy="733425"/>
          </a:xfrm>
          <a:custGeom>
            <a:avLst/>
            <a:gdLst/>
            <a:ahLst/>
            <a:cxnLst/>
            <a:rect l="l" t="t" r="r" b="b"/>
            <a:pathLst>
              <a:path w="153035" h="733425">
                <a:moveTo>
                  <a:pt x="0" y="733362"/>
                </a:moveTo>
                <a:lnTo>
                  <a:pt x="152547" y="733362"/>
                </a:lnTo>
                <a:lnTo>
                  <a:pt x="152547" y="0"/>
                </a:lnTo>
                <a:lnTo>
                  <a:pt x="0" y="0"/>
                </a:lnTo>
                <a:lnTo>
                  <a:pt x="0" y="733362"/>
                </a:lnTo>
                <a:close/>
              </a:path>
            </a:pathLst>
          </a:custGeom>
          <a:solidFill>
            <a:srgbClr val="D2DF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5824234" y="4786407"/>
            <a:ext cx="153035" cy="733425"/>
          </a:xfrm>
          <a:custGeom>
            <a:avLst/>
            <a:gdLst/>
            <a:ahLst/>
            <a:cxnLst/>
            <a:rect l="l" t="t" r="r" b="b"/>
            <a:pathLst>
              <a:path w="153035" h="733425">
                <a:moveTo>
                  <a:pt x="0" y="733362"/>
                </a:moveTo>
                <a:lnTo>
                  <a:pt x="152547" y="733362"/>
                </a:lnTo>
                <a:lnTo>
                  <a:pt x="152547" y="0"/>
                </a:lnTo>
                <a:lnTo>
                  <a:pt x="0" y="0"/>
                </a:lnTo>
                <a:lnTo>
                  <a:pt x="0" y="733362"/>
                </a:lnTo>
                <a:close/>
              </a:path>
            </a:pathLst>
          </a:custGeom>
          <a:ln w="9513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6862569" y="5395960"/>
            <a:ext cx="161925" cy="123825"/>
          </a:xfrm>
          <a:custGeom>
            <a:avLst/>
            <a:gdLst/>
            <a:ahLst/>
            <a:cxnLst/>
            <a:rect l="l" t="t" r="r" b="b"/>
            <a:pathLst>
              <a:path w="161925" h="123825">
                <a:moveTo>
                  <a:pt x="0" y="123810"/>
                </a:moveTo>
                <a:lnTo>
                  <a:pt x="161744" y="123810"/>
                </a:lnTo>
                <a:lnTo>
                  <a:pt x="161744" y="0"/>
                </a:lnTo>
                <a:lnTo>
                  <a:pt x="0" y="0"/>
                </a:lnTo>
                <a:lnTo>
                  <a:pt x="0" y="123810"/>
                </a:lnTo>
                <a:close/>
              </a:path>
            </a:pathLst>
          </a:custGeom>
          <a:solidFill>
            <a:srgbClr val="D2DF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6862569" y="5395960"/>
            <a:ext cx="161925" cy="123825"/>
          </a:xfrm>
          <a:custGeom>
            <a:avLst/>
            <a:gdLst/>
            <a:ahLst/>
            <a:cxnLst/>
            <a:rect l="l" t="t" r="r" b="b"/>
            <a:pathLst>
              <a:path w="161925" h="123825">
                <a:moveTo>
                  <a:pt x="0" y="123810"/>
                </a:moveTo>
                <a:lnTo>
                  <a:pt x="161744" y="123810"/>
                </a:lnTo>
                <a:lnTo>
                  <a:pt x="161744" y="0"/>
                </a:lnTo>
                <a:lnTo>
                  <a:pt x="0" y="0"/>
                </a:lnTo>
                <a:lnTo>
                  <a:pt x="0" y="123810"/>
                </a:lnTo>
                <a:close/>
              </a:path>
            </a:pathLst>
          </a:custGeom>
          <a:ln w="9505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8948370" y="5395960"/>
            <a:ext cx="152400" cy="123825"/>
          </a:xfrm>
          <a:custGeom>
            <a:avLst/>
            <a:gdLst/>
            <a:ahLst/>
            <a:cxnLst/>
            <a:rect l="l" t="t" r="r" b="b"/>
            <a:pathLst>
              <a:path w="152400" h="123825">
                <a:moveTo>
                  <a:pt x="0" y="123810"/>
                </a:moveTo>
                <a:lnTo>
                  <a:pt x="152229" y="123810"/>
                </a:lnTo>
                <a:lnTo>
                  <a:pt x="152229" y="0"/>
                </a:lnTo>
                <a:lnTo>
                  <a:pt x="0" y="0"/>
                </a:lnTo>
                <a:lnTo>
                  <a:pt x="0" y="123810"/>
                </a:lnTo>
                <a:close/>
              </a:path>
            </a:pathLst>
          </a:custGeom>
          <a:solidFill>
            <a:srgbClr val="D2DF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8948370" y="5395960"/>
            <a:ext cx="152400" cy="123825"/>
          </a:xfrm>
          <a:custGeom>
            <a:avLst/>
            <a:gdLst/>
            <a:ahLst/>
            <a:cxnLst/>
            <a:rect l="l" t="t" r="r" b="b"/>
            <a:pathLst>
              <a:path w="152400" h="123825">
                <a:moveTo>
                  <a:pt x="0" y="123810"/>
                </a:moveTo>
                <a:lnTo>
                  <a:pt x="152229" y="123810"/>
                </a:lnTo>
                <a:lnTo>
                  <a:pt x="152229" y="0"/>
                </a:lnTo>
                <a:lnTo>
                  <a:pt x="0" y="0"/>
                </a:lnTo>
                <a:lnTo>
                  <a:pt x="0" y="123810"/>
                </a:lnTo>
                <a:close/>
              </a:path>
            </a:pathLst>
          </a:custGeom>
          <a:ln w="9505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823736" y="2481138"/>
            <a:ext cx="0" cy="3029585"/>
          </a:xfrm>
          <a:custGeom>
            <a:avLst/>
            <a:gdLst/>
            <a:ahLst/>
            <a:cxnLst/>
            <a:rect l="l" t="t" r="r" b="b"/>
            <a:pathLst>
              <a:path h="3029585">
                <a:moveTo>
                  <a:pt x="0" y="0"/>
                </a:moveTo>
                <a:lnTo>
                  <a:pt x="0" y="3029130"/>
                </a:lnTo>
              </a:path>
            </a:pathLst>
          </a:custGeom>
          <a:ln w="9514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785677" y="5519766"/>
            <a:ext cx="28575" cy="0"/>
          </a:xfrm>
          <a:custGeom>
            <a:avLst/>
            <a:gdLst/>
            <a:ahLst/>
            <a:cxnLst/>
            <a:rect l="l" t="t" r="r" b="b"/>
            <a:pathLst>
              <a:path w="28575">
                <a:moveTo>
                  <a:pt x="0" y="0"/>
                </a:moveTo>
                <a:lnTo>
                  <a:pt x="28543" y="0"/>
                </a:lnTo>
              </a:path>
            </a:pathLst>
          </a:custGeom>
          <a:ln w="9499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785677" y="4910214"/>
            <a:ext cx="28575" cy="0"/>
          </a:xfrm>
          <a:custGeom>
            <a:avLst/>
            <a:gdLst/>
            <a:ahLst/>
            <a:cxnLst/>
            <a:rect l="l" t="t" r="r" b="b"/>
            <a:pathLst>
              <a:path w="28575">
                <a:moveTo>
                  <a:pt x="0" y="0"/>
                </a:moveTo>
                <a:lnTo>
                  <a:pt x="28543" y="0"/>
                </a:lnTo>
              </a:path>
            </a:pathLst>
          </a:custGeom>
          <a:ln w="9499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785677" y="4300611"/>
            <a:ext cx="28575" cy="0"/>
          </a:xfrm>
          <a:custGeom>
            <a:avLst/>
            <a:gdLst/>
            <a:ahLst/>
            <a:cxnLst/>
            <a:rect l="l" t="t" r="r" b="b"/>
            <a:pathLst>
              <a:path w="28575">
                <a:moveTo>
                  <a:pt x="0" y="0"/>
                </a:moveTo>
                <a:lnTo>
                  <a:pt x="28543" y="0"/>
                </a:lnTo>
              </a:path>
            </a:pathLst>
          </a:custGeom>
          <a:ln w="9499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785677" y="3700241"/>
            <a:ext cx="28575" cy="0"/>
          </a:xfrm>
          <a:custGeom>
            <a:avLst/>
            <a:gdLst/>
            <a:ahLst/>
            <a:cxnLst/>
            <a:rect l="l" t="t" r="r" b="b"/>
            <a:pathLst>
              <a:path w="28575">
                <a:moveTo>
                  <a:pt x="0" y="0"/>
                </a:moveTo>
                <a:lnTo>
                  <a:pt x="28543" y="0"/>
                </a:lnTo>
              </a:path>
            </a:pathLst>
          </a:custGeom>
          <a:ln w="9499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785677" y="3090752"/>
            <a:ext cx="28575" cy="0"/>
          </a:xfrm>
          <a:custGeom>
            <a:avLst/>
            <a:gdLst/>
            <a:ahLst/>
            <a:cxnLst/>
            <a:rect l="l" t="t" r="r" b="b"/>
            <a:pathLst>
              <a:path w="28575">
                <a:moveTo>
                  <a:pt x="0" y="0"/>
                </a:moveTo>
                <a:lnTo>
                  <a:pt x="28543" y="0"/>
                </a:lnTo>
              </a:path>
            </a:pathLst>
          </a:custGeom>
          <a:ln w="9499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785677" y="2481136"/>
            <a:ext cx="28575" cy="0"/>
          </a:xfrm>
          <a:custGeom>
            <a:avLst/>
            <a:gdLst/>
            <a:ahLst/>
            <a:cxnLst/>
            <a:rect l="l" t="t" r="r" b="b"/>
            <a:pathLst>
              <a:path w="28575">
                <a:moveTo>
                  <a:pt x="0" y="0"/>
                </a:moveTo>
                <a:lnTo>
                  <a:pt x="28543" y="0"/>
                </a:lnTo>
              </a:path>
            </a:pathLst>
          </a:custGeom>
          <a:ln w="9499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8766175" y="5519766"/>
            <a:ext cx="373380" cy="0"/>
          </a:xfrm>
          <a:custGeom>
            <a:avLst/>
            <a:gdLst/>
            <a:ahLst/>
            <a:cxnLst/>
            <a:rect l="l" t="t" r="r" b="b"/>
            <a:pathLst>
              <a:path w="373379">
                <a:moveTo>
                  <a:pt x="0" y="0"/>
                </a:moveTo>
                <a:lnTo>
                  <a:pt x="372863" y="0"/>
                </a:lnTo>
              </a:path>
            </a:pathLst>
          </a:custGeom>
          <a:ln w="9499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8608948" y="5519766"/>
            <a:ext cx="36830" cy="0"/>
          </a:xfrm>
          <a:custGeom>
            <a:avLst/>
            <a:gdLst/>
            <a:ahLst/>
            <a:cxnLst/>
            <a:rect l="l" t="t" r="r" b="b"/>
            <a:pathLst>
              <a:path w="36829">
                <a:moveTo>
                  <a:pt x="0" y="0"/>
                </a:moveTo>
                <a:lnTo>
                  <a:pt x="36577" y="0"/>
                </a:lnTo>
              </a:path>
            </a:pathLst>
          </a:custGeom>
          <a:ln w="9499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8451850" y="5519766"/>
            <a:ext cx="36830" cy="0"/>
          </a:xfrm>
          <a:custGeom>
            <a:avLst/>
            <a:gdLst/>
            <a:ahLst/>
            <a:cxnLst/>
            <a:rect l="l" t="t" r="r" b="b"/>
            <a:pathLst>
              <a:path w="36829">
                <a:moveTo>
                  <a:pt x="0" y="0"/>
                </a:moveTo>
                <a:lnTo>
                  <a:pt x="36448" y="0"/>
                </a:lnTo>
              </a:path>
            </a:pathLst>
          </a:custGeom>
          <a:ln w="9499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8042277" y="5519766"/>
            <a:ext cx="288925" cy="0"/>
          </a:xfrm>
          <a:custGeom>
            <a:avLst/>
            <a:gdLst/>
            <a:ahLst/>
            <a:cxnLst/>
            <a:rect l="l" t="t" r="r" b="b"/>
            <a:pathLst>
              <a:path w="288925">
                <a:moveTo>
                  <a:pt x="0" y="0"/>
                </a:moveTo>
                <a:lnTo>
                  <a:pt x="288925" y="0"/>
                </a:lnTo>
              </a:path>
            </a:pathLst>
          </a:custGeom>
          <a:ln w="9499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823735" y="5519766"/>
            <a:ext cx="7098030" cy="0"/>
          </a:xfrm>
          <a:custGeom>
            <a:avLst/>
            <a:gdLst/>
            <a:ahLst/>
            <a:cxnLst/>
            <a:rect l="l" t="t" r="r" b="b"/>
            <a:pathLst>
              <a:path w="7098030">
                <a:moveTo>
                  <a:pt x="0" y="0"/>
                </a:moveTo>
                <a:lnTo>
                  <a:pt x="7097889" y="0"/>
                </a:lnTo>
              </a:path>
            </a:pathLst>
          </a:custGeom>
          <a:ln w="9499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823736" y="5529266"/>
            <a:ext cx="0" cy="38100"/>
          </a:xfrm>
          <a:custGeom>
            <a:avLst/>
            <a:gdLst/>
            <a:ahLst/>
            <a:cxnLst/>
            <a:rect l="l" t="t" r="r" b="b"/>
            <a:pathLst>
              <a:path h="38100">
                <a:moveTo>
                  <a:pt x="0" y="37998"/>
                </a:moveTo>
                <a:lnTo>
                  <a:pt x="0" y="0"/>
                </a:lnTo>
              </a:path>
            </a:pathLst>
          </a:custGeom>
          <a:ln w="9514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1862069" y="5529266"/>
            <a:ext cx="0" cy="38100"/>
          </a:xfrm>
          <a:custGeom>
            <a:avLst/>
            <a:gdLst/>
            <a:ahLst/>
            <a:cxnLst/>
            <a:rect l="l" t="t" r="r" b="b"/>
            <a:pathLst>
              <a:path h="38100">
                <a:moveTo>
                  <a:pt x="0" y="37998"/>
                </a:moveTo>
                <a:lnTo>
                  <a:pt x="0" y="0"/>
                </a:lnTo>
              </a:path>
            </a:pathLst>
          </a:custGeom>
          <a:ln w="9514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2909918" y="5529266"/>
            <a:ext cx="0" cy="38100"/>
          </a:xfrm>
          <a:custGeom>
            <a:avLst/>
            <a:gdLst/>
            <a:ahLst/>
            <a:cxnLst/>
            <a:rect l="l" t="t" r="r" b="b"/>
            <a:pathLst>
              <a:path h="38100">
                <a:moveTo>
                  <a:pt x="0" y="37998"/>
                </a:moveTo>
                <a:lnTo>
                  <a:pt x="0" y="0"/>
                </a:lnTo>
              </a:path>
            </a:pathLst>
          </a:custGeom>
          <a:ln w="9514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3947999" y="5529266"/>
            <a:ext cx="0" cy="38100"/>
          </a:xfrm>
          <a:custGeom>
            <a:avLst/>
            <a:gdLst/>
            <a:ahLst/>
            <a:cxnLst/>
            <a:rect l="l" t="t" r="r" b="b"/>
            <a:pathLst>
              <a:path h="38100">
                <a:moveTo>
                  <a:pt x="0" y="37998"/>
                </a:moveTo>
                <a:lnTo>
                  <a:pt x="0" y="0"/>
                </a:lnTo>
              </a:path>
            </a:pathLst>
          </a:custGeom>
          <a:ln w="9514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4986207" y="5529266"/>
            <a:ext cx="0" cy="38100"/>
          </a:xfrm>
          <a:custGeom>
            <a:avLst/>
            <a:gdLst/>
            <a:ahLst/>
            <a:cxnLst/>
            <a:rect l="l" t="t" r="r" b="b"/>
            <a:pathLst>
              <a:path h="38100">
                <a:moveTo>
                  <a:pt x="0" y="37998"/>
                </a:moveTo>
                <a:lnTo>
                  <a:pt x="0" y="0"/>
                </a:lnTo>
              </a:path>
            </a:pathLst>
          </a:custGeom>
          <a:ln w="9514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6024288" y="5529266"/>
            <a:ext cx="0" cy="38100"/>
          </a:xfrm>
          <a:custGeom>
            <a:avLst/>
            <a:gdLst/>
            <a:ahLst/>
            <a:cxnLst/>
            <a:rect l="l" t="t" r="r" b="b"/>
            <a:pathLst>
              <a:path h="38100">
                <a:moveTo>
                  <a:pt x="0" y="37998"/>
                </a:moveTo>
                <a:lnTo>
                  <a:pt x="0" y="0"/>
                </a:lnTo>
              </a:path>
            </a:pathLst>
          </a:custGeom>
          <a:ln w="9514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7072137" y="5529266"/>
            <a:ext cx="0" cy="38100"/>
          </a:xfrm>
          <a:custGeom>
            <a:avLst/>
            <a:gdLst/>
            <a:ahLst/>
            <a:cxnLst/>
            <a:rect l="l" t="t" r="r" b="b"/>
            <a:pathLst>
              <a:path h="38100">
                <a:moveTo>
                  <a:pt x="0" y="37998"/>
                </a:moveTo>
                <a:lnTo>
                  <a:pt x="0" y="0"/>
                </a:lnTo>
              </a:path>
            </a:pathLst>
          </a:custGeom>
          <a:ln w="9514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8110218" y="5529266"/>
            <a:ext cx="0" cy="38100"/>
          </a:xfrm>
          <a:custGeom>
            <a:avLst/>
            <a:gdLst/>
            <a:ahLst/>
            <a:cxnLst/>
            <a:rect l="l" t="t" r="r" b="b"/>
            <a:pathLst>
              <a:path h="38100">
                <a:moveTo>
                  <a:pt x="0" y="37998"/>
                </a:moveTo>
                <a:lnTo>
                  <a:pt x="0" y="0"/>
                </a:lnTo>
              </a:path>
            </a:pathLst>
          </a:custGeom>
          <a:ln w="9514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9148553" y="5529266"/>
            <a:ext cx="0" cy="38100"/>
          </a:xfrm>
          <a:custGeom>
            <a:avLst/>
            <a:gdLst/>
            <a:ahLst/>
            <a:cxnLst/>
            <a:rect l="l" t="t" r="r" b="b"/>
            <a:pathLst>
              <a:path h="38100">
                <a:moveTo>
                  <a:pt x="0" y="37998"/>
                </a:moveTo>
                <a:lnTo>
                  <a:pt x="0" y="0"/>
                </a:lnTo>
              </a:path>
            </a:pathLst>
          </a:custGeom>
          <a:ln w="9514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" name="object 126"/>
          <p:cNvSpPr txBox="1"/>
          <p:nvPr/>
        </p:nvSpPr>
        <p:spPr>
          <a:xfrm>
            <a:off x="8187841" y="5308555"/>
            <a:ext cx="94616" cy="1461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spc="10" dirty="0">
                <a:latin typeface="Arial"/>
                <a:cs typeface="Arial"/>
              </a:rPr>
              <a:t>8</a:t>
            </a:r>
            <a:endParaRPr sz="950">
              <a:latin typeface="Arial"/>
              <a:cs typeface="Arial"/>
            </a:endParaRPr>
          </a:p>
        </p:txBody>
      </p:sp>
      <p:sp>
        <p:nvSpPr>
          <p:cNvPr id="127" name="object 127"/>
          <p:cNvSpPr txBox="1"/>
          <p:nvPr/>
        </p:nvSpPr>
        <p:spPr>
          <a:xfrm>
            <a:off x="863683" y="4479880"/>
            <a:ext cx="320675" cy="1461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25" baseline="-32163" dirty="0">
                <a:latin typeface="Arial"/>
                <a:cs typeface="Arial"/>
              </a:rPr>
              <a:t>59</a:t>
            </a:r>
            <a:r>
              <a:rPr sz="1425" spc="-217" baseline="-32163" dirty="0">
                <a:latin typeface="Arial"/>
                <a:cs typeface="Arial"/>
              </a:rPr>
              <a:t> </a:t>
            </a:r>
            <a:r>
              <a:rPr sz="950" spc="-10" dirty="0">
                <a:latin typeface="Arial"/>
                <a:cs typeface="Arial"/>
              </a:rPr>
              <a:t>63</a:t>
            </a:r>
            <a:endParaRPr sz="950">
              <a:latin typeface="Arial"/>
              <a:cs typeface="Arial"/>
            </a:endParaRPr>
          </a:p>
        </p:txBody>
      </p:sp>
      <p:sp>
        <p:nvSpPr>
          <p:cNvPr id="128" name="object 128"/>
          <p:cNvSpPr txBox="1"/>
          <p:nvPr/>
        </p:nvSpPr>
        <p:spPr>
          <a:xfrm>
            <a:off x="3987566" y="4994121"/>
            <a:ext cx="321311" cy="1461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25" baseline="2923" dirty="0">
                <a:latin typeface="Arial"/>
                <a:cs typeface="Arial"/>
              </a:rPr>
              <a:t>30</a:t>
            </a:r>
            <a:r>
              <a:rPr sz="1425" spc="-209" baseline="2923" dirty="0">
                <a:latin typeface="Arial"/>
                <a:cs typeface="Arial"/>
              </a:rPr>
              <a:t> </a:t>
            </a:r>
            <a:r>
              <a:rPr sz="950" spc="-10" dirty="0">
                <a:latin typeface="Arial"/>
                <a:cs typeface="Arial"/>
              </a:rPr>
              <a:t>29</a:t>
            </a:r>
            <a:endParaRPr sz="950">
              <a:latin typeface="Arial"/>
              <a:cs typeface="Arial"/>
            </a:endParaRPr>
          </a:p>
        </p:txBody>
      </p:sp>
      <p:sp>
        <p:nvSpPr>
          <p:cNvPr id="129" name="object 129"/>
          <p:cNvSpPr txBox="1"/>
          <p:nvPr/>
        </p:nvSpPr>
        <p:spPr>
          <a:xfrm>
            <a:off x="5025901" y="4937124"/>
            <a:ext cx="320675" cy="1461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25" baseline="-8771" dirty="0">
                <a:latin typeface="Arial"/>
                <a:cs typeface="Arial"/>
              </a:rPr>
              <a:t>32</a:t>
            </a:r>
            <a:r>
              <a:rPr sz="1425" spc="-217" baseline="-8771" dirty="0">
                <a:latin typeface="Arial"/>
                <a:cs typeface="Arial"/>
              </a:rPr>
              <a:t> </a:t>
            </a:r>
            <a:r>
              <a:rPr sz="950" spc="-10" dirty="0">
                <a:latin typeface="Arial"/>
                <a:cs typeface="Arial"/>
              </a:rPr>
              <a:t>33</a:t>
            </a:r>
            <a:endParaRPr sz="950">
              <a:latin typeface="Arial"/>
              <a:cs typeface="Arial"/>
            </a:endParaRPr>
          </a:p>
        </p:txBody>
      </p:sp>
      <p:sp>
        <p:nvSpPr>
          <p:cNvPr id="130" name="object 130"/>
          <p:cNvSpPr txBox="1"/>
          <p:nvPr/>
        </p:nvSpPr>
        <p:spPr>
          <a:xfrm>
            <a:off x="6063982" y="5222743"/>
            <a:ext cx="320675" cy="1461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25" baseline="2923" dirty="0">
                <a:latin typeface="Arial"/>
                <a:cs typeface="Arial"/>
              </a:rPr>
              <a:t>15</a:t>
            </a:r>
            <a:r>
              <a:rPr sz="1425" spc="-217" baseline="2923" dirty="0">
                <a:latin typeface="Arial"/>
                <a:cs typeface="Arial"/>
              </a:rPr>
              <a:t> </a:t>
            </a:r>
            <a:r>
              <a:rPr sz="950" spc="-10" dirty="0">
                <a:latin typeface="Arial"/>
                <a:cs typeface="Arial"/>
              </a:rPr>
              <a:t>14</a:t>
            </a:r>
            <a:endParaRPr sz="950">
              <a:latin typeface="Arial"/>
              <a:cs typeface="Arial"/>
            </a:endParaRPr>
          </a:p>
        </p:txBody>
      </p:sp>
      <p:sp>
        <p:nvSpPr>
          <p:cNvPr id="131" name="object 131"/>
          <p:cNvSpPr txBox="1"/>
          <p:nvPr/>
        </p:nvSpPr>
        <p:spPr>
          <a:xfrm>
            <a:off x="1901635" y="4470381"/>
            <a:ext cx="473075" cy="2308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910"/>
              </a:lnSpc>
            </a:pPr>
            <a:r>
              <a:rPr sz="950" spc="-10" dirty="0">
                <a:latin typeface="Arial"/>
                <a:cs typeface="Arial"/>
              </a:rPr>
              <a:t>64</a:t>
            </a:r>
            <a:endParaRPr sz="950">
              <a:latin typeface="Arial"/>
              <a:cs typeface="Arial"/>
            </a:endParaRPr>
          </a:p>
          <a:p>
            <a:pPr marL="174625">
              <a:lnSpc>
                <a:spcPts val="910"/>
              </a:lnSpc>
            </a:pPr>
            <a:r>
              <a:rPr sz="950" dirty="0">
                <a:latin typeface="Arial"/>
                <a:cs typeface="Arial"/>
              </a:rPr>
              <a:t>58</a:t>
            </a:r>
            <a:r>
              <a:rPr sz="950" spc="-220" dirty="0">
                <a:latin typeface="Arial"/>
                <a:cs typeface="Arial"/>
              </a:rPr>
              <a:t> </a:t>
            </a:r>
            <a:r>
              <a:rPr sz="1425" spc="-15" baseline="-11695" dirty="0">
                <a:latin typeface="Arial"/>
                <a:cs typeface="Arial"/>
              </a:rPr>
              <a:t>56</a:t>
            </a:r>
            <a:endParaRPr sz="1425" baseline="-11695">
              <a:latin typeface="Arial"/>
              <a:cs typeface="Arial"/>
            </a:endParaRPr>
          </a:p>
        </p:txBody>
      </p:sp>
      <p:sp>
        <p:nvSpPr>
          <p:cNvPr id="132" name="object 132"/>
          <p:cNvSpPr txBox="1"/>
          <p:nvPr/>
        </p:nvSpPr>
        <p:spPr>
          <a:xfrm>
            <a:off x="4301919" y="5070434"/>
            <a:ext cx="158750" cy="1461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spc="-10" dirty="0">
                <a:latin typeface="Arial"/>
                <a:cs typeface="Arial"/>
              </a:rPr>
              <a:t>24</a:t>
            </a:r>
            <a:endParaRPr sz="950">
              <a:latin typeface="Arial"/>
              <a:cs typeface="Arial"/>
            </a:endParaRPr>
          </a:p>
        </p:txBody>
      </p:sp>
      <p:sp>
        <p:nvSpPr>
          <p:cNvPr id="133" name="object 133"/>
          <p:cNvSpPr txBox="1"/>
          <p:nvPr/>
        </p:nvSpPr>
        <p:spPr>
          <a:xfrm>
            <a:off x="2949611" y="4775316"/>
            <a:ext cx="635000" cy="1461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25" baseline="35087" dirty="0">
                <a:latin typeface="Arial"/>
                <a:cs typeface="Arial"/>
              </a:rPr>
              <a:t>49</a:t>
            </a:r>
            <a:r>
              <a:rPr sz="1425" spc="-127" baseline="35087" dirty="0">
                <a:latin typeface="Arial"/>
                <a:cs typeface="Arial"/>
              </a:rPr>
              <a:t> </a:t>
            </a:r>
            <a:r>
              <a:rPr sz="1425" baseline="23391" dirty="0">
                <a:latin typeface="Arial"/>
                <a:cs typeface="Arial"/>
              </a:rPr>
              <a:t>47</a:t>
            </a:r>
            <a:r>
              <a:rPr sz="1425" spc="-232" baseline="23391" dirty="0">
                <a:latin typeface="Arial"/>
                <a:cs typeface="Arial"/>
              </a:rPr>
              <a:t> </a:t>
            </a:r>
            <a:r>
              <a:rPr sz="950" dirty="0">
                <a:latin typeface="Arial"/>
                <a:cs typeface="Arial"/>
              </a:rPr>
              <a:t>44</a:t>
            </a:r>
            <a:r>
              <a:rPr sz="950" spc="-85" dirty="0">
                <a:latin typeface="Arial"/>
                <a:cs typeface="Arial"/>
              </a:rPr>
              <a:t> </a:t>
            </a:r>
            <a:r>
              <a:rPr sz="950" spc="-10" dirty="0">
                <a:latin typeface="Arial"/>
                <a:cs typeface="Arial"/>
              </a:rPr>
              <a:t>44</a:t>
            </a:r>
            <a:endParaRPr sz="950">
              <a:latin typeface="Arial"/>
              <a:cs typeface="Arial"/>
            </a:endParaRPr>
          </a:p>
        </p:txBody>
      </p:sp>
      <p:sp>
        <p:nvSpPr>
          <p:cNvPr id="134" name="object 134"/>
          <p:cNvSpPr txBox="1"/>
          <p:nvPr/>
        </p:nvSpPr>
        <p:spPr>
          <a:xfrm>
            <a:off x="4463917" y="5013437"/>
            <a:ext cx="158750" cy="1461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spc="-10" dirty="0">
                <a:latin typeface="Arial"/>
                <a:cs typeface="Arial"/>
              </a:rPr>
              <a:t>28</a:t>
            </a:r>
            <a:endParaRPr sz="950">
              <a:latin typeface="Arial"/>
              <a:cs typeface="Arial"/>
            </a:endParaRPr>
          </a:p>
        </p:txBody>
      </p:sp>
      <p:sp>
        <p:nvSpPr>
          <p:cNvPr id="135" name="object 135"/>
          <p:cNvSpPr txBox="1"/>
          <p:nvPr/>
        </p:nvSpPr>
        <p:spPr>
          <a:xfrm>
            <a:off x="5340130" y="5089433"/>
            <a:ext cx="320675" cy="1461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dirty="0">
                <a:latin typeface="Arial"/>
                <a:cs typeface="Arial"/>
              </a:rPr>
              <a:t>23</a:t>
            </a:r>
            <a:r>
              <a:rPr sz="950" spc="-145" dirty="0">
                <a:latin typeface="Arial"/>
                <a:cs typeface="Arial"/>
              </a:rPr>
              <a:t> </a:t>
            </a:r>
            <a:r>
              <a:rPr sz="950" spc="-10" dirty="0">
                <a:latin typeface="Arial"/>
                <a:cs typeface="Arial"/>
              </a:rPr>
              <a:t>23</a:t>
            </a:r>
            <a:endParaRPr sz="950">
              <a:latin typeface="Arial"/>
              <a:cs typeface="Arial"/>
            </a:endParaRPr>
          </a:p>
        </p:txBody>
      </p:sp>
      <p:sp>
        <p:nvSpPr>
          <p:cNvPr id="136" name="object 136"/>
          <p:cNvSpPr txBox="1"/>
          <p:nvPr/>
        </p:nvSpPr>
        <p:spPr>
          <a:xfrm>
            <a:off x="2378116" y="4632189"/>
            <a:ext cx="320675" cy="1461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dirty="0">
                <a:latin typeface="Arial"/>
                <a:cs typeface="Arial"/>
              </a:rPr>
              <a:t>53</a:t>
            </a:r>
            <a:r>
              <a:rPr sz="950" spc="-145" dirty="0">
                <a:latin typeface="Arial"/>
                <a:cs typeface="Arial"/>
              </a:rPr>
              <a:t> </a:t>
            </a:r>
            <a:r>
              <a:rPr sz="1425" spc="-15" baseline="-14619" dirty="0">
                <a:latin typeface="Arial"/>
                <a:cs typeface="Arial"/>
              </a:rPr>
              <a:t>51</a:t>
            </a:r>
            <a:endParaRPr sz="1425" baseline="-14619">
              <a:latin typeface="Arial"/>
              <a:cs typeface="Arial"/>
            </a:endParaRPr>
          </a:p>
        </p:txBody>
      </p:sp>
      <p:sp>
        <p:nvSpPr>
          <p:cNvPr id="137" name="object 137"/>
          <p:cNvSpPr txBox="1"/>
          <p:nvPr/>
        </p:nvSpPr>
        <p:spPr>
          <a:xfrm>
            <a:off x="3578066" y="4984622"/>
            <a:ext cx="158750" cy="1461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spc="-10" dirty="0">
                <a:latin typeface="Arial"/>
                <a:cs typeface="Arial"/>
              </a:rPr>
              <a:t>30</a:t>
            </a:r>
            <a:endParaRPr sz="950">
              <a:latin typeface="Arial"/>
              <a:cs typeface="Arial"/>
            </a:endParaRPr>
          </a:p>
        </p:txBody>
      </p:sp>
      <p:sp>
        <p:nvSpPr>
          <p:cNvPr id="138" name="object 138"/>
          <p:cNvSpPr txBox="1"/>
          <p:nvPr/>
        </p:nvSpPr>
        <p:spPr>
          <a:xfrm>
            <a:off x="4616147" y="5184745"/>
            <a:ext cx="158750" cy="1461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spc="-10" dirty="0">
                <a:latin typeface="Arial"/>
                <a:cs typeface="Arial"/>
              </a:rPr>
              <a:t>17</a:t>
            </a:r>
            <a:endParaRPr sz="950">
              <a:latin typeface="Arial"/>
              <a:cs typeface="Arial"/>
            </a:endParaRPr>
          </a:p>
        </p:txBody>
      </p:sp>
      <p:sp>
        <p:nvSpPr>
          <p:cNvPr id="139" name="object 139"/>
          <p:cNvSpPr txBox="1"/>
          <p:nvPr/>
        </p:nvSpPr>
        <p:spPr>
          <a:xfrm>
            <a:off x="5654482" y="4994121"/>
            <a:ext cx="158750" cy="1461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spc="-10" dirty="0">
                <a:latin typeface="Arial"/>
                <a:cs typeface="Arial"/>
              </a:rPr>
              <a:t>29</a:t>
            </a:r>
            <a:endParaRPr sz="950">
              <a:latin typeface="Arial"/>
              <a:cs typeface="Arial"/>
            </a:endParaRPr>
          </a:p>
        </p:txBody>
      </p:sp>
      <p:sp>
        <p:nvSpPr>
          <p:cNvPr id="140" name="object 140"/>
          <p:cNvSpPr txBox="1"/>
          <p:nvPr/>
        </p:nvSpPr>
        <p:spPr>
          <a:xfrm>
            <a:off x="1177972" y="4289523"/>
            <a:ext cx="635000" cy="1461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25" baseline="-26315" dirty="0">
                <a:latin typeface="Arial"/>
                <a:cs typeface="Arial"/>
              </a:rPr>
              <a:t>72</a:t>
            </a:r>
            <a:r>
              <a:rPr sz="1425" spc="-127" baseline="-26315" dirty="0">
                <a:latin typeface="Arial"/>
                <a:cs typeface="Arial"/>
              </a:rPr>
              <a:t> </a:t>
            </a:r>
            <a:r>
              <a:rPr sz="1425" baseline="-35087" dirty="0">
                <a:latin typeface="Arial"/>
                <a:cs typeface="Arial"/>
              </a:rPr>
              <a:t>71</a:t>
            </a:r>
            <a:r>
              <a:rPr sz="1425" spc="-225" baseline="-35087" dirty="0">
                <a:latin typeface="Arial"/>
                <a:cs typeface="Arial"/>
              </a:rPr>
              <a:t> </a:t>
            </a:r>
            <a:r>
              <a:rPr sz="1425" baseline="-17543" dirty="0">
                <a:latin typeface="Arial"/>
                <a:cs typeface="Arial"/>
              </a:rPr>
              <a:t>73</a:t>
            </a:r>
            <a:r>
              <a:rPr sz="1425" spc="-127" baseline="-17543" dirty="0">
                <a:latin typeface="Arial"/>
                <a:cs typeface="Arial"/>
              </a:rPr>
              <a:t> </a:t>
            </a:r>
            <a:r>
              <a:rPr sz="950" spc="-10" dirty="0">
                <a:latin typeface="Arial"/>
                <a:cs typeface="Arial"/>
              </a:rPr>
              <a:t>76</a:t>
            </a:r>
            <a:endParaRPr sz="950">
              <a:latin typeface="Arial"/>
              <a:cs typeface="Arial"/>
            </a:endParaRPr>
          </a:p>
        </p:txBody>
      </p:sp>
      <p:sp>
        <p:nvSpPr>
          <p:cNvPr id="141" name="object 141"/>
          <p:cNvSpPr txBox="1"/>
          <p:nvPr/>
        </p:nvSpPr>
        <p:spPr>
          <a:xfrm>
            <a:off x="2692342" y="4708502"/>
            <a:ext cx="158750" cy="1461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spc="-10" dirty="0">
                <a:latin typeface="Arial"/>
                <a:cs typeface="Arial"/>
              </a:rPr>
              <a:t>48</a:t>
            </a:r>
            <a:endParaRPr sz="950">
              <a:latin typeface="Arial"/>
              <a:cs typeface="Arial"/>
            </a:endParaRPr>
          </a:p>
        </p:txBody>
      </p:sp>
      <p:sp>
        <p:nvSpPr>
          <p:cNvPr id="142" name="object 142"/>
          <p:cNvSpPr txBox="1"/>
          <p:nvPr/>
        </p:nvSpPr>
        <p:spPr>
          <a:xfrm>
            <a:off x="3739811" y="5070434"/>
            <a:ext cx="158750" cy="1461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spc="-10" dirty="0">
                <a:latin typeface="Arial"/>
                <a:cs typeface="Arial"/>
              </a:rPr>
              <a:t>24</a:t>
            </a:r>
            <a:endParaRPr sz="950">
              <a:latin typeface="Arial"/>
              <a:cs typeface="Arial"/>
            </a:endParaRPr>
          </a:p>
        </p:txBody>
      </p:sp>
      <p:sp>
        <p:nvSpPr>
          <p:cNvPr id="143" name="object 143"/>
          <p:cNvSpPr txBox="1"/>
          <p:nvPr/>
        </p:nvSpPr>
        <p:spPr>
          <a:xfrm>
            <a:off x="4778272" y="4956123"/>
            <a:ext cx="158750" cy="1461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spc="-10" dirty="0">
                <a:latin typeface="Arial"/>
                <a:cs typeface="Arial"/>
              </a:rPr>
              <a:t>32</a:t>
            </a:r>
            <a:endParaRPr sz="950">
              <a:latin typeface="Arial"/>
              <a:cs typeface="Arial"/>
            </a:endParaRPr>
          </a:p>
        </p:txBody>
      </p:sp>
      <p:sp>
        <p:nvSpPr>
          <p:cNvPr id="144" name="object 144"/>
          <p:cNvSpPr txBox="1"/>
          <p:nvPr/>
        </p:nvSpPr>
        <p:spPr>
          <a:xfrm>
            <a:off x="5816226" y="5070434"/>
            <a:ext cx="158750" cy="1461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spc="-10" dirty="0">
                <a:latin typeface="Arial"/>
                <a:cs typeface="Arial"/>
              </a:rPr>
              <a:t>24</a:t>
            </a:r>
            <a:endParaRPr sz="950">
              <a:latin typeface="Arial"/>
              <a:cs typeface="Arial"/>
            </a:endParaRPr>
          </a:p>
        </p:txBody>
      </p:sp>
      <p:sp>
        <p:nvSpPr>
          <p:cNvPr id="145" name="object 145"/>
          <p:cNvSpPr txBox="1"/>
          <p:nvPr/>
        </p:nvSpPr>
        <p:spPr>
          <a:xfrm>
            <a:off x="7149889" y="5299056"/>
            <a:ext cx="399415" cy="1461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spc="10" dirty="0">
                <a:latin typeface="Arial"/>
                <a:cs typeface="Arial"/>
              </a:rPr>
              <a:t>9  </a:t>
            </a:r>
            <a:r>
              <a:rPr sz="1425" spc="15" baseline="-17543" dirty="0">
                <a:latin typeface="Arial"/>
                <a:cs typeface="Arial"/>
              </a:rPr>
              <a:t>7 </a:t>
            </a:r>
            <a:r>
              <a:rPr sz="1425" spc="195" baseline="-17543" dirty="0">
                <a:latin typeface="Arial"/>
                <a:cs typeface="Arial"/>
              </a:rPr>
              <a:t> </a:t>
            </a:r>
            <a:r>
              <a:rPr sz="1425" spc="15" baseline="-35087" dirty="0">
                <a:latin typeface="Arial"/>
                <a:cs typeface="Arial"/>
              </a:rPr>
              <a:t>4</a:t>
            </a:r>
            <a:endParaRPr sz="1425" baseline="-35087">
              <a:latin typeface="Arial"/>
              <a:cs typeface="Arial"/>
            </a:endParaRPr>
          </a:p>
        </p:txBody>
      </p:sp>
      <p:sp>
        <p:nvSpPr>
          <p:cNvPr id="146" name="object 146"/>
          <p:cNvSpPr txBox="1"/>
          <p:nvPr/>
        </p:nvSpPr>
        <p:spPr>
          <a:xfrm>
            <a:off x="7626239" y="5346553"/>
            <a:ext cx="247015" cy="1461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spc="10" dirty="0">
                <a:latin typeface="Arial"/>
                <a:cs typeface="Arial"/>
              </a:rPr>
              <a:t>6 </a:t>
            </a:r>
            <a:r>
              <a:rPr sz="950" spc="20" dirty="0">
                <a:latin typeface="Arial"/>
                <a:cs typeface="Arial"/>
              </a:rPr>
              <a:t> </a:t>
            </a:r>
            <a:r>
              <a:rPr sz="1425" spc="15" baseline="-14619" dirty="0">
                <a:latin typeface="Arial"/>
                <a:cs typeface="Arial"/>
              </a:rPr>
              <a:t>4</a:t>
            </a:r>
            <a:endParaRPr sz="1425" baseline="-14619">
              <a:latin typeface="Arial"/>
              <a:cs typeface="Arial"/>
            </a:endParaRPr>
          </a:p>
        </p:txBody>
      </p:sp>
      <p:sp>
        <p:nvSpPr>
          <p:cNvPr id="147" name="object 147"/>
          <p:cNvSpPr txBox="1"/>
          <p:nvPr/>
        </p:nvSpPr>
        <p:spPr>
          <a:xfrm>
            <a:off x="8816679" y="5375369"/>
            <a:ext cx="247015" cy="1461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spc="10" dirty="0">
                <a:latin typeface="Arial"/>
                <a:cs typeface="Arial"/>
              </a:rPr>
              <a:t>4 </a:t>
            </a:r>
            <a:r>
              <a:rPr sz="950" spc="20" dirty="0">
                <a:latin typeface="Arial"/>
                <a:cs typeface="Arial"/>
              </a:rPr>
              <a:t> </a:t>
            </a:r>
            <a:r>
              <a:rPr sz="950" spc="10" dirty="0">
                <a:latin typeface="Arial"/>
                <a:cs typeface="Arial"/>
              </a:rPr>
              <a:t>4</a:t>
            </a:r>
            <a:endParaRPr sz="950">
              <a:latin typeface="Arial"/>
              <a:cs typeface="Arial"/>
            </a:endParaRPr>
          </a:p>
        </p:txBody>
      </p:sp>
      <p:sp>
        <p:nvSpPr>
          <p:cNvPr id="148" name="object 148"/>
          <p:cNvSpPr txBox="1"/>
          <p:nvPr/>
        </p:nvSpPr>
        <p:spPr>
          <a:xfrm>
            <a:off x="6378210" y="5270557"/>
            <a:ext cx="599440" cy="1461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25" baseline="2923" dirty="0">
                <a:latin typeface="Arial"/>
                <a:cs typeface="Arial"/>
              </a:rPr>
              <a:t>12 </a:t>
            </a:r>
            <a:r>
              <a:rPr sz="950" dirty="0">
                <a:latin typeface="Arial"/>
                <a:cs typeface="Arial"/>
              </a:rPr>
              <a:t>11  </a:t>
            </a:r>
            <a:r>
              <a:rPr sz="1425" spc="15" baseline="-29239" dirty="0">
                <a:latin typeface="Arial"/>
                <a:cs typeface="Arial"/>
              </a:rPr>
              <a:t>7</a:t>
            </a:r>
            <a:r>
              <a:rPr sz="1425" spc="240" baseline="-29239" dirty="0">
                <a:latin typeface="Arial"/>
                <a:cs typeface="Arial"/>
              </a:rPr>
              <a:t> </a:t>
            </a:r>
            <a:r>
              <a:rPr sz="1425" spc="15" baseline="-49707" dirty="0">
                <a:latin typeface="Arial"/>
                <a:cs typeface="Arial"/>
              </a:rPr>
              <a:t>4</a:t>
            </a:r>
            <a:endParaRPr sz="1425" baseline="-49707">
              <a:latin typeface="Arial"/>
              <a:cs typeface="Arial"/>
            </a:endParaRPr>
          </a:p>
        </p:txBody>
      </p:sp>
      <p:sp>
        <p:nvSpPr>
          <p:cNvPr id="149" name="object 149"/>
          <p:cNvSpPr txBox="1"/>
          <p:nvPr/>
        </p:nvSpPr>
        <p:spPr>
          <a:xfrm>
            <a:off x="644533" y="5441865"/>
            <a:ext cx="94616" cy="1461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spc="10" dirty="0">
                <a:latin typeface="Arial"/>
                <a:cs typeface="Arial"/>
              </a:rPr>
              <a:t>0</a:t>
            </a:r>
            <a:endParaRPr sz="950">
              <a:latin typeface="Arial"/>
              <a:cs typeface="Arial"/>
            </a:endParaRPr>
          </a:p>
        </p:txBody>
      </p:sp>
      <p:sp>
        <p:nvSpPr>
          <p:cNvPr id="150" name="object 150"/>
          <p:cNvSpPr txBox="1"/>
          <p:nvPr/>
        </p:nvSpPr>
        <p:spPr>
          <a:xfrm>
            <a:off x="577933" y="4832313"/>
            <a:ext cx="158750" cy="1461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spc="-10" dirty="0">
                <a:latin typeface="Arial"/>
                <a:cs typeface="Arial"/>
              </a:rPr>
              <a:t>20</a:t>
            </a:r>
            <a:endParaRPr sz="950">
              <a:latin typeface="Arial"/>
              <a:cs typeface="Arial"/>
            </a:endParaRPr>
          </a:p>
        </p:txBody>
      </p:sp>
      <p:sp>
        <p:nvSpPr>
          <p:cNvPr id="151" name="object 151"/>
          <p:cNvSpPr txBox="1"/>
          <p:nvPr/>
        </p:nvSpPr>
        <p:spPr>
          <a:xfrm>
            <a:off x="577933" y="4222773"/>
            <a:ext cx="158750" cy="1461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spc="-10" dirty="0">
                <a:latin typeface="Arial"/>
                <a:cs typeface="Arial"/>
              </a:rPr>
              <a:t>40</a:t>
            </a:r>
            <a:endParaRPr sz="950">
              <a:latin typeface="Arial"/>
              <a:cs typeface="Arial"/>
            </a:endParaRPr>
          </a:p>
        </p:txBody>
      </p:sp>
      <p:sp>
        <p:nvSpPr>
          <p:cNvPr id="152" name="object 152"/>
          <p:cNvSpPr txBox="1"/>
          <p:nvPr/>
        </p:nvSpPr>
        <p:spPr>
          <a:xfrm>
            <a:off x="577933" y="3622657"/>
            <a:ext cx="158750" cy="1461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spc="-10" dirty="0">
                <a:latin typeface="Arial"/>
                <a:cs typeface="Arial"/>
              </a:rPr>
              <a:t>60</a:t>
            </a:r>
            <a:endParaRPr sz="950">
              <a:latin typeface="Arial"/>
              <a:cs typeface="Arial"/>
            </a:endParaRPr>
          </a:p>
        </p:txBody>
      </p:sp>
      <p:sp>
        <p:nvSpPr>
          <p:cNvPr id="153" name="object 153"/>
          <p:cNvSpPr txBox="1"/>
          <p:nvPr/>
        </p:nvSpPr>
        <p:spPr>
          <a:xfrm>
            <a:off x="577933" y="3013167"/>
            <a:ext cx="158750" cy="1461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spc="-10" dirty="0">
                <a:latin typeface="Arial"/>
                <a:cs typeface="Arial"/>
              </a:rPr>
              <a:t>80</a:t>
            </a:r>
            <a:endParaRPr sz="950">
              <a:latin typeface="Arial"/>
              <a:cs typeface="Arial"/>
            </a:endParaRPr>
          </a:p>
        </p:txBody>
      </p:sp>
      <p:sp>
        <p:nvSpPr>
          <p:cNvPr id="154" name="object 154"/>
          <p:cNvSpPr txBox="1"/>
          <p:nvPr/>
        </p:nvSpPr>
        <p:spPr>
          <a:xfrm>
            <a:off x="511017" y="2403551"/>
            <a:ext cx="225425" cy="1461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spc="-10" dirty="0">
                <a:latin typeface="Arial"/>
                <a:cs typeface="Arial"/>
              </a:rPr>
              <a:t>100</a:t>
            </a:r>
            <a:endParaRPr sz="950">
              <a:latin typeface="Arial"/>
              <a:cs typeface="Arial"/>
            </a:endParaRPr>
          </a:p>
        </p:txBody>
      </p:sp>
      <p:sp>
        <p:nvSpPr>
          <p:cNvPr id="161" name="object 161"/>
          <p:cNvSpPr txBox="1"/>
          <p:nvPr/>
        </p:nvSpPr>
        <p:spPr>
          <a:xfrm>
            <a:off x="495400" y="2111628"/>
            <a:ext cx="1041401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5" dirty="0">
                <a:latin typeface="Arial"/>
                <a:cs typeface="Arial"/>
              </a:rPr>
              <a:t>%</a:t>
            </a:r>
            <a:r>
              <a:rPr sz="1200" spc="-75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respondents</a:t>
            </a:r>
            <a:endParaRPr sz="1200">
              <a:latin typeface="Arial"/>
              <a:cs typeface="Arial"/>
            </a:endParaRPr>
          </a:p>
        </p:txBody>
      </p:sp>
      <p:sp>
        <p:nvSpPr>
          <p:cNvPr id="162" name="object 162"/>
          <p:cNvSpPr txBox="1"/>
          <p:nvPr/>
        </p:nvSpPr>
        <p:spPr>
          <a:xfrm>
            <a:off x="6350634" y="6459321"/>
            <a:ext cx="388620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5" dirty="0">
                <a:latin typeface="Arial"/>
                <a:cs typeface="Arial"/>
              </a:rPr>
              <a:t>in</a:t>
            </a:r>
            <a:r>
              <a:rPr sz="1200" spc="-165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AD</a:t>
            </a:r>
            <a:endParaRPr sz="1200">
              <a:latin typeface="Arial"/>
              <a:cs typeface="Arial"/>
            </a:endParaRPr>
          </a:p>
        </p:txBody>
      </p:sp>
      <p:graphicFrame>
        <p:nvGraphicFramePr>
          <p:cNvPr id="163" name="object 163"/>
          <p:cNvGraphicFramePr>
            <a:graphicFrameLocks noGrp="1"/>
          </p:cNvGraphicFramePr>
          <p:nvPr/>
        </p:nvGraphicFramePr>
        <p:xfrm>
          <a:off x="969901" y="5693209"/>
          <a:ext cx="8150347" cy="7797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38504"/>
                <a:gridCol w="1170825"/>
                <a:gridCol w="902042"/>
                <a:gridCol w="1096276"/>
                <a:gridCol w="1052474"/>
                <a:gridCol w="1071765"/>
                <a:gridCol w="2018461"/>
              </a:tblGrid>
              <a:tr h="231140">
                <a:tc>
                  <a:txBody>
                    <a:bodyPr/>
                    <a:lstStyle/>
                    <a:p>
                      <a:pPr marL="22225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Reach</a:t>
                      </a:r>
                      <a:r>
                        <a:rPr sz="1200" spc="-1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out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200" spc="-35" dirty="0">
                          <a:latin typeface="Arial"/>
                          <a:cs typeface="Arial"/>
                        </a:rPr>
                        <a:t>Talk</a:t>
                      </a:r>
                      <a:r>
                        <a:rPr sz="1200" spc="-11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to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3175" algn="ct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Online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59385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200" spc="-35" dirty="0">
                          <a:latin typeface="Arial"/>
                          <a:cs typeface="Arial"/>
                        </a:rPr>
                        <a:t>Talk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to</a:t>
                      </a:r>
                      <a:r>
                        <a:rPr sz="12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10" dirty="0">
                          <a:latin typeface="Arial"/>
                          <a:cs typeface="Arial"/>
                        </a:rPr>
                        <a:t>PWD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Reach out</a:t>
                      </a:r>
                      <a:r>
                        <a:rPr sz="1200" spc="-1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to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35560" algn="ct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Call</a:t>
                      </a:r>
                      <a:r>
                        <a:rPr sz="1200" spc="-1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an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36854">
                        <a:lnSpc>
                          <a:spcPct val="100000"/>
                        </a:lnSpc>
                        <a:spcBef>
                          <a:spcPts val="270"/>
                        </a:spcBef>
                        <a:tabLst>
                          <a:tab pos="1049655" algn="l"/>
                        </a:tabLst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Go</a:t>
                      </a:r>
                      <a:r>
                        <a:rPr sz="120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to</a:t>
                      </a:r>
                      <a:r>
                        <a:rPr sz="12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a	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None of</a:t>
                      </a:r>
                      <a:r>
                        <a:rPr sz="1200" spc="-1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these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</a:tr>
              <a:tr h="182880">
                <a:tc>
                  <a:txBody>
                    <a:bodyPr/>
                    <a:lstStyle/>
                    <a:p>
                      <a:pPr marL="62865">
                        <a:lnSpc>
                          <a:spcPts val="133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to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200" spc="-1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PCP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7145" algn="ctr">
                        <a:lnSpc>
                          <a:spcPts val="1330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family/friends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3175" algn="ctr">
                        <a:lnSpc>
                          <a:spcPts val="133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research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30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2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specialist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37465" algn="ctr">
                        <a:lnSpc>
                          <a:spcPts val="1330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organization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10820">
                        <a:lnSpc>
                          <a:spcPts val="133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memory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</a:tr>
              <a:tr h="182879">
                <a:tc>
                  <a:txBody>
                    <a:bodyPr/>
                    <a:lstStyle/>
                    <a:p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36830" algn="ctr">
                        <a:lnSpc>
                          <a:spcPts val="1330"/>
                        </a:lnSpc>
                      </a:pPr>
                      <a:r>
                        <a:rPr sz="1200" spc="-10" dirty="0">
                          <a:latin typeface="Arial"/>
                          <a:cs typeface="Arial"/>
                        </a:rPr>
                        <a:t>who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43510">
                        <a:lnSpc>
                          <a:spcPts val="133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loss</a:t>
                      </a:r>
                      <a:r>
                        <a:rPr sz="1200" spc="-11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event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</a:tr>
              <a:tr h="172720">
                <a:tc>
                  <a:txBody>
                    <a:bodyPr/>
                    <a:lstStyle/>
                    <a:p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ts val="1330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specializes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164" name="object 164"/>
          <p:cNvSpPr/>
          <p:nvPr/>
        </p:nvSpPr>
        <p:spPr>
          <a:xfrm>
            <a:off x="8331200" y="5424423"/>
            <a:ext cx="120650" cy="152400"/>
          </a:xfrm>
          <a:custGeom>
            <a:avLst/>
            <a:gdLst/>
            <a:ahLst/>
            <a:cxnLst/>
            <a:rect l="l" t="t" r="r" b="b"/>
            <a:pathLst>
              <a:path w="120650" h="152400">
                <a:moveTo>
                  <a:pt x="0" y="152400"/>
                </a:moveTo>
                <a:lnTo>
                  <a:pt x="120650" y="152400"/>
                </a:lnTo>
                <a:lnTo>
                  <a:pt x="120650" y="0"/>
                </a:lnTo>
                <a:lnTo>
                  <a:pt x="0" y="0"/>
                </a:lnTo>
                <a:lnTo>
                  <a:pt x="0" y="1524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5" name="object 165"/>
          <p:cNvSpPr/>
          <p:nvPr/>
        </p:nvSpPr>
        <p:spPr>
          <a:xfrm>
            <a:off x="8488298" y="5424423"/>
            <a:ext cx="120650" cy="152400"/>
          </a:xfrm>
          <a:custGeom>
            <a:avLst/>
            <a:gdLst/>
            <a:ahLst/>
            <a:cxnLst/>
            <a:rect l="l" t="t" r="r" b="b"/>
            <a:pathLst>
              <a:path w="120650" h="152400">
                <a:moveTo>
                  <a:pt x="0" y="152400"/>
                </a:moveTo>
                <a:lnTo>
                  <a:pt x="120648" y="152400"/>
                </a:lnTo>
                <a:lnTo>
                  <a:pt x="120648" y="0"/>
                </a:lnTo>
                <a:lnTo>
                  <a:pt x="0" y="0"/>
                </a:lnTo>
                <a:lnTo>
                  <a:pt x="0" y="1524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6" name="object 166"/>
          <p:cNvSpPr/>
          <p:nvPr/>
        </p:nvSpPr>
        <p:spPr>
          <a:xfrm>
            <a:off x="8645525" y="5410200"/>
            <a:ext cx="120650" cy="152400"/>
          </a:xfrm>
          <a:custGeom>
            <a:avLst/>
            <a:gdLst/>
            <a:ahLst/>
            <a:cxnLst/>
            <a:rect l="l" t="t" r="r" b="b"/>
            <a:pathLst>
              <a:path w="120650" h="152400">
                <a:moveTo>
                  <a:pt x="0" y="152400"/>
                </a:moveTo>
                <a:lnTo>
                  <a:pt x="120650" y="152400"/>
                </a:lnTo>
                <a:lnTo>
                  <a:pt x="120650" y="0"/>
                </a:lnTo>
                <a:lnTo>
                  <a:pt x="0" y="0"/>
                </a:lnTo>
                <a:lnTo>
                  <a:pt x="0" y="1524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7" name="object 167"/>
          <p:cNvSpPr txBox="1"/>
          <p:nvPr/>
        </p:nvSpPr>
        <p:spPr>
          <a:xfrm>
            <a:off x="8345171" y="5422138"/>
            <a:ext cx="410845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5" dirty="0">
                <a:latin typeface="Arial"/>
                <a:cs typeface="Arial"/>
              </a:rPr>
              <a:t>1  1 </a:t>
            </a:r>
            <a:r>
              <a:rPr sz="1000" spc="170" dirty="0">
                <a:latin typeface="Arial"/>
                <a:cs typeface="Arial"/>
              </a:rPr>
              <a:t> </a:t>
            </a:r>
            <a:r>
              <a:rPr sz="1500" spc="-7" baseline="5555" dirty="0">
                <a:latin typeface="Arial"/>
                <a:cs typeface="Arial"/>
              </a:rPr>
              <a:t>2</a:t>
            </a:r>
            <a:endParaRPr sz="1500" baseline="5555">
              <a:latin typeface="Arial"/>
              <a:cs typeface="Arial"/>
            </a:endParaRPr>
          </a:p>
        </p:txBody>
      </p:sp>
      <p:sp>
        <p:nvSpPr>
          <p:cNvPr id="168" name="object 168"/>
          <p:cNvSpPr txBox="1"/>
          <p:nvPr/>
        </p:nvSpPr>
        <p:spPr>
          <a:xfrm>
            <a:off x="7935596" y="5436489"/>
            <a:ext cx="95885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5" dirty="0">
                <a:latin typeface="Arial"/>
                <a:cs typeface="Arial"/>
              </a:rPr>
              <a:t>0</a:t>
            </a:r>
            <a:endParaRPr sz="1000">
              <a:latin typeface="Arial"/>
              <a:cs typeface="Arial"/>
            </a:endParaRPr>
          </a:p>
        </p:txBody>
      </p:sp>
      <p:sp>
        <p:nvSpPr>
          <p:cNvPr id="175" name="object 175"/>
          <p:cNvSpPr/>
          <p:nvPr/>
        </p:nvSpPr>
        <p:spPr>
          <a:xfrm>
            <a:off x="8167753" y="2730500"/>
            <a:ext cx="179705" cy="133350"/>
          </a:xfrm>
          <a:custGeom>
            <a:avLst/>
            <a:gdLst/>
            <a:ahLst/>
            <a:cxnLst/>
            <a:rect l="l" t="t" r="r" b="b"/>
            <a:pathLst>
              <a:path w="179704" h="133350">
                <a:moveTo>
                  <a:pt x="0" y="133350"/>
                </a:moveTo>
                <a:lnTo>
                  <a:pt x="179387" y="133350"/>
                </a:lnTo>
                <a:lnTo>
                  <a:pt x="179387" y="0"/>
                </a:lnTo>
                <a:lnTo>
                  <a:pt x="0" y="0"/>
                </a:lnTo>
                <a:lnTo>
                  <a:pt x="0" y="133350"/>
                </a:lnTo>
                <a:close/>
              </a:path>
            </a:pathLst>
          </a:custGeom>
          <a:solidFill>
            <a:srgbClr val="8EC5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6" name="object 176"/>
          <p:cNvSpPr/>
          <p:nvPr/>
        </p:nvSpPr>
        <p:spPr>
          <a:xfrm>
            <a:off x="8167753" y="2730500"/>
            <a:ext cx="179705" cy="133350"/>
          </a:xfrm>
          <a:custGeom>
            <a:avLst/>
            <a:gdLst/>
            <a:ahLst/>
            <a:cxnLst/>
            <a:rect l="l" t="t" r="r" b="b"/>
            <a:pathLst>
              <a:path w="179704" h="133350">
                <a:moveTo>
                  <a:pt x="0" y="133350"/>
                </a:moveTo>
                <a:lnTo>
                  <a:pt x="179387" y="133350"/>
                </a:lnTo>
                <a:lnTo>
                  <a:pt x="179387" y="0"/>
                </a:lnTo>
                <a:lnTo>
                  <a:pt x="0" y="0"/>
                </a:lnTo>
                <a:lnTo>
                  <a:pt x="0" y="133350"/>
                </a:lnTo>
                <a:close/>
              </a:path>
            </a:pathLst>
          </a:custGeom>
          <a:ln w="9525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7" name="object 177"/>
          <p:cNvSpPr/>
          <p:nvPr/>
        </p:nvSpPr>
        <p:spPr>
          <a:xfrm>
            <a:off x="8167753" y="2527300"/>
            <a:ext cx="179705" cy="133350"/>
          </a:xfrm>
          <a:custGeom>
            <a:avLst/>
            <a:gdLst/>
            <a:ahLst/>
            <a:cxnLst/>
            <a:rect l="l" t="t" r="r" b="b"/>
            <a:pathLst>
              <a:path w="179704" h="133350">
                <a:moveTo>
                  <a:pt x="0" y="133350"/>
                </a:moveTo>
                <a:lnTo>
                  <a:pt x="179387" y="133350"/>
                </a:lnTo>
                <a:lnTo>
                  <a:pt x="179387" y="0"/>
                </a:lnTo>
                <a:lnTo>
                  <a:pt x="0" y="0"/>
                </a:lnTo>
                <a:lnTo>
                  <a:pt x="0" y="133350"/>
                </a:lnTo>
                <a:close/>
              </a:path>
            </a:pathLst>
          </a:custGeom>
          <a:solidFill>
            <a:srgbClr val="5BAC8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8" name="object 178"/>
          <p:cNvSpPr/>
          <p:nvPr/>
        </p:nvSpPr>
        <p:spPr>
          <a:xfrm>
            <a:off x="8167753" y="2527300"/>
            <a:ext cx="179705" cy="133350"/>
          </a:xfrm>
          <a:custGeom>
            <a:avLst/>
            <a:gdLst/>
            <a:ahLst/>
            <a:cxnLst/>
            <a:rect l="l" t="t" r="r" b="b"/>
            <a:pathLst>
              <a:path w="179704" h="133350">
                <a:moveTo>
                  <a:pt x="0" y="133350"/>
                </a:moveTo>
                <a:lnTo>
                  <a:pt x="179387" y="133350"/>
                </a:lnTo>
                <a:lnTo>
                  <a:pt x="179387" y="0"/>
                </a:lnTo>
                <a:lnTo>
                  <a:pt x="0" y="0"/>
                </a:lnTo>
                <a:lnTo>
                  <a:pt x="0" y="133350"/>
                </a:lnTo>
                <a:close/>
              </a:path>
            </a:pathLst>
          </a:custGeom>
          <a:ln w="9525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9" name="object 179"/>
          <p:cNvSpPr/>
          <p:nvPr/>
        </p:nvSpPr>
        <p:spPr>
          <a:xfrm>
            <a:off x="8167753" y="2933700"/>
            <a:ext cx="179705" cy="133350"/>
          </a:xfrm>
          <a:custGeom>
            <a:avLst/>
            <a:gdLst/>
            <a:ahLst/>
            <a:cxnLst/>
            <a:rect l="l" t="t" r="r" b="b"/>
            <a:pathLst>
              <a:path w="179704" h="133350">
                <a:moveTo>
                  <a:pt x="0" y="133350"/>
                </a:moveTo>
                <a:lnTo>
                  <a:pt x="179387" y="133350"/>
                </a:lnTo>
                <a:lnTo>
                  <a:pt x="179387" y="0"/>
                </a:lnTo>
                <a:lnTo>
                  <a:pt x="0" y="0"/>
                </a:lnTo>
                <a:lnTo>
                  <a:pt x="0" y="133350"/>
                </a:lnTo>
                <a:close/>
              </a:path>
            </a:pathLst>
          </a:custGeom>
          <a:solidFill>
            <a:srgbClr val="BBDE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0" name="object 180"/>
          <p:cNvSpPr/>
          <p:nvPr/>
        </p:nvSpPr>
        <p:spPr>
          <a:xfrm>
            <a:off x="8167753" y="2933700"/>
            <a:ext cx="179705" cy="133350"/>
          </a:xfrm>
          <a:custGeom>
            <a:avLst/>
            <a:gdLst/>
            <a:ahLst/>
            <a:cxnLst/>
            <a:rect l="l" t="t" r="r" b="b"/>
            <a:pathLst>
              <a:path w="179704" h="133350">
                <a:moveTo>
                  <a:pt x="0" y="133350"/>
                </a:moveTo>
                <a:lnTo>
                  <a:pt x="179387" y="133350"/>
                </a:lnTo>
                <a:lnTo>
                  <a:pt x="179387" y="0"/>
                </a:lnTo>
                <a:lnTo>
                  <a:pt x="0" y="0"/>
                </a:lnTo>
                <a:lnTo>
                  <a:pt x="0" y="133350"/>
                </a:lnTo>
                <a:close/>
              </a:path>
            </a:pathLst>
          </a:custGeom>
          <a:ln w="9525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1" name="object 181"/>
          <p:cNvSpPr/>
          <p:nvPr/>
        </p:nvSpPr>
        <p:spPr>
          <a:xfrm>
            <a:off x="8167753" y="3136900"/>
            <a:ext cx="179705" cy="133350"/>
          </a:xfrm>
          <a:custGeom>
            <a:avLst/>
            <a:gdLst/>
            <a:ahLst/>
            <a:cxnLst/>
            <a:rect l="l" t="t" r="r" b="b"/>
            <a:pathLst>
              <a:path w="179704" h="133350">
                <a:moveTo>
                  <a:pt x="0" y="133350"/>
                </a:moveTo>
                <a:lnTo>
                  <a:pt x="179387" y="133350"/>
                </a:lnTo>
                <a:lnTo>
                  <a:pt x="179387" y="0"/>
                </a:lnTo>
                <a:lnTo>
                  <a:pt x="0" y="0"/>
                </a:lnTo>
                <a:lnTo>
                  <a:pt x="0" y="133350"/>
                </a:lnTo>
                <a:close/>
              </a:path>
            </a:pathLst>
          </a:custGeom>
          <a:solidFill>
            <a:srgbClr val="79A1B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2" name="object 182"/>
          <p:cNvSpPr/>
          <p:nvPr/>
        </p:nvSpPr>
        <p:spPr>
          <a:xfrm>
            <a:off x="8167753" y="3136900"/>
            <a:ext cx="179705" cy="133350"/>
          </a:xfrm>
          <a:custGeom>
            <a:avLst/>
            <a:gdLst/>
            <a:ahLst/>
            <a:cxnLst/>
            <a:rect l="l" t="t" r="r" b="b"/>
            <a:pathLst>
              <a:path w="179704" h="133350">
                <a:moveTo>
                  <a:pt x="0" y="133350"/>
                </a:moveTo>
                <a:lnTo>
                  <a:pt x="179387" y="133350"/>
                </a:lnTo>
                <a:lnTo>
                  <a:pt x="179387" y="0"/>
                </a:lnTo>
                <a:lnTo>
                  <a:pt x="0" y="0"/>
                </a:lnTo>
                <a:lnTo>
                  <a:pt x="0" y="133350"/>
                </a:lnTo>
                <a:close/>
              </a:path>
            </a:pathLst>
          </a:custGeom>
          <a:ln w="9525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3" name="object 183"/>
          <p:cNvSpPr/>
          <p:nvPr/>
        </p:nvSpPr>
        <p:spPr>
          <a:xfrm>
            <a:off x="8167753" y="3340100"/>
            <a:ext cx="179705" cy="133350"/>
          </a:xfrm>
          <a:custGeom>
            <a:avLst/>
            <a:gdLst/>
            <a:ahLst/>
            <a:cxnLst/>
            <a:rect l="l" t="t" r="r" b="b"/>
            <a:pathLst>
              <a:path w="179704" h="133350">
                <a:moveTo>
                  <a:pt x="0" y="133350"/>
                </a:moveTo>
                <a:lnTo>
                  <a:pt x="179387" y="133350"/>
                </a:lnTo>
                <a:lnTo>
                  <a:pt x="179387" y="0"/>
                </a:lnTo>
                <a:lnTo>
                  <a:pt x="0" y="0"/>
                </a:lnTo>
                <a:lnTo>
                  <a:pt x="0" y="133350"/>
                </a:lnTo>
                <a:close/>
              </a:path>
            </a:pathLst>
          </a:custGeom>
          <a:solidFill>
            <a:srgbClr val="ACC5D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4" name="object 184"/>
          <p:cNvSpPr/>
          <p:nvPr/>
        </p:nvSpPr>
        <p:spPr>
          <a:xfrm>
            <a:off x="8167753" y="3340100"/>
            <a:ext cx="179705" cy="133350"/>
          </a:xfrm>
          <a:custGeom>
            <a:avLst/>
            <a:gdLst/>
            <a:ahLst/>
            <a:cxnLst/>
            <a:rect l="l" t="t" r="r" b="b"/>
            <a:pathLst>
              <a:path w="179704" h="133350">
                <a:moveTo>
                  <a:pt x="0" y="133350"/>
                </a:moveTo>
                <a:lnTo>
                  <a:pt x="179387" y="133350"/>
                </a:lnTo>
                <a:lnTo>
                  <a:pt x="179387" y="0"/>
                </a:lnTo>
                <a:lnTo>
                  <a:pt x="0" y="0"/>
                </a:lnTo>
                <a:lnTo>
                  <a:pt x="0" y="133350"/>
                </a:lnTo>
                <a:close/>
              </a:path>
            </a:pathLst>
          </a:custGeom>
          <a:ln w="9525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5" name="object 185"/>
          <p:cNvSpPr/>
          <p:nvPr/>
        </p:nvSpPr>
        <p:spPr>
          <a:xfrm>
            <a:off x="8167753" y="3543300"/>
            <a:ext cx="179705" cy="133350"/>
          </a:xfrm>
          <a:custGeom>
            <a:avLst/>
            <a:gdLst/>
            <a:ahLst/>
            <a:cxnLst/>
            <a:rect l="l" t="t" r="r" b="b"/>
            <a:pathLst>
              <a:path w="179704" h="133350">
                <a:moveTo>
                  <a:pt x="0" y="133350"/>
                </a:moveTo>
                <a:lnTo>
                  <a:pt x="179387" y="133350"/>
                </a:lnTo>
                <a:lnTo>
                  <a:pt x="179387" y="0"/>
                </a:lnTo>
                <a:lnTo>
                  <a:pt x="0" y="0"/>
                </a:lnTo>
                <a:lnTo>
                  <a:pt x="0" y="133350"/>
                </a:lnTo>
                <a:close/>
              </a:path>
            </a:pathLst>
          </a:custGeom>
          <a:solidFill>
            <a:srgbClr val="D2DF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6" name="object 186"/>
          <p:cNvSpPr/>
          <p:nvPr/>
        </p:nvSpPr>
        <p:spPr>
          <a:xfrm>
            <a:off x="8167753" y="3543300"/>
            <a:ext cx="179705" cy="133350"/>
          </a:xfrm>
          <a:custGeom>
            <a:avLst/>
            <a:gdLst/>
            <a:ahLst/>
            <a:cxnLst/>
            <a:rect l="l" t="t" r="r" b="b"/>
            <a:pathLst>
              <a:path w="179704" h="133350">
                <a:moveTo>
                  <a:pt x="0" y="133350"/>
                </a:moveTo>
                <a:lnTo>
                  <a:pt x="179387" y="133350"/>
                </a:lnTo>
                <a:lnTo>
                  <a:pt x="179387" y="0"/>
                </a:lnTo>
                <a:lnTo>
                  <a:pt x="0" y="0"/>
                </a:lnTo>
                <a:lnTo>
                  <a:pt x="0" y="133350"/>
                </a:lnTo>
                <a:close/>
              </a:path>
            </a:pathLst>
          </a:custGeom>
          <a:ln w="9525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7" name="object 187"/>
          <p:cNvSpPr txBox="1"/>
          <p:nvPr/>
        </p:nvSpPr>
        <p:spPr>
          <a:xfrm>
            <a:off x="8386698" y="2521081"/>
            <a:ext cx="348615" cy="11804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10" dirty="0">
                <a:latin typeface="Arial"/>
                <a:cs typeface="Arial"/>
              </a:rPr>
              <a:t>&lt;35</a:t>
            </a:r>
            <a:endParaRPr sz="1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400"/>
              </a:spcBef>
            </a:pPr>
            <a:r>
              <a:rPr sz="1000" spc="-10" dirty="0">
                <a:latin typeface="Arial"/>
                <a:cs typeface="Arial"/>
              </a:rPr>
              <a:t>35</a:t>
            </a:r>
            <a:r>
              <a:rPr sz="1000" spc="-5" dirty="0">
                <a:latin typeface="Arial"/>
                <a:cs typeface="Arial"/>
              </a:rPr>
              <a:t>-</a:t>
            </a:r>
            <a:r>
              <a:rPr sz="1000" spc="-10" dirty="0">
                <a:latin typeface="Arial"/>
                <a:cs typeface="Arial"/>
              </a:rPr>
              <a:t>44</a:t>
            </a:r>
            <a:endParaRPr sz="1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400"/>
              </a:spcBef>
            </a:pPr>
            <a:r>
              <a:rPr sz="1000" spc="-10" dirty="0">
                <a:latin typeface="Arial"/>
                <a:cs typeface="Arial"/>
              </a:rPr>
              <a:t>45</a:t>
            </a:r>
            <a:r>
              <a:rPr sz="1000" spc="-5" dirty="0">
                <a:latin typeface="Arial"/>
                <a:cs typeface="Arial"/>
              </a:rPr>
              <a:t>-</a:t>
            </a:r>
            <a:r>
              <a:rPr sz="1000" spc="-10" dirty="0">
                <a:latin typeface="Arial"/>
                <a:cs typeface="Arial"/>
              </a:rPr>
              <a:t>54</a:t>
            </a:r>
            <a:endParaRPr sz="1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400"/>
              </a:spcBef>
            </a:pPr>
            <a:r>
              <a:rPr sz="1000" spc="-10" dirty="0">
                <a:latin typeface="Arial"/>
                <a:cs typeface="Arial"/>
              </a:rPr>
              <a:t>55</a:t>
            </a:r>
            <a:r>
              <a:rPr sz="1000" spc="-5" dirty="0">
                <a:latin typeface="Arial"/>
                <a:cs typeface="Arial"/>
              </a:rPr>
              <a:t>-</a:t>
            </a:r>
            <a:r>
              <a:rPr sz="1000" spc="-10" dirty="0">
                <a:latin typeface="Arial"/>
                <a:cs typeface="Arial"/>
              </a:rPr>
              <a:t>64</a:t>
            </a:r>
            <a:endParaRPr sz="1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400"/>
              </a:spcBef>
            </a:pPr>
            <a:r>
              <a:rPr sz="1000" spc="-10" dirty="0">
                <a:latin typeface="Arial"/>
                <a:cs typeface="Arial"/>
              </a:rPr>
              <a:t>65</a:t>
            </a:r>
            <a:r>
              <a:rPr sz="1000" spc="-5" dirty="0">
                <a:latin typeface="Arial"/>
                <a:cs typeface="Arial"/>
              </a:rPr>
              <a:t>-</a:t>
            </a:r>
            <a:r>
              <a:rPr sz="1000" spc="-10" dirty="0">
                <a:latin typeface="Arial"/>
                <a:cs typeface="Arial"/>
              </a:rPr>
              <a:t>75</a:t>
            </a:r>
            <a:endParaRPr sz="1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95"/>
              </a:spcBef>
            </a:pPr>
            <a:r>
              <a:rPr sz="1000" spc="-10" dirty="0">
                <a:latin typeface="Arial"/>
                <a:cs typeface="Arial"/>
              </a:rPr>
              <a:t>&gt;76</a:t>
            </a:r>
            <a:endParaRPr sz="1000">
              <a:latin typeface="Arial"/>
              <a:cs typeface="Arial"/>
            </a:endParaRPr>
          </a:p>
        </p:txBody>
      </p:sp>
      <p:sp>
        <p:nvSpPr>
          <p:cNvPr id="189" name="object 189"/>
          <p:cNvSpPr/>
          <p:nvPr/>
        </p:nvSpPr>
        <p:spPr>
          <a:xfrm>
            <a:off x="819810" y="1457845"/>
            <a:ext cx="8087995" cy="615950"/>
          </a:xfrm>
          <a:custGeom>
            <a:avLst/>
            <a:gdLst/>
            <a:ahLst/>
            <a:cxnLst/>
            <a:rect l="l" t="t" r="r" b="b"/>
            <a:pathLst>
              <a:path w="8087995" h="615950">
                <a:moveTo>
                  <a:pt x="0" y="615556"/>
                </a:moveTo>
                <a:lnTo>
                  <a:pt x="8087741" y="615556"/>
                </a:lnTo>
                <a:lnTo>
                  <a:pt x="8087741" y="0"/>
                </a:lnTo>
                <a:lnTo>
                  <a:pt x="0" y="0"/>
                </a:lnTo>
                <a:lnTo>
                  <a:pt x="0" y="61555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0" name="object 190"/>
          <p:cNvSpPr txBox="1"/>
          <p:nvPr/>
        </p:nvSpPr>
        <p:spPr>
          <a:xfrm>
            <a:off x="1001064" y="1550161"/>
            <a:ext cx="7722870" cy="4381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218180" marR="5080" indent="-3206115">
              <a:lnSpc>
                <a:spcPct val="100000"/>
              </a:lnSpc>
            </a:pPr>
            <a:r>
              <a:rPr sz="1400" b="1" spc="-5" dirty="0">
                <a:latin typeface="Arial"/>
                <a:cs typeface="Arial"/>
              </a:rPr>
              <a:t>Question: </a:t>
            </a:r>
            <a:r>
              <a:rPr sz="1400" b="1" dirty="0">
                <a:latin typeface="Arial"/>
                <a:cs typeface="Arial"/>
              </a:rPr>
              <a:t>" </a:t>
            </a:r>
            <a:r>
              <a:rPr sz="1400" b="1" spc="-5" dirty="0">
                <a:latin typeface="Arial"/>
                <a:cs typeface="Arial"/>
              </a:rPr>
              <a:t>When </a:t>
            </a:r>
            <a:r>
              <a:rPr sz="1400" b="1" spc="-20" dirty="0">
                <a:latin typeface="Arial"/>
                <a:cs typeface="Arial"/>
              </a:rPr>
              <a:t>you </a:t>
            </a:r>
            <a:r>
              <a:rPr sz="1400" b="1" dirty="0">
                <a:latin typeface="Arial"/>
                <a:cs typeface="Arial"/>
              </a:rPr>
              <a:t>first </a:t>
            </a:r>
            <a:r>
              <a:rPr sz="1400" b="1" spc="-5" dirty="0">
                <a:latin typeface="Arial"/>
                <a:cs typeface="Arial"/>
              </a:rPr>
              <a:t>noticed </a:t>
            </a:r>
            <a:r>
              <a:rPr sz="1400" b="1" spc="-10" dirty="0">
                <a:latin typeface="Arial"/>
                <a:cs typeface="Arial"/>
              </a:rPr>
              <a:t>symptoms </a:t>
            </a:r>
            <a:r>
              <a:rPr sz="1400" b="1" spc="-5" dirty="0">
                <a:latin typeface="Arial"/>
                <a:cs typeface="Arial"/>
              </a:rPr>
              <a:t>of dementia, </a:t>
            </a:r>
            <a:r>
              <a:rPr sz="1400" b="1" spc="5" dirty="0">
                <a:latin typeface="Arial"/>
                <a:cs typeface="Arial"/>
              </a:rPr>
              <a:t>what </a:t>
            </a:r>
            <a:r>
              <a:rPr sz="1400" b="1" spc="-5" dirty="0">
                <a:latin typeface="Arial"/>
                <a:cs typeface="Arial"/>
              </a:rPr>
              <a:t>did </a:t>
            </a:r>
            <a:r>
              <a:rPr sz="1400" b="1" spc="-20" dirty="0">
                <a:latin typeface="Arial"/>
                <a:cs typeface="Arial"/>
              </a:rPr>
              <a:t>you </a:t>
            </a:r>
            <a:r>
              <a:rPr sz="1400" b="1" spc="-5" dirty="0">
                <a:latin typeface="Arial"/>
                <a:cs typeface="Arial"/>
              </a:rPr>
              <a:t>do? Check </a:t>
            </a:r>
            <a:r>
              <a:rPr sz="1400" b="1" dirty="0">
                <a:latin typeface="Arial"/>
                <a:cs typeface="Arial"/>
              </a:rPr>
              <a:t>all </a:t>
            </a:r>
            <a:r>
              <a:rPr sz="1400" b="1" spc="-5" dirty="0">
                <a:latin typeface="Arial"/>
                <a:cs typeface="Arial"/>
              </a:rPr>
              <a:t>that  </a:t>
            </a:r>
            <a:r>
              <a:rPr sz="1400" b="1" spc="-15" dirty="0">
                <a:latin typeface="Arial"/>
                <a:cs typeface="Arial"/>
              </a:rPr>
              <a:t>apply."...by</a:t>
            </a:r>
            <a:r>
              <a:rPr sz="1400" b="1" spc="-110" dirty="0">
                <a:latin typeface="Arial"/>
                <a:cs typeface="Arial"/>
              </a:rPr>
              <a:t> </a:t>
            </a:r>
            <a:r>
              <a:rPr sz="1400" b="1" spc="-5" dirty="0">
                <a:latin typeface="Arial"/>
                <a:cs typeface="Arial"/>
              </a:rPr>
              <a:t>age</a:t>
            </a:r>
            <a:endParaRPr sz="1400">
              <a:latin typeface="Arial"/>
              <a:cs typeface="Arial"/>
            </a:endParaRPr>
          </a:p>
        </p:txBody>
      </p:sp>
      <p:sp>
        <p:nvSpPr>
          <p:cNvPr id="194" name="object 194"/>
          <p:cNvSpPr txBox="1"/>
          <p:nvPr/>
        </p:nvSpPr>
        <p:spPr>
          <a:xfrm>
            <a:off x="8250681" y="2247010"/>
            <a:ext cx="295910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dirty="0">
                <a:latin typeface="Arial"/>
                <a:cs typeface="Arial"/>
              </a:rPr>
              <a:t>A</a:t>
            </a:r>
            <a:r>
              <a:rPr sz="1200" spc="-15" dirty="0">
                <a:latin typeface="Arial"/>
                <a:cs typeface="Arial"/>
              </a:rPr>
              <a:t>g</a:t>
            </a:r>
            <a:r>
              <a:rPr sz="1200" spc="-5" dirty="0">
                <a:latin typeface="Arial"/>
                <a:cs typeface="Arial"/>
              </a:rPr>
              <a:t>e</a:t>
            </a:r>
            <a:endParaRPr sz="1200">
              <a:latin typeface="Arial"/>
              <a:cs typeface="Arial"/>
            </a:endParaRPr>
          </a:p>
        </p:txBody>
      </p:sp>
      <p:sp>
        <p:nvSpPr>
          <p:cNvPr id="201" name="object 201"/>
          <p:cNvSpPr txBox="1">
            <a:spLocks noGrp="1"/>
          </p:cNvSpPr>
          <p:nvPr>
            <p:ph type="sldNum" sz="quarter" idx="7"/>
          </p:nvPr>
        </p:nvSpPr>
        <p:spPr>
          <a:xfrm>
            <a:off x="8935973" y="6683491"/>
            <a:ext cx="243204" cy="1282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8900">
              <a:lnSpc>
                <a:spcPts val="1010"/>
              </a:lnSpc>
            </a:pPr>
            <a:fld id="{81D60167-4931-47E6-BA6A-407CBD079E47}" type="slidenum">
              <a:rPr spc="-5" dirty="0"/>
              <a:t>4</a:t>
            </a:fld>
            <a:endParaRPr spc="-5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/>
          <p:nvPr/>
        </p:nvSpPr>
        <p:spPr>
          <a:xfrm>
            <a:off x="2843117" y="2719550"/>
            <a:ext cx="1743710" cy="276225"/>
          </a:xfrm>
          <a:custGeom>
            <a:avLst/>
            <a:gdLst/>
            <a:ahLst/>
            <a:cxnLst/>
            <a:rect l="l" t="t" r="r" b="b"/>
            <a:pathLst>
              <a:path w="1743710" h="276225">
                <a:moveTo>
                  <a:pt x="0" y="276143"/>
                </a:moveTo>
                <a:lnTo>
                  <a:pt x="1743144" y="276143"/>
                </a:lnTo>
                <a:lnTo>
                  <a:pt x="1743144" y="0"/>
                </a:lnTo>
                <a:lnTo>
                  <a:pt x="0" y="0"/>
                </a:lnTo>
                <a:lnTo>
                  <a:pt x="0" y="276143"/>
                </a:lnTo>
                <a:close/>
              </a:path>
            </a:pathLst>
          </a:custGeom>
          <a:solidFill>
            <a:srgbClr val="5BAC8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843117" y="2719550"/>
            <a:ext cx="1743710" cy="276225"/>
          </a:xfrm>
          <a:custGeom>
            <a:avLst/>
            <a:gdLst/>
            <a:ahLst/>
            <a:cxnLst/>
            <a:rect l="l" t="t" r="r" b="b"/>
            <a:pathLst>
              <a:path w="1743710" h="276225">
                <a:moveTo>
                  <a:pt x="0" y="276143"/>
                </a:moveTo>
                <a:lnTo>
                  <a:pt x="1743144" y="276143"/>
                </a:lnTo>
                <a:lnTo>
                  <a:pt x="1743144" y="0"/>
                </a:lnTo>
                <a:lnTo>
                  <a:pt x="0" y="0"/>
                </a:lnTo>
                <a:lnTo>
                  <a:pt x="0" y="276143"/>
                </a:lnTo>
                <a:close/>
              </a:path>
            </a:pathLst>
          </a:custGeom>
          <a:ln w="9500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843117" y="3157516"/>
            <a:ext cx="1477010" cy="267335"/>
          </a:xfrm>
          <a:custGeom>
            <a:avLst/>
            <a:gdLst/>
            <a:ahLst/>
            <a:cxnLst/>
            <a:rect l="l" t="t" r="r" b="b"/>
            <a:pathLst>
              <a:path w="1477010" h="267335">
                <a:moveTo>
                  <a:pt x="0" y="266959"/>
                </a:moveTo>
                <a:lnTo>
                  <a:pt x="1476499" y="266959"/>
                </a:lnTo>
                <a:lnTo>
                  <a:pt x="1476499" y="0"/>
                </a:lnTo>
                <a:lnTo>
                  <a:pt x="0" y="0"/>
                </a:lnTo>
                <a:lnTo>
                  <a:pt x="0" y="266959"/>
                </a:lnTo>
                <a:close/>
              </a:path>
            </a:pathLst>
          </a:custGeom>
          <a:solidFill>
            <a:srgbClr val="5BAC8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843117" y="3157516"/>
            <a:ext cx="1477010" cy="267335"/>
          </a:xfrm>
          <a:custGeom>
            <a:avLst/>
            <a:gdLst/>
            <a:ahLst/>
            <a:cxnLst/>
            <a:rect l="l" t="t" r="r" b="b"/>
            <a:pathLst>
              <a:path w="1477010" h="267335">
                <a:moveTo>
                  <a:pt x="0" y="266959"/>
                </a:moveTo>
                <a:lnTo>
                  <a:pt x="1476499" y="266959"/>
                </a:lnTo>
                <a:lnTo>
                  <a:pt x="1476499" y="0"/>
                </a:lnTo>
                <a:lnTo>
                  <a:pt x="0" y="0"/>
                </a:lnTo>
                <a:lnTo>
                  <a:pt x="0" y="266959"/>
                </a:lnTo>
                <a:close/>
              </a:path>
            </a:pathLst>
          </a:custGeom>
          <a:ln w="9500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843119" y="3586231"/>
            <a:ext cx="895985" cy="276225"/>
          </a:xfrm>
          <a:custGeom>
            <a:avLst/>
            <a:gdLst/>
            <a:ahLst/>
            <a:cxnLst/>
            <a:rect l="l" t="t" r="r" b="b"/>
            <a:pathLst>
              <a:path w="895985" h="276225">
                <a:moveTo>
                  <a:pt x="0" y="276143"/>
                </a:moveTo>
                <a:lnTo>
                  <a:pt x="895472" y="276143"/>
                </a:lnTo>
                <a:lnTo>
                  <a:pt x="895472" y="0"/>
                </a:lnTo>
                <a:lnTo>
                  <a:pt x="0" y="0"/>
                </a:lnTo>
                <a:lnTo>
                  <a:pt x="0" y="276143"/>
                </a:lnTo>
                <a:close/>
              </a:path>
            </a:pathLst>
          </a:custGeom>
          <a:solidFill>
            <a:srgbClr val="5BAC8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843119" y="3586231"/>
            <a:ext cx="895985" cy="276225"/>
          </a:xfrm>
          <a:custGeom>
            <a:avLst/>
            <a:gdLst/>
            <a:ahLst/>
            <a:cxnLst/>
            <a:rect l="l" t="t" r="r" b="b"/>
            <a:pathLst>
              <a:path w="895985" h="276225">
                <a:moveTo>
                  <a:pt x="0" y="276143"/>
                </a:moveTo>
                <a:lnTo>
                  <a:pt x="895472" y="276143"/>
                </a:lnTo>
                <a:lnTo>
                  <a:pt x="895472" y="0"/>
                </a:lnTo>
                <a:lnTo>
                  <a:pt x="0" y="0"/>
                </a:lnTo>
                <a:lnTo>
                  <a:pt x="0" y="276143"/>
                </a:lnTo>
                <a:close/>
              </a:path>
            </a:pathLst>
          </a:custGeom>
          <a:ln w="9501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843117" y="4024518"/>
            <a:ext cx="848360" cy="276225"/>
          </a:xfrm>
          <a:custGeom>
            <a:avLst/>
            <a:gdLst/>
            <a:ahLst/>
            <a:cxnLst/>
            <a:rect l="l" t="t" r="r" b="b"/>
            <a:pathLst>
              <a:path w="848360" h="276225">
                <a:moveTo>
                  <a:pt x="0" y="276143"/>
                </a:moveTo>
                <a:lnTo>
                  <a:pt x="847925" y="276143"/>
                </a:lnTo>
                <a:lnTo>
                  <a:pt x="847925" y="0"/>
                </a:lnTo>
                <a:lnTo>
                  <a:pt x="0" y="0"/>
                </a:lnTo>
                <a:lnTo>
                  <a:pt x="0" y="276143"/>
                </a:lnTo>
                <a:close/>
              </a:path>
            </a:pathLst>
          </a:custGeom>
          <a:solidFill>
            <a:srgbClr val="5BAC8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843117" y="4024518"/>
            <a:ext cx="848360" cy="276225"/>
          </a:xfrm>
          <a:custGeom>
            <a:avLst/>
            <a:gdLst/>
            <a:ahLst/>
            <a:cxnLst/>
            <a:rect l="l" t="t" r="r" b="b"/>
            <a:pathLst>
              <a:path w="848360" h="276225">
                <a:moveTo>
                  <a:pt x="0" y="276143"/>
                </a:moveTo>
                <a:lnTo>
                  <a:pt x="847925" y="276143"/>
                </a:lnTo>
                <a:lnTo>
                  <a:pt x="847925" y="0"/>
                </a:lnTo>
                <a:lnTo>
                  <a:pt x="0" y="0"/>
                </a:lnTo>
                <a:lnTo>
                  <a:pt x="0" y="276143"/>
                </a:lnTo>
                <a:close/>
              </a:path>
            </a:pathLst>
          </a:custGeom>
          <a:ln w="9501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2843119" y="4462481"/>
            <a:ext cx="686435" cy="276860"/>
          </a:xfrm>
          <a:custGeom>
            <a:avLst/>
            <a:gdLst/>
            <a:ahLst/>
            <a:cxnLst/>
            <a:rect l="l" t="t" r="r" b="b"/>
            <a:pathLst>
              <a:path w="686435" h="276860">
                <a:moveTo>
                  <a:pt x="0" y="276460"/>
                </a:moveTo>
                <a:lnTo>
                  <a:pt x="685948" y="276460"/>
                </a:lnTo>
                <a:lnTo>
                  <a:pt x="685948" y="0"/>
                </a:lnTo>
                <a:lnTo>
                  <a:pt x="0" y="0"/>
                </a:lnTo>
                <a:lnTo>
                  <a:pt x="0" y="276460"/>
                </a:lnTo>
                <a:close/>
              </a:path>
            </a:pathLst>
          </a:custGeom>
          <a:solidFill>
            <a:srgbClr val="5BAC8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843119" y="4462481"/>
            <a:ext cx="686435" cy="276860"/>
          </a:xfrm>
          <a:custGeom>
            <a:avLst/>
            <a:gdLst/>
            <a:ahLst/>
            <a:cxnLst/>
            <a:rect l="l" t="t" r="r" b="b"/>
            <a:pathLst>
              <a:path w="686435" h="276860">
                <a:moveTo>
                  <a:pt x="0" y="276460"/>
                </a:moveTo>
                <a:lnTo>
                  <a:pt x="685948" y="276460"/>
                </a:lnTo>
                <a:lnTo>
                  <a:pt x="685948" y="0"/>
                </a:lnTo>
                <a:lnTo>
                  <a:pt x="0" y="0"/>
                </a:lnTo>
                <a:lnTo>
                  <a:pt x="0" y="276460"/>
                </a:lnTo>
                <a:close/>
              </a:path>
            </a:pathLst>
          </a:custGeom>
          <a:ln w="9501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843119" y="4900764"/>
            <a:ext cx="581025" cy="266700"/>
          </a:xfrm>
          <a:custGeom>
            <a:avLst/>
            <a:gdLst/>
            <a:ahLst/>
            <a:cxnLst/>
            <a:rect l="l" t="t" r="r" b="b"/>
            <a:pathLst>
              <a:path w="581025" h="266700">
                <a:moveTo>
                  <a:pt x="0" y="266643"/>
                </a:moveTo>
                <a:lnTo>
                  <a:pt x="581027" y="266643"/>
                </a:lnTo>
                <a:lnTo>
                  <a:pt x="581027" y="0"/>
                </a:lnTo>
                <a:lnTo>
                  <a:pt x="0" y="0"/>
                </a:lnTo>
                <a:lnTo>
                  <a:pt x="0" y="266643"/>
                </a:lnTo>
                <a:close/>
              </a:path>
            </a:pathLst>
          </a:custGeom>
          <a:solidFill>
            <a:srgbClr val="5BAC8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2843119" y="4900764"/>
            <a:ext cx="581025" cy="266700"/>
          </a:xfrm>
          <a:custGeom>
            <a:avLst/>
            <a:gdLst/>
            <a:ahLst/>
            <a:cxnLst/>
            <a:rect l="l" t="t" r="r" b="b"/>
            <a:pathLst>
              <a:path w="581025" h="266700">
                <a:moveTo>
                  <a:pt x="0" y="266643"/>
                </a:moveTo>
                <a:lnTo>
                  <a:pt x="581027" y="266643"/>
                </a:lnTo>
                <a:lnTo>
                  <a:pt x="581027" y="0"/>
                </a:lnTo>
                <a:lnTo>
                  <a:pt x="0" y="0"/>
                </a:lnTo>
                <a:lnTo>
                  <a:pt x="0" y="266643"/>
                </a:lnTo>
                <a:close/>
              </a:path>
            </a:pathLst>
          </a:custGeom>
          <a:ln w="9501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2843117" y="5329550"/>
            <a:ext cx="419100" cy="276225"/>
          </a:xfrm>
          <a:custGeom>
            <a:avLst/>
            <a:gdLst/>
            <a:ahLst/>
            <a:cxnLst/>
            <a:rect l="l" t="t" r="r" b="b"/>
            <a:pathLst>
              <a:path w="419100" h="276225">
                <a:moveTo>
                  <a:pt x="0" y="276143"/>
                </a:moveTo>
                <a:lnTo>
                  <a:pt x="419049" y="276143"/>
                </a:lnTo>
                <a:lnTo>
                  <a:pt x="419049" y="0"/>
                </a:lnTo>
                <a:lnTo>
                  <a:pt x="0" y="0"/>
                </a:lnTo>
                <a:lnTo>
                  <a:pt x="0" y="276143"/>
                </a:lnTo>
                <a:close/>
              </a:path>
            </a:pathLst>
          </a:custGeom>
          <a:solidFill>
            <a:srgbClr val="5BAC8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2843117" y="5329550"/>
            <a:ext cx="419100" cy="276225"/>
          </a:xfrm>
          <a:custGeom>
            <a:avLst/>
            <a:gdLst/>
            <a:ahLst/>
            <a:cxnLst/>
            <a:rect l="l" t="t" r="r" b="b"/>
            <a:pathLst>
              <a:path w="419100" h="276225">
                <a:moveTo>
                  <a:pt x="0" y="276143"/>
                </a:moveTo>
                <a:lnTo>
                  <a:pt x="419049" y="276143"/>
                </a:lnTo>
                <a:lnTo>
                  <a:pt x="419049" y="0"/>
                </a:lnTo>
                <a:lnTo>
                  <a:pt x="0" y="0"/>
                </a:lnTo>
                <a:lnTo>
                  <a:pt x="0" y="276143"/>
                </a:lnTo>
                <a:close/>
              </a:path>
            </a:pathLst>
          </a:custGeom>
          <a:ln w="9503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2843117" y="5691510"/>
            <a:ext cx="5277485" cy="0"/>
          </a:xfrm>
          <a:custGeom>
            <a:avLst/>
            <a:gdLst/>
            <a:ahLst/>
            <a:cxnLst/>
            <a:rect l="l" t="t" r="r" b="b"/>
            <a:pathLst>
              <a:path w="5277484">
                <a:moveTo>
                  <a:pt x="0" y="0"/>
                </a:moveTo>
                <a:lnTo>
                  <a:pt x="5277108" y="0"/>
                </a:lnTo>
              </a:path>
            </a:pathLst>
          </a:custGeom>
          <a:ln w="9500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2843117" y="5701014"/>
            <a:ext cx="0" cy="28575"/>
          </a:xfrm>
          <a:custGeom>
            <a:avLst/>
            <a:gdLst/>
            <a:ahLst/>
            <a:cxnLst/>
            <a:rect l="l" t="t" r="r" b="b"/>
            <a:pathLst>
              <a:path h="28575">
                <a:moveTo>
                  <a:pt x="0" y="28501"/>
                </a:moveTo>
                <a:lnTo>
                  <a:pt x="0" y="0"/>
                </a:lnTo>
              </a:path>
            </a:pathLst>
          </a:custGeom>
          <a:ln w="9509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3900567" y="5701014"/>
            <a:ext cx="0" cy="28575"/>
          </a:xfrm>
          <a:custGeom>
            <a:avLst/>
            <a:gdLst/>
            <a:ahLst/>
            <a:cxnLst/>
            <a:rect l="l" t="t" r="r" b="b"/>
            <a:pathLst>
              <a:path h="28575">
                <a:moveTo>
                  <a:pt x="0" y="28501"/>
                </a:moveTo>
                <a:lnTo>
                  <a:pt x="0" y="0"/>
                </a:lnTo>
              </a:path>
            </a:pathLst>
          </a:custGeom>
          <a:ln w="9509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4957764" y="5701014"/>
            <a:ext cx="0" cy="28575"/>
          </a:xfrm>
          <a:custGeom>
            <a:avLst/>
            <a:gdLst/>
            <a:ahLst/>
            <a:cxnLst/>
            <a:rect l="l" t="t" r="r" b="b"/>
            <a:pathLst>
              <a:path h="28575">
                <a:moveTo>
                  <a:pt x="0" y="28501"/>
                </a:moveTo>
                <a:lnTo>
                  <a:pt x="0" y="0"/>
                </a:lnTo>
              </a:path>
            </a:pathLst>
          </a:custGeom>
          <a:ln w="9509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6015215" y="5701014"/>
            <a:ext cx="0" cy="28575"/>
          </a:xfrm>
          <a:custGeom>
            <a:avLst/>
            <a:gdLst/>
            <a:ahLst/>
            <a:cxnLst/>
            <a:rect l="l" t="t" r="r" b="b"/>
            <a:pathLst>
              <a:path h="28575">
                <a:moveTo>
                  <a:pt x="0" y="28501"/>
                </a:moveTo>
                <a:lnTo>
                  <a:pt x="0" y="0"/>
                </a:lnTo>
              </a:path>
            </a:pathLst>
          </a:custGeom>
          <a:ln w="9509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7072284" y="5701014"/>
            <a:ext cx="0" cy="28575"/>
          </a:xfrm>
          <a:custGeom>
            <a:avLst/>
            <a:gdLst/>
            <a:ahLst/>
            <a:cxnLst/>
            <a:rect l="l" t="t" r="r" b="b"/>
            <a:pathLst>
              <a:path h="28575">
                <a:moveTo>
                  <a:pt x="0" y="28501"/>
                </a:moveTo>
                <a:lnTo>
                  <a:pt x="0" y="0"/>
                </a:lnTo>
              </a:path>
            </a:pathLst>
          </a:custGeom>
          <a:ln w="9509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8129735" y="5701014"/>
            <a:ext cx="0" cy="28575"/>
          </a:xfrm>
          <a:custGeom>
            <a:avLst/>
            <a:gdLst/>
            <a:ahLst/>
            <a:cxnLst/>
            <a:rect l="l" t="t" r="r" b="b"/>
            <a:pathLst>
              <a:path h="28575">
                <a:moveTo>
                  <a:pt x="0" y="28501"/>
                </a:moveTo>
                <a:lnTo>
                  <a:pt x="0" y="0"/>
                </a:lnTo>
              </a:path>
            </a:pathLst>
          </a:custGeom>
          <a:ln w="9509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2843117" y="2643163"/>
            <a:ext cx="0" cy="3039110"/>
          </a:xfrm>
          <a:custGeom>
            <a:avLst/>
            <a:gdLst/>
            <a:ahLst/>
            <a:cxnLst/>
            <a:rect l="l" t="t" r="r" b="b"/>
            <a:pathLst>
              <a:path h="3039110">
                <a:moveTo>
                  <a:pt x="0" y="0"/>
                </a:moveTo>
                <a:lnTo>
                  <a:pt x="0" y="3038846"/>
                </a:lnTo>
              </a:path>
            </a:pathLst>
          </a:custGeom>
          <a:ln w="9509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2805079" y="2643163"/>
            <a:ext cx="28575" cy="0"/>
          </a:xfrm>
          <a:custGeom>
            <a:avLst/>
            <a:gdLst/>
            <a:ahLst/>
            <a:cxnLst/>
            <a:rect l="l" t="t" r="r" b="b"/>
            <a:pathLst>
              <a:path w="28575">
                <a:moveTo>
                  <a:pt x="0" y="0"/>
                </a:moveTo>
                <a:lnTo>
                  <a:pt x="28528" y="0"/>
                </a:lnTo>
              </a:path>
            </a:pathLst>
          </a:custGeom>
          <a:ln w="9500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2805079" y="3081446"/>
            <a:ext cx="28575" cy="0"/>
          </a:xfrm>
          <a:custGeom>
            <a:avLst/>
            <a:gdLst/>
            <a:ahLst/>
            <a:cxnLst/>
            <a:rect l="l" t="t" r="r" b="b"/>
            <a:pathLst>
              <a:path w="28575">
                <a:moveTo>
                  <a:pt x="0" y="0"/>
                </a:moveTo>
                <a:lnTo>
                  <a:pt x="28528" y="0"/>
                </a:lnTo>
              </a:path>
            </a:pathLst>
          </a:custGeom>
          <a:ln w="9500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2805079" y="3509975"/>
            <a:ext cx="28575" cy="0"/>
          </a:xfrm>
          <a:custGeom>
            <a:avLst/>
            <a:gdLst/>
            <a:ahLst/>
            <a:cxnLst/>
            <a:rect l="l" t="t" r="r" b="b"/>
            <a:pathLst>
              <a:path w="28575">
                <a:moveTo>
                  <a:pt x="0" y="0"/>
                </a:moveTo>
                <a:lnTo>
                  <a:pt x="28528" y="0"/>
                </a:lnTo>
              </a:path>
            </a:pathLst>
          </a:custGeom>
          <a:ln w="9500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2805079" y="3948258"/>
            <a:ext cx="28575" cy="0"/>
          </a:xfrm>
          <a:custGeom>
            <a:avLst/>
            <a:gdLst/>
            <a:ahLst/>
            <a:cxnLst/>
            <a:rect l="l" t="t" r="r" b="b"/>
            <a:pathLst>
              <a:path w="28575">
                <a:moveTo>
                  <a:pt x="0" y="0"/>
                </a:moveTo>
                <a:lnTo>
                  <a:pt x="28528" y="0"/>
                </a:lnTo>
              </a:path>
            </a:pathLst>
          </a:custGeom>
          <a:ln w="9500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2805079" y="4386541"/>
            <a:ext cx="28575" cy="0"/>
          </a:xfrm>
          <a:custGeom>
            <a:avLst/>
            <a:gdLst/>
            <a:ahLst/>
            <a:cxnLst/>
            <a:rect l="l" t="t" r="r" b="b"/>
            <a:pathLst>
              <a:path w="28575">
                <a:moveTo>
                  <a:pt x="0" y="0"/>
                </a:moveTo>
                <a:lnTo>
                  <a:pt x="28528" y="0"/>
                </a:lnTo>
              </a:path>
            </a:pathLst>
          </a:custGeom>
          <a:ln w="9500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2805079" y="4824444"/>
            <a:ext cx="28575" cy="0"/>
          </a:xfrm>
          <a:custGeom>
            <a:avLst/>
            <a:gdLst/>
            <a:ahLst/>
            <a:cxnLst/>
            <a:rect l="l" t="t" r="r" b="b"/>
            <a:pathLst>
              <a:path w="28575">
                <a:moveTo>
                  <a:pt x="0" y="0"/>
                </a:moveTo>
                <a:lnTo>
                  <a:pt x="28528" y="0"/>
                </a:lnTo>
              </a:path>
            </a:pathLst>
          </a:custGeom>
          <a:ln w="9500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2805079" y="5253227"/>
            <a:ext cx="28575" cy="0"/>
          </a:xfrm>
          <a:custGeom>
            <a:avLst/>
            <a:gdLst/>
            <a:ahLst/>
            <a:cxnLst/>
            <a:rect l="l" t="t" r="r" b="b"/>
            <a:pathLst>
              <a:path w="28575">
                <a:moveTo>
                  <a:pt x="0" y="0"/>
                </a:moveTo>
                <a:lnTo>
                  <a:pt x="28528" y="0"/>
                </a:lnTo>
              </a:path>
            </a:pathLst>
          </a:custGeom>
          <a:ln w="9500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2805079" y="5691510"/>
            <a:ext cx="28575" cy="0"/>
          </a:xfrm>
          <a:custGeom>
            <a:avLst/>
            <a:gdLst/>
            <a:ahLst/>
            <a:cxnLst/>
            <a:rect l="l" t="t" r="r" b="b"/>
            <a:pathLst>
              <a:path w="28575">
                <a:moveTo>
                  <a:pt x="0" y="0"/>
                </a:moveTo>
                <a:lnTo>
                  <a:pt x="28528" y="0"/>
                </a:lnTo>
              </a:path>
            </a:pathLst>
          </a:custGeom>
          <a:ln w="9500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 txBox="1"/>
          <p:nvPr/>
        </p:nvSpPr>
        <p:spPr>
          <a:xfrm>
            <a:off x="3625724" y="2774970"/>
            <a:ext cx="158750" cy="1461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spc="-10" dirty="0">
                <a:latin typeface="Arial"/>
                <a:cs typeface="Arial"/>
              </a:rPr>
              <a:t>33</a:t>
            </a:r>
            <a:endParaRPr sz="950">
              <a:latin typeface="Arial"/>
              <a:cs typeface="Arial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3492591" y="3213253"/>
            <a:ext cx="158750" cy="1461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spc="-10" dirty="0">
                <a:latin typeface="Arial"/>
                <a:cs typeface="Arial"/>
              </a:rPr>
              <a:t>28</a:t>
            </a:r>
            <a:endParaRPr sz="950">
              <a:latin typeface="Arial"/>
              <a:cs typeface="Arial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3206674" y="3641656"/>
            <a:ext cx="158750" cy="1461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spc="-10" dirty="0">
                <a:latin typeface="Arial"/>
                <a:cs typeface="Arial"/>
              </a:rPr>
              <a:t>17</a:t>
            </a:r>
            <a:endParaRPr sz="950">
              <a:latin typeface="Arial"/>
              <a:cs typeface="Arial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3178145" y="4079938"/>
            <a:ext cx="158750" cy="1461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spc="-10" dirty="0">
                <a:latin typeface="Arial"/>
                <a:cs typeface="Arial"/>
              </a:rPr>
              <a:t>16</a:t>
            </a:r>
            <a:endParaRPr sz="950">
              <a:latin typeface="Arial"/>
              <a:cs typeface="Arial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3102070" y="4518222"/>
            <a:ext cx="158750" cy="1461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spc="-10" dirty="0">
                <a:latin typeface="Arial"/>
                <a:cs typeface="Arial"/>
              </a:rPr>
              <a:t>13</a:t>
            </a:r>
            <a:endParaRPr sz="950">
              <a:latin typeface="Arial"/>
              <a:cs typeface="Arial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3044696" y="4956505"/>
            <a:ext cx="158750" cy="1461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spc="-10" dirty="0">
                <a:latin typeface="Arial"/>
                <a:cs typeface="Arial"/>
              </a:rPr>
              <a:t>11</a:t>
            </a:r>
            <a:endParaRPr sz="950">
              <a:latin typeface="Arial"/>
              <a:cs typeface="Arial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3006659" y="5384970"/>
            <a:ext cx="94616" cy="1461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spc="10" dirty="0">
                <a:latin typeface="Arial"/>
                <a:cs typeface="Arial"/>
              </a:rPr>
              <a:t>8</a:t>
            </a:r>
            <a:endParaRPr sz="950">
              <a:latin typeface="Arial"/>
              <a:cs typeface="Arial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2797134" y="5794752"/>
            <a:ext cx="94616" cy="1461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spc="10" dirty="0">
                <a:latin typeface="Arial"/>
                <a:cs typeface="Arial"/>
              </a:rPr>
              <a:t>0</a:t>
            </a:r>
            <a:endParaRPr sz="950">
              <a:latin typeface="Arial"/>
              <a:cs typeface="Arial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3816229" y="5794752"/>
            <a:ext cx="158750" cy="1461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spc="-10" dirty="0">
                <a:latin typeface="Arial"/>
                <a:cs typeface="Arial"/>
              </a:rPr>
              <a:t>20</a:t>
            </a:r>
            <a:endParaRPr sz="950">
              <a:latin typeface="Arial"/>
              <a:cs typeface="Arial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4873680" y="5794752"/>
            <a:ext cx="158750" cy="1461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spc="-10" dirty="0">
                <a:latin typeface="Arial"/>
                <a:cs typeface="Arial"/>
              </a:rPr>
              <a:t>40</a:t>
            </a:r>
            <a:endParaRPr sz="950">
              <a:latin typeface="Arial"/>
              <a:cs typeface="Arial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5730366" y="5794753"/>
            <a:ext cx="2512060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12725">
              <a:lnSpc>
                <a:spcPct val="100000"/>
              </a:lnSpc>
              <a:tabLst>
                <a:tab pos="1270000" algn="l"/>
                <a:tab pos="2298700" algn="l"/>
              </a:tabLst>
            </a:pPr>
            <a:r>
              <a:rPr sz="950" spc="-10" dirty="0">
                <a:latin typeface="Arial"/>
                <a:cs typeface="Arial"/>
              </a:rPr>
              <a:t>6</a:t>
            </a:r>
            <a:r>
              <a:rPr sz="950" spc="10" dirty="0">
                <a:latin typeface="Arial"/>
                <a:cs typeface="Arial"/>
              </a:rPr>
              <a:t>0</a:t>
            </a:r>
            <a:r>
              <a:rPr sz="950" dirty="0">
                <a:latin typeface="Arial"/>
                <a:cs typeface="Arial"/>
              </a:rPr>
              <a:t>	</a:t>
            </a:r>
            <a:r>
              <a:rPr sz="950" spc="-10" dirty="0">
                <a:latin typeface="Arial"/>
                <a:cs typeface="Arial"/>
              </a:rPr>
              <a:t>8</a:t>
            </a:r>
            <a:r>
              <a:rPr sz="950" spc="10" dirty="0">
                <a:latin typeface="Arial"/>
                <a:cs typeface="Arial"/>
              </a:rPr>
              <a:t>0</a:t>
            </a:r>
            <a:r>
              <a:rPr sz="950" dirty="0">
                <a:latin typeface="Arial"/>
                <a:cs typeface="Arial"/>
              </a:rPr>
              <a:t>	</a:t>
            </a:r>
            <a:r>
              <a:rPr sz="950" spc="-10" dirty="0">
                <a:latin typeface="Arial"/>
                <a:cs typeface="Arial"/>
              </a:rPr>
              <a:t>100</a:t>
            </a:r>
            <a:endParaRPr sz="9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7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100" dirty="0">
                <a:latin typeface="Arial"/>
                <a:cs typeface="Arial"/>
              </a:rPr>
              <a:t>% respondents </a:t>
            </a:r>
            <a:r>
              <a:rPr sz="1100" spc="-5" dirty="0">
                <a:latin typeface="Arial"/>
                <a:cs typeface="Arial"/>
              </a:rPr>
              <a:t>who delayed </a:t>
            </a:r>
            <a:r>
              <a:rPr sz="1100" dirty="0">
                <a:latin typeface="Arial"/>
                <a:cs typeface="Arial"/>
              </a:rPr>
              <a:t>&gt; 6</a:t>
            </a:r>
            <a:r>
              <a:rPr sz="1100" spc="-114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months</a:t>
            </a:r>
            <a:endParaRPr sz="1100">
              <a:latin typeface="Arial"/>
              <a:cs typeface="Arial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1486282" y="5307841"/>
            <a:ext cx="1263015" cy="3077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63500">
              <a:lnSpc>
                <a:spcPct val="100000"/>
              </a:lnSpc>
            </a:pPr>
            <a:r>
              <a:rPr sz="1000" spc="-5" dirty="0">
                <a:latin typeface="Arial"/>
                <a:cs typeface="Arial"/>
              </a:rPr>
              <a:t>I didn't think</a:t>
            </a:r>
            <a:r>
              <a:rPr sz="1000" spc="-9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anything  </a:t>
            </a:r>
            <a:r>
              <a:rPr sz="1000" spc="-5" dirty="0">
                <a:latin typeface="Arial"/>
                <a:cs typeface="Arial"/>
              </a:rPr>
              <a:t>could be done about</a:t>
            </a:r>
            <a:r>
              <a:rPr sz="1000" spc="-11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it</a:t>
            </a:r>
            <a:endParaRPr sz="1000">
              <a:latin typeface="Arial"/>
              <a:cs typeface="Arial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1459232" y="4874517"/>
            <a:ext cx="1289050" cy="3077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08585" marR="5080" indent="-96520">
              <a:lnSpc>
                <a:spcPct val="100000"/>
              </a:lnSpc>
            </a:pPr>
            <a:r>
              <a:rPr sz="1000" spc="-5" dirty="0">
                <a:latin typeface="Arial"/>
                <a:cs typeface="Arial"/>
              </a:rPr>
              <a:t>Family/friends I talked  to weren't</a:t>
            </a:r>
            <a:r>
              <a:rPr sz="1000" spc="-8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concerned</a:t>
            </a:r>
            <a:endParaRPr sz="1000">
              <a:latin typeface="Arial"/>
              <a:cs typeface="Arial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1602107" y="4441066"/>
            <a:ext cx="1144905" cy="3077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5" dirty="0">
                <a:latin typeface="Arial"/>
                <a:cs typeface="Arial"/>
              </a:rPr>
              <a:t>I </a:t>
            </a:r>
            <a:r>
              <a:rPr sz="1000" spc="-10" dirty="0">
                <a:latin typeface="Arial"/>
                <a:cs typeface="Arial"/>
              </a:rPr>
              <a:t>was </a:t>
            </a:r>
            <a:r>
              <a:rPr sz="1000" spc="-5" dirty="0">
                <a:latin typeface="Arial"/>
                <a:cs typeface="Arial"/>
              </a:rPr>
              <a:t>afraid of</a:t>
            </a:r>
            <a:r>
              <a:rPr sz="1000" spc="-7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what</a:t>
            </a:r>
            <a:endParaRPr sz="1000">
              <a:latin typeface="Arial"/>
              <a:cs typeface="Arial"/>
            </a:endParaRPr>
          </a:p>
          <a:p>
            <a:pPr marL="466725">
              <a:lnSpc>
                <a:spcPct val="100000"/>
              </a:lnSpc>
            </a:pPr>
            <a:r>
              <a:rPr sz="1000" spc="-5" dirty="0">
                <a:latin typeface="Arial"/>
                <a:cs typeface="Arial"/>
              </a:rPr>
              <a:t>I </a:t>
            </a:r>
            <a:r>
              <a:rPr sz="1000" dirty="0">
                <a:latin typeface="Arial"/>
                <a:cs typeface="Arial"/>
              </a:rPr>
              <a:t>might</a:t>
            </a:r>
            <a:r>
              <a:rPr sz="1000" spc="-114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hear</a:t>
            </a:r>
            <a:endParaRPr sz="1000">
              <a:latin typeface="Arial"/>
              <a:cs typeface="Arial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1352805" y="4002788"/>
            <a:ext cx="1395730" cy="3077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5" dirty="0">
                <a:latin typeface="Arial"/>
                <a:cs typeface="Arial"/>
              </a:rPr>
              <a:t>I didn't think the</a:t>
            </a:r>
            <a:r>
              <a:rPr sz="1000" spc="-9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problem</a:t>
            </a:r>
            <a:endParaRPr sz="1000">
              <a:latin typeface="Arial"/>
              <a:cs typeface="Arial"/>
            </a:endParaRPr>
          </a:p>
          <a:p>
            <a:pPr marL="471170">
              <a:lnSpc>
                <a:spcPct val="100000"/>
              </a:lnSpc>
            </a:pPr>
            <a:r>
              <a:rPr sz="1000" spc="-10" dirty="0">
                <a:latin typeface="Arial"/>
                <a:cs typeface="Arial"/>
              </a:rPr>
              <a:t>was </a:t>
            </a:r>
            <a:r>
              <a:rPr sz="1000" spc="-5" dirty="0">
                <a:latin typeface="Arial"/>
                <a:cs typeface="Arial"/>
              </a:rPr>
              <a:t>that</a:t>
            </a:r>
            <a:r>
              <a:rPr sz="1000" spc="-7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serious</a:t>
            </a:r>
            <a:endParaRPr sz="1000">
              <a:latin typeface="Arial"/>
              <a:cs typeface="Arial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1022707" y="3640584"/>
            <a:ext cx="1725930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5" dirty="0">
                <a:latin typeface="Arial"/>
                <a:cs typeface="Arial"/>
              </a:rPr>
              <a:t>I didn’t </a:t>
            </a:r>
            <a:r>
              <a:rPr sz="1000" spc="-10" dirty="0">
                <a:latin typeface="Arial"/>
                <a:cs typeface="Arial"/>
              </a:rPr>
              <a:t>want </a:t>
            </a:r>
            <a:r>
              <a:rPr sz="1000" spc="-5" dirty="0">
                <a:latin typeface="Arial"/>
                <a:cs typeface="Arial"/>
              </a:rPr>
              <a:t>to upset the</a:t>
            </a:r>
            <a:r>
              <a:rPr sz="1000" spc="-70" dirty="0">
                <a:latin typeface="Arial"/>
                <a:cs typeface="Arial"/>
              </a:rPr>
              <a:t> </a:t>
            </a:r>
            <a:r>
              <a:rPr sz="1000" spc="10" dirty="0">
                <a:latin typeface="Arial"/>
                <a:cs typeface="Arial"/>
              </a:rPr>
              <a:t>PWD</a:t>
            </a:r>
            <a:endParaRPr sz="1000">
              <a:latin typeface="Arial"/>
              <a:cs typeface="Arial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1068730" y="3131061"/>
            <a:ext cx="1678940" cy="3077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26720" marR="5080" indent="-414655">
              <a:lnSpc>
                <a:spcPct val="100000"/>
              </a:lnSpc>
            </a:pPr>
            <a:r>
              <a:rPr sz="1000" spc="-5" dirty="0">
                <a:latin typeface="Arial"/>
                <a:cs typeface="Arial"/>
              </a:rPr>
              <a:t>I thought the symptoms </a:t>
            </a:r>
            <a:r>
              <a:rPr sz="1000" spc="-10" dirty="0">
                <a:latin typeface="Arial"/>
                <a:cs typeface="Arial"/>
              </a:rPr>
              <a:t>were  </a:t>
            </a:r>
            <a:r>
              <a:rPr sz="1000" spc="-5" dirty="0">
                <a:latin typeface="Arial"/>
                <a:cs typeface="Arial"/>
              </a:rPr>
              <a:t>a </a:t>
            </a:r>
            <a:r>
              <a:rPr sz="1000" dirty="0">
                <a:latin typeface="Arial"/>
                <a:cs typeface="Arial"/>
              </a:rPr>
              <a:t>normal </a:t>
            </a:r>
            <a:r>
              <a:rPr sz="1000" spc="-5" dirty="0">
                <a:latin typeface="Arial"/>
                <a:cs typeface="Arial"/>
              </a:rPr>
              <a:t>sign of</a:t>
            </a:r>
            <a:r>
              <a:rPr sz="1000" spc="-13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aging</a:t>
            </a:r>
            <a:endParaRPr sz="1000">
              <a:latin typeface="Arial"/>
              <a:cs typeface="Arial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1433575" y="2697610"/>
            <a:ext cx="1316990" cy="3077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dirty="0">
                <a:latin typeface="Arial"/>
                <a:cs typeface="Arial"/>
              </a:rPr>
              <a:t>The </a:t>
            </a:r>
            <a:r>
              <a:rPr sz="1000" spc="10" dirty="0">
                <a:latin typeface="Arial"/>
                <a:cs typeface="Arial"/>
              </a:rPr>
              <a:t>PWD </a:t>
            </a:r>
            <a:r>
              <a:rPr sz="1000" spc="-5" dirty="0">
                <a:latin typeface="Arial"/>
                <a:cs typeface="Arial"/>
              </a:rPr>
              <a:t>insisted</a:t>
            </a:r>
            <a:r>
              <a:rPr sz="1000" spc="-15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that</a:t>
            </a:r>
            <a:endParaRPr sz="1000">
              <a:latin typeface="Arial"/>
              <a:cs typeface="Arial"/>
            </a:endParaRPr>
          </a:p>
          <a:p>
            <a:pPr marL="518795">
              <a:lnSpc>
                <a:spcPct val="100000"/>
              </a:lnSpc>
            </a:pPr>
            <a:r>
              <a:rPr sz="1000" spc="-5" dirty="0">
                <a:latin typeface="Arial"/>
                <a:cs typeface="Arial"/>
              </a:rPr>
              <a:t>they </a:t>
            </a:r>
            <a:r>
              <a:rPr sz="1000" spc="-10" dirty="0">
                <a:latin typeface="Arial"/>
                <a:cs typeface="Arial"/>
              </a:rPr>
              <a:t>were</a:t>
            </a:r>
            <a:r>
              <a:rPr sz="1000" spc="-7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fine</a:t>
            </a:r>
            <a:endParaRPr sz="1000">
              <a:latin typeface="Arial"/>
              <a:cs typeface="Arial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804470" y="1541907"/>
            <a:ext cx="7771765" cy="4381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289300" marR="5080" indent="-3277235">
              <a:lnSpc>
                <a:spcPct val="100000"/>
              </a:lnSpc>
            </a:pPr>
            <a:r>
              <a:rPr sz="1400" b="1" spc="-5" dirty="0">
                <a:latin typeface="Arial"/>
                <a:cs typeface="Arial"/>
              </a:rPr>
              <a:t>Question: </a:t>
            </a:r>
            <a:r>
              <a:rPr sz="1400" b="1" dirty="0">
                <a:latin typeface="Arial"/>
                <a:cs typeface="Arial"/>
              </a:rPr>
              <a:t>" If </a:t>
            </a:r>
            <a:r>
              <a:rPr sz="1400" b="1" spc="-20" dirty="0">
                <a:latin typeface="Arial"/>
                <a:cs typeface="Arial"/>
              </a:rPr>
              <a:t>you </a:t>
            </a:r>
            <a:r>
              <a:rPr sz="1400" b="1" spc="-10" dirty="0">
                <a:latin typeface="Arial"/>
                <a:cs typeface="Arial"/>
              </a:rPr>
              <a:t>delayed </a:t>
            </a:r>
            <a:r>
              <a:rPr sz="1400" b="1" spc="-5" dirty="0">
                <a:latin typeface="Arial"/>
                <a:cs typeface="Arial"/>
              </a:rPr>
              <a:t>contacting </a:t>
            </a:r>
            <a:r>
              <a:rPr sz="1400" b="1" dirty="0">
                <a:latin typeface="Arial"/>
                <a:cs typeface="Arial"/>
              </a:rPr>
              <a:t>a </a:t>
            </a:r>
            <a:r>
              <a:rPr sz="1400" b="1" spc="-10" dirty="0">
                <a:latin typeface="Arial"/>
                <a:cs typeface="Arial"/>
              </a:rPr>
              <a:t>physician, </a:t>
            </a:r>
            <a:r>
              <a:rPr sz="1400" b="1" spc="5" dirty="0">
                <a:latin typeface="Arial"/>
                <a:cs typeface="Arial"/>
              </a:rPr>
              <a:t>which were </a:t>
            </a:r>
            <a:r>
              <a:rPr sz="1400" b="1" spc="-5" dirty="0">
                <a:latin typeface="Arial"/>
                <a:cs typeface="Arial"/>
              </a:rPr>
              <a:t>the </a:t>
            </a:r>
            <a:r>
              <a:rPr sz="1400" b="1" dirty="0">
                <a:latin typeface="Arial"/>
                <a:cs typeface="Arial"/>
              </a:rPr>
              <a:t>primary reason(s)?</a:t>
            </a:r>
            <a:r>
              <a:rPr sz="1400" b="1" spc="-195" dirty="0">
                <a:latin typeface="Arial"/>
                <a:cs typeface="Arial"/>
              </a:rPr>
              <a:t> </a:t>
            </a:r>
            <a:r>
              <a:rPr sz="1400" b="1" spc="-5" dirty="0">
                <a:latin typeface="Arial"/>
                <a:cs typeface="Arial"/>
              </a:rPr>
              <a:t>Check  </a:t>
            </a:r>
            <a:r>
              <a:rPr sz="1400" b="1" dirty="0">
                <a:latin typeface="Arial"/>
                <a:cs typeface="Arial"/>
              </a:rPr>
              <a:t>all </a:t>
            </a:r>
            <a:r>
              <a:rPr sz="1400" b="1" spc="-5" dirty="0">
                <a:latin typeface="Arial"/>
                <a:cs typeface="Arial"/>
              </a:rPr>
              <a:t>that</a:t>
            </a:r>
            <a:r>
              <a:rPr sz="1400" b="1" spc="-135" dirty="0">
                <a:latin typeface="Arial"/>
                <a:cs typeface="Arial"/>
              </a:rPr>
              <a:t> </a:t>
            </a:r>
            <a:r>
              <a:rPr sz="1400" b="1" spc="-25" dirty="0">
                <a:latin typeface="Arial"/>
                <a:cs typeface="Arial"/>
              </a:rPr>
              <a:t>apply."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60" name="object 60"/>
          <p:cNvSpPr txBox="1">
            <a:spLocks noGrp="1"/>
          </p:cNvSpPr>
          <p:nvPr>
            <p:ph type="sldNum" sz="quarter" idx="7"/>
          </p:nvPr>
        </p:nvSpPr>
        <p:spPr>
          <a:xfrm>
            <a:off x="8935973" y="6683491"/>
            <a:ext cx="243204" cy="1282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8900">
              <a:lnSpc>
                <a:spcPts val="1010"/>
              </a:lnSpc>
            </a:pPr>
            <a:fld id="{81D60167-4931-47E6-BA6A-407CBD079E47}" type="slidenum">
              <a:rPr spc="-5" dirty="0"/>
              <a:t>5</a:t>
            </a:fld>
            <a:endParaRPr spc="-5" dirty="0"/>
          </a:p>
        </p:txBody>
      </p:sp>
      <p:sp>
        <p:nvSpPr>
          <p:cNvPr id="58" name="object 58"/>
          <p:cNvSpPr txBox="1"/>
          <p:nvPr/>
        </p:nvSpPr>
        <p:spPr>
          <a:xfrm>
            <a:off x="354246" y="277324"/>
            <a:ext cx="8597900" cy="74122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04139">
              <a:lnSpc>
                <a:spcPts val="2865"/>
              </a:lnSpc>
            </a:pPr>
            <a:r>
              <a:rPr sz="2400" b="1" dirty="0" smtClean="0">
                <a:solidFill>
                  <a:srgbClr val="4A0D66"/>
                </a:solidFill>
                <a:latin typeface="Arial"/>
                <a:cs typeface="Arial"/>
              </a:rPr>
              <a:t>Main </a:t>
            </a:r>
            <a:r>
              <a:rPr sz="2400" b="1" spc="-5" dirty="0">
                <a:solidFill>
                  <a:srgbClr val="4A0D66"/>
                </a:solidFill>
                <a:latin typeface="Arial"/>
                <a:cs typeface="Arial"/>
              </a:rPr>
              <a:t>factors causing delay in physician contact </a:t>
            </a:r>
            <a:r>
              <a:rPr sz="2400" b="1" dirty="0">
                <a:solidFill>
                  <a:srgbClr val="4A0D66"/>
                </a:solidFill>
                <a:latin typeface="Arial"/>
                <a:cs typeface="Arial"/>
              </a:rPr>
              <a:t>were</a:t>
            </a:r>
            <a:r>
              <a:rPr sz="2400" b="1" spc="45" dirty="0">
                <a:solidFill>
                  <a:srgbClr val="4A0D66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4A0D66"/>
                </a:solidFill>
                <a:latin typeface="Arial"/>
                <a:cs typeface="Arial"/>
              </a:rPr>
              <a:t>PWD</a:t>
            </a:r>
            <a:endParaRPr sz="2400" dirty="0">
              <a:solidFill>
                <a:srgbClr val="4A0D66"/>
              </a:solidFill>
              <a:latin typeface="Arial"/>
              <a:cs typeface="Arial"/>
            </a:endParaRPr>
          </a:p>
          <a:p>
            <a:pPr marL="104139">
              <a:lnSpc>
                <a:spcPct val="100000"/>
              </a:lnSpc>
            </a:pPr>
            <a:r>
              <a:rPr sz="2400" b="1" dirty="0">
                <a:solidFill>
                  <a:srgbClr val="4A0D66"/>
                </a:solidFill>
                <a:latin typeface="Arial"/>
                <a:cs typeface="Arial"/>
              </a:rPr>
              <a:t>&amp; </a:t>
            </a:r>
            <a:r>
              <a:rPr sz="2400" b="1" spc="-5" dirty="0">
                <a:solidFill>
                  <a:srgbClr val="4A0D66"/>
                </a:solidFill>
                <a:latin typeface="Arial"/>
                <a:cs typeface="Arial"/>
              </a:rPr>
              <a:t>symptom</a:t>
            </a:r>
            <a:r>
              <a:rPr sz="2400" b="1" spc="-50" dirty="0">
                <a:solidFill>
                  <a:srgbClr val="4A0D66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4A0D66"/>
                </a:solidFill>
                <a:latin typeface="Arial"/>
                <a:cs typeface="Arial"/>
              </a:rPr>
              <a:t>ignorance</a:t>
            </a:r>
            <a:endParaRPr sz="2400" dirty="0">
              <a:solidFill>
                <a:srgbClr val="4A0D66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/>
          <p:nvPr/>
        </p:nvSpPr>
        <p:spPr>
          <a:xfrm>
            <a:off x="843084" y="3071857"/>
            <a:ext cx="257175" cy="2371725"/>
          </a:xfrm>
          <a:custGeom>
            <a:avLst/>
            <a:gdLst/>
            <a:ahLst/>
            <a:cxnLst/>
            <a:rect l="l" t="t" r="r" b="b"/>
            <a:pathLst>
              <a:path w="257175" h="2371725">
                <a:moveTo>
                  <a:pt x="0" y="2371713"/>
                </a:moveTo>
                <a:lnTo>
                  <a:pt x="256887" y="2371713"/>
                </a:lnTo>
                <a:lnTo>
                  <a:pt x="256887" y="0"/>
                </a:lnTo>
                <a:lnTo>
                  <a:pt x="0" y="0"/>
                </a:lnTo>
                <a:lnTo>
                  <a:pt x="0" y="2371713"/>
                </a:lnTo>
                <a:close/>
              </a:path>
            </a:pathLst>
          </a:custGeom>
          <a:solidFill>
            <a:srgbClr val="5BAC8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843084" y="3071857"/>
            <a:ext cx="257175" cy="2371725"/>
          </a:xfrm>
          <a:custGeom>
            <a:avLst/>
            <a:gdLst/>
            <a:ahLst/>
            <a:cxnLst/>
            <a:rect l="l" t="t" r="r" b="b"/>
            <a:pathLst>
              <a:path w="257175" h="2371725">
                <a:moveTo>
                  <a:pt x="0" y="2371713"/>
                </a:moveTo>
                <a:lnTo>
                  <a:pt x="256887" y="2371713"/>
                </a:lnTo>
                <a:lnTo>
                  <a:pt x="256887" y="0"/>
                </a:lnTo>
                <a:lnTo>
                  <a:pt x="0" y="0"/>
                </a:lnTo>
                <a:lnTo>
                  <a:pt x="0" y="2371713"/>
                </a:lnTo>
                <a:close/>
              </a:path>
            </a:pathLst>
          </a:custGeom>
          <a:ln w="9514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033709" y="3681342"/>
            <a:ext cx="266700" cy="1762760"/>
          </a:xfrm>
          <a:custGeom>
            <a:avLst/>
            <a:gdLst/>
            <a:ahLst/>
            <a:cxnLst/>
            <a:rect l="l" t="t" r="r" b="b"/>
            <a:pathLst>
              <a:path w="266700" h="1762760">
                <a:moveTo>
                  <a:pt x="0" y="1762224"/>
                </a:moveTo>
                <a:lnTo>
                  <a:pt x="266402" y="1762224"/>
                </a:lnTo>
                <a:lnTo>
                  <a:pt x="266402" y="0"/>
                </a:lnTo>
                <a:lnTo>
                  <a:pt x="0" y="0"/>
                </a:lnTo>
                <a:lnTo>
                  <a:pt x="0" y="1762224"/>
                </a:lnTo>
                <a:close/>
              </a:path>
            </a:pathLst>
          </a:custGeom>
          <a:solidFill>
            <a:srgbClr val="5BAC8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033709" y="3681342"/>
            <a:ext cx="266700" cy="1762760"/>
          </a:xfrm>
          <a:custGeom>
            <a:avLst/>
            <a:gdLst/>
            <a:ahLst/>
            <a:cxnLst/>
            <a:rect l="l" t="t" r="r" b="b"/>
            <a:pathLst>
              <a:path w="266700" h="1762760">
                <a:moveTo>
                  <a:pt x="0" y="1762224"/>
                </a:moveTo>
                <a:lnTo>
                  <a:pt x="266402" y="1762224"/>
                </a:lnTo>
                <a:lnTo>
                  <a:pt x="266402" y="0"/>
                </a:lnTo>
                <a:lnTo>
                  <a:pt x="0" y="0"/>
                </a:lnTo>
                <a:lnTo>
                  <a:pt x="0" y="1762224"/>
                </a:lnTo>
                <a:close/>
              </a:path>
            </a:pathLst>
          </a:custGeom>
          <a:ln w="9514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233789" y="4167088"/>
            <a:ext cx="257175" cy="1276985"/>
          </a:xfrm>
          <a:custGeom>
            <a:avLst/>
            <a:gdLst/>
            <a:ahLst/>
            <a:cxnLst/>
            <a:rect l="l" t="t" r="r" b="b"/>
            <a:pathLst>
              <a:path w="257175" h="1276985">
                <a:moveTo>
                  <a:pt x="0" y="1276482"/>
                </a:moveTo>
                <a:lnTo>
                  <a:pt x="256887" y="1276482"/>
                </a:lnTo>
                <a:lnTo>
                  <a:pt x="256887" y="0"/>
                </a:lnTo>
                <a:lnTo>
                  <a:pt x="0" y="0"/>
                </a:lnTo>
                <a:lnTo>
                  <a:pt x="0" y="1276482"/>
                </a:lnTo>
                <a:close/>
              </a:path>
            </a:pathLst>
          </a:custGeom>
          <a:solidFill>
            <a:srgbClr val="5BAC8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233789" y="4167088"/>
            <a:ext cx="257175" cy="1276985"/>
          </a:xfrm>
          <a:custGeom>
            <a:avLst/>
            <a:gdLst/>
            <a:ahLst/>
            <a:cxnLst/>
            <a:rect l="l" t="t" r="r" b="b"/>
            <a:pathLst>
              <a:path w="257175" h="1276985">
                <a:moveTo>
                  <a:pt x="0" y="1276482"/>
                </a:moveTo>
                <a:lnTo>
                  <a:pt x="256887" y="1276482"/>
                </a:lnTo>
                <a:lnTo>
                  <a:pt x="256887" y="0"/>
                </a:lnTo>
                <a:lnTo>
                  <a:pt x="0" y="0"/>
                </a:lnTo>
                <a:lnTo>
                  <a:pt x="0" y="1276482"/>
                </a:lnTo>
                <a:close/>
              </a:path>
            </a:pathLst>
          </a:custGeom>
          <a:ln w="9513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4424354" y="4834014"/>
            <a:ext cx="267335" cy="609600"/>
          </a:xfrm>
          <a:custGeom>
            <a:avLst/>
            <a:gdLst/>
            <a:ahLst/>
            <a:cxnLst/>
            <a:rect l="l" t="t" r="r" b="b"/>
            <a:pathLst>
              <a:path w="267335" h="609600">
                <a:moveTo>
                  <a:pt x="0" y="609552"/>
                </a:moveTo>
                <a:lnTo>
                  <a:pt x="266719" y="609552"/>
                </a:lnTo>
                <a:lnTo>
                  <a:pt x="266719" y="0"/>
                </a:lnTo>
                <a:lnTo>
                  <a:pt x="0" y="0"/>
                </a:lnTo>
                <a:lnTo>
                  <a:pt x="0" y="609552"/>
                </a:lnTo>
                <a:close/>
              </a:path>
            </a:pathLst>
          </a:custGeom>
          <a:solidFill>
            <a:srgbClr val="5BAC8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4424354" y="4834014"/>
            <a:ext cx="267335" cy="609600"/>
          </a:xfrm>
          <a:custGeom>
            <a:avLst/>
            <a:gdLst/>
            <a:ahLst/>
            <a:cxnLst/>
            <a:rect l="l" t="t" r="r" b="b"/>
            <a:pathLst>
              <a:path w="267335" h="609600">
                <a:moveTo>
                  <a:pt x="0" y="609552"/>
                </a:moveTo>
                <a:lnTo>
                  <a:pt x="266719" y="609552"/>
                </a:lnTo>
                <a:lnTo>
                  <a:pt x="266719" y="0"/>
                </a:lnTo>
                <a:lnTo>
                  <a:pt x="0" y="0"/>
                </a:lnTo>
                <a:lnTo>
                  <a:pt x="0" y="609552"/>
                </a:lnTo>
                <a:close/>
              </a:path>
            </a:pathLst>
          </a:custGeom>
          <a:ln w="9511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5624431" y="4472082"/>
            <a:ext cx="257810" cy="971550"/>
          </a:xfrm>
          <a:custGeom>
            <a:avLst/>
            <a:gdLst/>
            <a:ahLst/>
            <a:cxnLst/>
            <a:rect l="l" t="t" r="r" b="b"/>
            <a:pathLst>
              <a:path w="257810" h="971550">
                <a:moveTo>
                  <a:pt x="0" y="971484"/>
                </a:moveTo>
                <a:lnTo>
                  <a:pt x="257205" y="971484"/>
                </a:lnTo>
                <a:lnTo>
                  <a:pt x="257205" y="0"/>
                </a:lnTo>
                <a:lnTo>
                  <a:pt x="0" y="0"/>
                </a:lnTo>
                <a:lnTo>
                  <a:pt x="0" y="971484"/>
                </a:lnTo>
                <a:close/>
              </a:path>
            </a:pathLst>
          </a:custGeom>
          <a:solidFill>
            <a:srgbClr val="5BAC8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5624431" y="4472082"/>
            <a:ext cx="257810" cy="971550"/>
          </a:xfrm>
          <a:custGeom>
            <a:avLst/>
            <a:gdLst/>
            <a:ahLst/>
            <a:cxnLst/>
            <a:rect l="l" t="t" r="r" b="b"/>
            <a:pathLst>
              <a:path w="257810" h="971550">
                <a:moveTo>
                  <a:pt x="0" y="971484"/>
                </a:moveTo>
                <a:lnTo>
                  <a:pt x="257205" y="971484"/>
                </a:lnTo>
                <a:lnTo>
                  <a:pt x="257205" y="0"/>
                </a:lnTo>
                <a:lnTo>
                  <a:pt x="0" y="0"/>
                </a:lnTo>
                <a:lnTo>
                  <a:pt x="0" y="971484"/>
                </a:lnTo>
                <a:close/>
              </a:path>
            </a:pathLst>
          </a:custGeom>
          <a:ln w="9513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6814997" y="4900510"/>
            <a:ext cx="267335" cy="543560"/>
          </a:xfrm>
          <a:custGeom>
            <a:avLst/>
            <a:gdLst/>
            <a:ahLst/>
            <a:cxnLst/>
            <a:rect l="l" t="t" r="r" b="b"/>
            <a:pathLst>
              <a:path w="267334" h="543560">
                <a:moveTo>
                  <a:pt x="0" y="543055"/>
                </a:moveTo>
                <a:lnTo>
                  <a:pt x="266719" y="543055"/>
                </a:lnTo>
                <a:lnTo>
                  <a:pt x="266719" y="0"/>
                </a:lnTo>
                <a:lnTo>
                  <a:pt x="0" y="0"/>
                </a:lnTo>
                <a:lnTo>
                  <a:pt x="0" y="543055"/>
                </a:lnTo>
                <a:close/>
              </a:path>
            </a:pathLst>
          </a:custGeom>
          <a:solidFill>
            <a:srgbClr val="5BAC8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6814997" y="4900510"/>
            <a:ext cx="267335" cy="543560"/>
          </a:xfrm>
          <a:custGeom>
            <a:avLst/>
            <a:gdLst/>
            <a:ahLst/>
            <a:cxnLst/>
            <a:rect l="l" t="t" r="r" b="b"/>
            <a:pathLst>
              <a:path w="267334" h="543560">
                <a:moveTo>
                  <a:pt x="0" y="543055"/>
                </a:moveTo>
                <a:lnTo>
                  <a:pt x="266719" y="543055"/>
                </a:lnTo>
                <a:lnTo>
                  <a:pt x="266719" y="0"/>
                </a:lnTo>
                <a:lnTo>
                  <a:pt x="0" y="0"/>
                </a:lnTo>
                <a:lnTo>
                  <a:pt x="0" y="543055"/>
                </a:lnTo>
                <a:close/>
              </a:path>
            </a:pathLst>
          </a:custGeom>
          <a:ln w="9511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8015077" y="5014825"/>
            <a:ext cx="257810" cy="429259"/>
          </a:xfrm>
          <a:custGeom>
            <a:avLst/>
            <a:gdLst/>
            <a:ahLst/>
            <a:cxnLst/>
            <a:rect l="l" t="t" r="r" b="b"/>
            <a:pathLst>
              <a:path w="257809" h="429260">
                <a:moveTo>
                  <a:pt x="0" y="428744"/>
                </a:moveTo>
                <a:lnTo>
                  <a:pt x="257205" y="428744"/>
                </a:lnTo>
                <a:lnTo>
                  <a:pt x="257205" y="0"/>
                </a:lnTo>
                <a:lnTo>
                  <a:pt x="0" y="0"/>
                </a:lnTo>
                <a:lnTo>
                  <a:pt x="0" y="428744"/>
                </a:lnTo>
                <a:close/>
              </a:path>
            </a:pathLst>
          </a:custGeom>
          <a:solidFill>
            <a:srgbClr val="5BAC8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8015077" y="5014825"/>
            <a:ext cx="257810" cy="429259"/>
          </a:xfrm>
          <a:custGeom>
            <a:avLst/>
            <a:gdLst/>
            <a:ahLst/>
            <a:cxnLst/>
            <a:rect l="l" t="t" r="r" b="b"/>
            <a:pathLst>
              <a:path w="257809" h="429260">
                <a:moveTo>
                  <a:pt x="0" y="428744"/>
                </a:moveTo>
                <a:lnTo>
                  <a:pt x="257205" y="428744"/>
                </a:lnTo>
                <a:lnTo>
                  <a:pt x="257205" y="0"/>
                </a:lnTo>
                <a:lnTo>
                  <a:pt x="0" y="0"/>
                </a:lnTo>
                <a:lnTo>
                  <a:pt x="0" y="428744"/>
                </a:lnTo>
                <a:close/>
              </a:path>
            </a:pathLst>
          </a:custGeom>
          <a:ln w="9510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099971" y="3500222"/>
            <a:ext cx="267335" cy="1943735"/>
          </a:xfrm>
          <a:custGeom>
            <a:avLst/>
            <a:gdLst/>
            <a:ahLst/>
            <a:cxnLst/>
            <a:rect l="l" t="t" r="r" b="b"/>
            <a:pathLst>
              <a:path w="267334" h="1943735">
                <a:moveTo>
                  <a:pt x="0" y="1943348"/>
                </a:moveTo>
                <a:lnTo>
                  <a:pt x="266719" y="1943348"/>
                </a:lnTo>
                <a:lnTo>
                  <a:pt x="266719" y="0"/>
                </a:lnTo>
                <a:lnTo>
                  <a:pt x="0" y="0"/>
                </a:lnTo>
                <a:lnTo>
                  <a:pt x="0" y="1943348"/>
                </a:lnTo>
                <a:close/>
              </a:path>
            </a:pathLst>
          </a:custGeom>
          <a:solidFill>
            <a:srgbClr val="8EC5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099971" y="3500222"/>
            <a:ext cx="267335" cy="1943735"/>
          </a:xfrm>
          <a:custGeom>
            <a:avLst/>
            <a:gdLst/>
            <a:ahLst/>
            <a:cxnLst/>
            <a:rect l="l" t="t" r="r" b="b"/>
            <a:pathLst>
              <a:path w="267334" h="1943735">
                <a:moveTo>
                  <a:pt x="0" y="1943348"/>
                </a:moveTo>
                <a:lnTo>
                  <a:pt x="266719" y="1943348"/>
                </a:lnTo>
                <a:lnTo>
                  <a:pt x="266719" y="0"/>
                </a:lnTo>
                <a:lnTo>
                  <a:pt x="0" y="0"/>
                </a:lnTo>
                <a:lnTo>
                  <a:pt x="0" y="1943348"/>
                </a:lnTo>
                <a:close/>
              </a:path>
            </a:pathLst>
          </a:custGeom>
          <a:ln w="9514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2300111" y="3862466"/>
            <a:ext cx="257810" cy="1581150"/>
          </a:xfrm>
          <a:custGeom>
            <a:avLst/>
            <a:gdLst/>
            <a:ahLst/>
            <a:cxnLst/>
            <a:rect l="l" t="t" r="r" b="b"/>
            <a:pathLst>
              <a:path w="257810" h="1581150">
                <a:moveTo>
                  <a:pt x="0" y="1581099"/>
                </a:moveTo>
                <a:lnTo>
                  <a:pt x="257205" y="1581099"/>
                </a:lnTo>
                <a:lnTo>
                  <a:pt x="257205" y="0"/>
                </a:lnTo>
                <a:lnTo>
                  <a:pt x="0" y="0"/>
                </a:lnTo>
                <a:lnTo>
                  <a:pt x="0" y="1581099"/>
                </a:lnTo>
                <a:close/>
              </a:path>
            </a:pathLst>
          </a:custGeom>
          <a:solidFill>
            <a:srgbClr val="8EC5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2300111" y="3862466"/>
            <a:ext cx="257810" cy="1581150"/>
          </a:xfrm>
          <a:custGeom>
            <a:avLst/>
            <a:gdLst/>
            <a:ahLst/>
            <a:cxnLst/>
            <a:rect l="l" t="t" r="r" b="b"/>
            <a:pathLst>
              <a:path w="257810" h="1581150">
                <a:moveTo>
                  <a:pt x="0" y="1581099"/>
                </a:moveTo>
                <a:lnTo>
                  <a:pt x="257205" y="1581099"/>
                </a:lnTo>
                <a:lnTo>
                  <a:pt x="257205" y="0"/>
                </a:lnTo>
                <a:lnTo>
                  <a:pt x="0" y="0"/>
                </a:lnTo>
                <a:lnTo>
                  <a:pt x="0" y="1581099"/>
                </a:lnTo>
                <a:close/>
              </a:path>
            </a:pathLst>
          </a:custGeom>
          <a:ln w="9513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3490677" y="4529083"/>
            <a:ext cx="267335" cy="915035"/>
          </a:xfrm>
          <a:custGeom>
            <a:avLst/>
            <a:gdLst/>
            <a:ahLst/>
            <a:cxnLst/>
            <a:rect l="l" t="t" r="r" b="b"/>
            <a:pathLst>
              <a:path w="267335" h="915035">
                <a:moveTo>
                  <a:pt x="0" y="914487"/>
                </a:moveTo>
                <a:lnTo>
                  <a:pt x="266719" y="914487"/>
                </a:lnTo>
                <a:lnTo>
                  <a:pt x="266719" y="0"/>
                </a:lnTo>
                <a:lnTo>
                  <a:pt x="0" y="0"/>
                </a:lnTo>
                <a:lnTo>
                  <a:pt x="0" y="914487"/>
                </a:lnTo>
                <a:close/>
              </a:path>
            </a:pathLst>
          </a:custGeom>
          <a:solidFill>
            <a:srgbClr val="8EC5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3490677" y="4529083"/>
            <a:ext cx="267335" cy="915035"/>
          </a:xfrm>
          <a:custGeom>
            <a:avLst/>
            <a:gdLst/>
            <a:ahLst/>
            <a:cxnLst/>
            <a:rect l="l" t="t" r="r" b="b"/>
            <a:pathLst>
              <a:path w="267335" h="915035">
                <a:moveTo>
                  <a:pt x="0" y="914487"/>
                </a:moveTo>
                <a:lnTo>
                  <a:pt x="266719" y="914487"/>
                </a:lnTo>
                <a:lnTo>
                  <a:pt x="266719" y="0"/>
                </a:lnTo>
                <a:lnTo>
                  <a:pt x="0" y="0"/>
                </a:lnTo>
                <a:lnTo>
                  <a:pt x="0" y="914487"/>
                </a:lnTo>
                <a:close/>
              </a:path>
            </a:pathLst>
          </a:custGeom>
          <a:ln w="9513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4691010" y="4472082"/>
            <a:ext cx="257175" cy="971550"/>
          </a:xfrm>
          <a:custGeom>
            <a:avLst/>
            <a:gdLst/>
            <a:ahLst/>
            <a:cxnLst/>
            <a:rect l="l" t="t" r="r" b="b"/>
            <a:pathLst>
              <a:path w="257175" h="971550">
                <a:moveTo>
                  <a:pt x="0" y="971484"/>
                </a:moveTo>
                <a:lnTo>
                  <a:pt x="256887" y="971484"/>
                </a:lnTo>
                <a:lnTo>
                  <a:pt x="256887" y="0"/>
                </a:lnTo>
                <a:lnTo>
                  <a:pt x="0" y="0"/>
                </a:lnTo>
                <a:lnTo>
                  <a:pt x="0" y="971484"/>
                </a:lnTo>
                <a:close/>
              </a:path>
            </a:pathLst>
          </a:custGeom>
          <a:solidFill>
            <a:srgbClr val="8EC5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4691010" y="4472082"/>
            <a:ext cx="257175" cy="971550"/>
          </a:xfrm>
          <a:custGeom>
            <a:avLst/>
            <a:gdLst/>
            <a:ahLst/>
            <a:cxnLst/>
            <a:rect l="l" t="t" r="r" b="b"/>
            <a:pathLst>
              <a:path w="257175" h="971550">
                <a:moveTo>
                  <a:pt x="0" y="971484"/>
                </a:moveTo>
                <a:lnTo>
                  <a:pt x="256887" y="971484"/>
                </a:lnTo>
                <a:lnTo>
                  <a:pt x="256887" y="0"/>
                </a:lnTo>
                <a:lnTo>
                  <a:pt x="0" y="0"/>
                </a:lnTo>
                <a:lnTo>
                  <a:pt x="0" y="971484"/>
                </a:lnTo>
                <a:close/>
              </a:path>
            </a:pathLst>
          </a:custGeom>
          <a:ln w="9513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5881573" y="4776704"/>
            <a:ext cx="266700" cy="667385"/>
          </a:xfrm>
          <a:custGeom>
            <a:avLst/>
            <a:gdLst/>
            <a:ahLst/>
            <a:cxnLst/>
            <a:rect l="l" t="t" r="r" b="b"/>
            <a:pathLst>
              <a:path w="266700" h="667385">
                <a:moveTo>
                  <a:pt x="0" y="666866"/>
                </a:moveTo>
                <a:lnTo>
                  <a:pt x="266402" y="666866"/>
                </a:lnTo>
                <a:lnTo>
                  <a:pt x="266402" y="0"/>
                </a:lnTo>
                <a:lnTo>
                  <a:pt x="0" y="0"/>
                </a:lnTo>
                <a:lnTo>
                  <a:pt x="0" y="666866"/>
                </a:lnTo>
                <a:close/>
              </a:path>
            </a:pathLst>
          </a:custGeom>
          <a:solidFill>
            <a:srgbClr val="8EC5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5881573" y="4776704"/>
            <a:ext cx="266700" cy="667385"/>
          </a:xfrm>
          <a:custGeom>
            <a:avLst/>
            <a:gdLst/>
            <a:ahLst/>
            <a:cxnLst/>
            <a:rect l="l" t="t" r="r" b="b"/>
            <a:pathLst>
              <a:path w="266700" h="667385">
                <a:moveTo>
                  <a:pt x="0" y="666866"/>
                </a:moveTo>
                <a:lnTo>
                  <a:pt x="266402" y="666866"/>
                </a:lnTo>
                <a:lnTo>
                  <a:pt x="266402" y="0"/>
                </a:lnTo>
                <a:lnTo>
                  <a:pt x="0" y="0"/>
                </a:lnTo>
                <a:lnTo>
                  <a:pt x="0" y="666866"/>
                </a:lnTo>
                <a:close/>
              </a:path>
            </a:pathLst>
          </a:custGeom>
          <a:ln w="9512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7081654" y="4776704"/>
            <a:ext cx="257175" cy="667385"/>
          </a:xfrm>
          <a:custGeom>
            <a:avLst/>
            <a:gdLst/>
            <a:ahLst/>
            <a:cxnLst/>
            <a:rect l="l" t="t" r="r" b="b"/>
            <a:pathLst>
              <a:path w="257175" h="667385">
                <a:moveTo>
                  <a:pt x="0" y="666866"/>
                </a:moveTo>
                <a:lnTo>
                  <a:pt x="256887" y="666866"/>
                </a:lnTo>
                <a:lnTo>
                  <a:pt x="256887" y="0"/>
                </a:lnTo>
                <a:lnTo>
                  <a:pt x="0" y="0"/>
                </a:lnTo>
                <a:lnTo>
                  <a:pt x="0" y="666866"/>
                </a:lnTo>
                <a:close/>
              </a:path>
            </a:pathLst>
          </a:custGeom>
          <a:solidFill>
            <a:srgbClr val="8EC5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7081654" y="4776704"/>
            <a:ext cx="257175" cy="667385"/>
          </a:xfrm>
          <a:custGeom>
            <a:avLst/>
            <a:gdLst/>
            <a:ahLst/>
            <a:cxnLst/>
            <a:rect l="l" t="t" r="r" b="b"/>
            <a:pathLst>
              <a:path w="257175" h="667385">
                <a:moveTo>
                  <a:pt x="0" y="666866"/>
                </a:moveTo>
                <a:lnTo>
                  <a:pt x="256887" y="666866"/>
                </a:lnTo>
                <a:lnTo>
                  <a:pt x="256887" y="0"/>
                </a:lnTo>
                <a:lnTo>
                  <a:pt x="0" y="0"/>
                </a:lnTo>
                <a:lnTo>
                  <a:pt x="0" y="666866"/>
                </a:lnTo>
                <a:close/>
              </a:path>
            </a:pathLst>
          </a:custGeom>
          <a:ln w="9512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8272218" y="5081635"/>
            <a:ext cx="267335" cy="361950"/>
          </a:xfrm>
          <a:custGeom>
            <a:avLst/>
            <a:gdLst/>
            <a:ahLst/>
            <a:cxnLst/>
            <a:rect l="l" t="t" r="r" b="b"/>
            <a:pathLst>
              <a:path w="267334" h="361950">
                <a:moveTo>
                  <a:pt x="0" y="361931"/>
                </a:moveTo>
                <a:lnTo>
                  <a:pt x="266719" y="361931"/>
                </a:lnTo>
                <a:lnTo>
                  <a:pt x="266719" y="0"/>
                </a:lnTo>
                <a:lnTo>
                  <a:pt x="0" y="0"/>
                </a:lnTo>
                <a:lnTo>
                  <a:pt x="0" y="361931"/>
                </a:lnTo>
                <a:close/>
              </a:path>
            </a:pathLst>
          </a:custGeom>
          <a:solidFill>
            <a:srgbClr val="8EC5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8272218" y="5081635"/>
            <a:ext cx="267335" cy="361950"/>
          </a:xfrm>
          <a:custGeom>
            <a:avLst/>
            <a:gdLst/>
            <a:ahLst/>
            <a:cxnLst/>
            <a:rect l="l" t="t" r="r" b="b"/>
            <a:pathLst>
              <a:path w="267334" h="361950">
                <a:moveTo>
                  <a:pt x="0" y="361931"/>
                </a:moveTo>
                <a:lnTo>
                  <a:pt x="266719" y="361931"/>
                </a:lnTo>
                <a:lnTo>
                  <a:pt x="266719" y="0"/>
                </a:lnTo>
                <a:lnTo>
                  <a:pt x="0" y="0"/>
                </a:lnTo>
                <a:lnTo>
                  <a:pt x="0" y="361931"/>
                </a:lnTo>
                <a:close/>
              </a:path>
            </a:pathLst>
          </a:custGeom>
          <a:ln w="9509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1366690" y="3252601"/>
            <a:ext cx="257810" cy="2191385"/>
          </a:xfrm>
          <a:custGeom>
            <a:avLst/>
            <a:gdLst/>
            <a:ahLst/>
            <a:cxnLst/>
            <a:rect l="l" t="t" r="r" b="b"/>
            <a:pathLst>
              <a:path w="257809" h="2191385">
                <a:moveTo>
                  <a:pt x="0" y="2190969"/>
                </a:moveTo>
                <a:lnTo>
                  <a:pt x="257205" y="2190969"/>
                </a:lnTo>
                <a:lnTo>
                  <a:pt x="257205" y="0"/>
                </a:lnTo>
                <a:lnTo>
                  <a:pt x="0" y="0"/>
                </a:lnTo>
                <a:lnTo>
                  <a:pt x="0" y="2190969"/>
                </a:lnTo>
                <a:close/>
              </a:path>
            </a:pathLst>
          </a:custGeom>
          <a:solidFill>
            <a:srgbClr val="BBDE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1366690" y="3252601"/>
            <a:ext cx="257810" cy="2191385"/>
          </a:xfrm>
          <a:custGeom>
            <a:avLst/>
            <a:gdLst/>
            <a:ahLst/>
            <a:cxnLst/>
            <a:rect l="l" t="t" r="r" b="b"/>
            <a:pathLst>
              <a:path w="257809" h="2191385">
                <a:moveTo>
                  <a:pt x="0" y="2190969"/>
                </a:moveTo>
                <a:lnTo>
                  <a:pt x="257205" y="2190969"/>
                </a:lnTo>
                <a:lnTo>
                  <a:pt x="257205" y="0"/>
                </a:lnTo>
                <a:lnTo>
                  <a:pt x="0" y="0"/>
                </a:lnTo>
                <a:lnTo>
                  <a:pt x="0" y="2190969"/>
                </a:lnTo>
                <a:close/>
              </a:path>
            </a:pathLst>
          </a:custGeom>
          <a:ln w="9514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2557255" y="3557599"/>
            <a:ext cx="267335" cy="1886585"/>
          </a:xfrm>
          <a:custGeom>
            <a:avLst/>
            <a:gdLst/>
            <a:ahLst/>
            <a:cxnLst/>
            <a:rect l="l" t="t" r="r" b="b"/>
            <a:pathLst>
              <a:path w="267335" h="1886585">
                <a:moveTo>
                  <a:pt x="0" y="1885971"/>
                </a:moveTo>
                <a:lnTo>
                  <a:pt x="266719" y="1885971"/>
                </a:lnTo>
                <a:lnTo>
                  <a:pt x="266719" y="0"/>
                </a:lnTo>
                <a:lnTo>
                  <a:pt x="0" y="0"/>
                </a:lnTo>
                <a:lnTo>
                  <a:pt x="0" y="1885971"/>
                </a:lnTo>
                <a:close/>
              </a:path>
            </a:pathLst>
          </a:custGeom>
          <a:solidFill>
            <a:srgbClr val="BBDE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2557255" y="3557599"/>
            <a:ext cx="267335" cy="1886585"/>
          </a:xfrm>
          <a:custGeom>
            <a:avLst/>
            <a:gdLst/>
            <a:ahLst/>
            <a:cxnLst/>
            <a:rect l="l" t="t" r="r" b="b"/>
            <a:pathLst>
              <a:path w="267335" h="1886585">
                <a:moveTo>
                  <a:pt x="0" y="1885971"/>
                </a:moveTo>
                <a:lnTo>
                  <a:pt x="266719" y="1885971"/>
                </a:lnTo>
                <a:lnTo>
                  <a:pt x="266719" y="0"/>
                </a:lnTo>
                <a:lnTo>
                  <a:pt x="0" y="0"/>
                </a:lnTo>
                <a:lnTo>
                  <a:pt x="0" y="1885971"/>
                </a:lnTo>
                <a:close/>
              </a:path>
            </a:pathLst>
          </a:custGeom>
          <a:ln w="9514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3757333" y="4414772"/>
            <a:ext cx="257810" cy="1029335"/>
          </a:xfrm>
          <a:custGeom>
            <a:avLst/>
            <a:gdLst/>
            <a:ahLst/>
            <a:cxnLst/>
            <a:rect l="l" t="t" r="r" b="b"/>
            <a:pathLst>
              <a:path w="257810" h="1029335">
                <a:moveTo>
                  <a:pt x="0" y="1028797"/>
                </a:moveTo>
                <a:lnTo>
                  <a:pt x="257205" y="1028797"/>
                </a:lnTo>
                <a:lnTo>
                  <a:pt x="257205" y="0"/>
                </a:lnTo>
                <a:lnTo>
                  <a:pt x="0" y="0"/>
                </a:lnTo>
                <a:lnTo>
                  <a:pt x="0" y="1028797"/>
                </a:lnTo>
                <a:close/>
              </a:path>
            </a:pathLst>
          </a:custGeom>
          <a:solidFill>
            <a:srgbClr val="BBDE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3757333" y="4414772"/>
            <a:ext cx="257810" cy="1029335"/>
          </a:xfrm>
          <a:custGeom>
            <a:avLst/>
            <a:gdLst/>
            <a:ahLst/>
            <a:cxnLst/>
            <a:rect l="l" t="t" r="r" b="b"/>
            <a:pathLst>
              <a:path w="257810" h="1029335">
                <a:moveTo>
                  <a:pt x="0" y="1028797"/>
                </a:moveTo>
                <a:lnTo>
                  <a:pt x="257205" y="1028797"/>
                </a:lnTo>
                <a:lnTo>
                  <a:pt x="257205" y="0"/>
                </a:lnTo>
                <a:lnTo>
                  <a:pt x="0" y="0"/>
                </a:lnTo>
                <a:lnTo>
                  <a:pt x="0" y="1028797"/>
                </a:lnTo>
                <a:close/>
              </a:path>
            </a:pathLst>
          </a:custGeom>
          <a:ln w="9513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4947898" y="4472082"/>
            <a:ext cx="267335" cy="971550"/>
          </a:xfrm>
          <a:custGeom>
            <a:avLst/>
            <a:gdLst/>
            <a:ahLst/>
            <a:cxnLst/>
            <a:rect l="l" t="t" r="r" b="b"/>
            <a:pathLst>
              <a:path w="267335" h="971550">
                <a:moveTo>
                  <a:pt x="0" y="971484"/>
                </a:moveTo>
                <a:lnTo>
                  <a:pt x="266719" y="971484"/>
                </a:lnTo>
                <a:lnTo>
                  <a:pt x="266719" y="0"/>
                </a:lnTo>
                <a:lnTo>
                  <a:pt x="0" y="0"/>
                </a:lnTo>
                <a:lnTo>
                  <a:pt x="0" y="971484"/>
                </a:lnTo>
                <a:close/>
              </a:path>
            </a:pathLst>
          </a:custGeom>
          <a:solidFill>
            <a:srgbClr val="BBDE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4947898" y="4472082"/>
            <a:ext cx="267335" cy="971550"/>
          </a:xfrm>
          <a:custGeom>
            <a:avLst/>
            <a:gdLst/>
            <a:ahLst/>
            <a:cxnLst/>
            <a:rect l="l" t="t" r="r" b="b"/>
            <a:pathLst>
              <a:path w="267335" h="971550">
                <a:moveTo>
                  <a:pt x="0" y="971484"/>
                </a:moveTo>
                <a:lnTo>
                  <a:pt x="266719" y="971484"/>
                </a:lnTo>
                <a:lnTo>
                  <a:pt x="266719" y="0"/>
                </a:lnTo>
                <a:lnTo>
                  <a:pt x="0" y="0"/>
                </a:lnTo>
                <a:lnTo>
                  <a:pt x="0" y="971484"/>
                </a:lnTo>
                <a:close/>
              </a:path>
            </a:pathLst>
          </a:custGeom>
          <a:ln w="9513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6147975" y="4652890"/>
            <a:ext cx="257810" cy="791210"/>
          </a:xfrm>
          <a:custGeom>
            <a:avLst/>
            <a:gdLst/>
            <a:ahLst/>
            <a:cxnLst/>
            <a:rect l="l" t="t" r="r" b="b"/>
            <a:pathLst>
              <a:path w="257810" h="791210">
                <a:moveTo>
                  <a:pt x="0" y="790676"/>
                </a:moveTo>
                <a:lnTo>
                  <a:pt x="257205" y="790676"/>
                </a:lnTo>
                <a:lnTo>
                  <a:pt x="257205" y="0"/>
                </a:lnTo>
                <a:lnTo>
                  <a:pt x="0" y="0"/>
                </a:lnTo>
                <a:lnTo>
                  <a:pt x="0" y="790676"/>
                </a:lnTo>
                <a:close/>
              </a:path>
            </a:pathLst>
          </a:custGeom>
          <a:solidFill>
            <a:srgbClr val="BBDE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6147975" y="4652890"/>
            <a:ext cx="257810" cy="791210"/>
          </a:xfrm>
          <a:custGeom>
            <a:avLst/>
            <a:gdLst/>
            <a:ahLst/>
            <a:cxnLst/>
            <a:rect l="l" t="t" r="r" b="b"/>
            <a:pathLst>
              <a:path w="257810" h="791210">
                <a:moveTo>
                  <a:pt x="0" y="790676"/>
                </a:moveTo>
                <a:lnTo>
                  <a:pt x="257205" y="790676"/>
                </a:lnTo>
                <a:lnTo>
                  <a:pt x="257205" y="0"/>
                </a:lnTo>
                <a:lnTo>
                  <a:pt x="0" y="0"/>
                </a:lnTo>
                <a:lnTo>
                  <a:pt x="0" y="790676"/>
                </a:lnTo>
                <a:close/>
              </a:path>
            </a:pathLst>
          </a:custGeom>
          <a:ln w="9512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7338541" y="4595897"/>
            <a:ext cx="267335" cy="847725"/>
          </a:xfrm>
          <a:custGeom>
            <a:avLst/>
            <a:gdLst/>
            <a:ahLst/>
            <a:cxnLst/>
            <a:rect l="l" t="t" r="r" b="b"/>
            <a:pathLst>
              <a:path w="267334" h="847725">
                <a:moveTo>
                  <a:pt x="0" y="847673"/>
                </a:moveTo>
                <a:lnTo>
                  <a:pt x="266719" y="847673"/>
                </a:lnTo>
                <a:lnTo>
                  <a:pt x="266719" y="0"/>
                </a:lnTo>
                <a:lnTo>
                  <a:pt x="0" y="0"/>
                </a:lnTo>
                <a:lnTo>
                  <a:pt x="0" y="847673"/>
                </a:lnTo>
                <a:close/>
              </a:path>
            </a:pathLst>
          </a:custGeom>
          <a:solidFill>
            <a:srgbClr val="BBDE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7338541" y="4595897"/>
            <a:ext cx="267335" cy="847725"/>
          </a:xfrm>
          <a:custGeom>
            <a:avLst/>
            <a:gdLst/>
            <a:ahLst/>
            <a:cxnLst/>
            <a:rect l="l" t="t" r="r" b="b"/>
            <a:pathLst>
              <a:path w="267334" h="847725">
                <a:moveTo>
                  <a:pt x="0" y="847673"/>
                </a:moveTo>
                <a:lnTo>
                  <a:pt x="266719" y="847673"/>
                </a:lnTo>
                <a:lnTo>
                  <a:pt x="266719" y="0"/>
                </a:lnTo>
                <a:lnTo>
                  <a:pt x="0" y="0"/>
                </a:lnTo>
                <a:lnTo>
                  <a:pt x="0" y="847673"/>
                </a:lnTo>
                <a:close/>
              </a:path>
            </a:pathLst>
          </a:custGeom>
          <a:ln w="9513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8539000" y="5014825"/>
            <a:ext cx="257175" cy="429259"/>
          </a:xfrm>
          <a:custGeom>
            <a:avLst/>
            <a:gdLst/>
            <a:ahLst/>
            <a:cxnLst/>
            <a:rect l="l" t="t" r="r" b="b"/>
            <a:pathLst>
              <a:path w="257175" h="429260">
                <a:moveTo>
                  <a:pt x="0" y="428744"/>
                </a:moveTo>
                <a:lnTo>
                  <a:pt x="256887" y="428744"/>
                </a:lnTo>
                <a:lnTo>
                  <a:pt x="256887" y="0"/>
                </a:lnTo>
                <a:lnTo>
                  <a:pt x="0" y="0"/>
                </a:lnTo>
                <a:lnTo>
                  <a:pt x="0" y="428744"/>
                </a:lnTo>
                <a:close/>
              </a:path>
            </a:pathLst>
          </a:custGeom>
          <a:solidFill>
            <a:srgbClr val="BBDE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8539000" y="5014825"/>
            <a:ext cx="257175" cy="429259"/>
          </a:xfrm>
          <a:custGeom>
            <a:avLst/>
            <a:gdLst/>
            <a:ahLst/>
            <a:cxnLst/>
            <a:rect l="l" t="t" r="r" b="b"/>
            <a:pathLst>
              <a:path w="257175" h="429260">
                <a:moveTo>
                  <a:pt x="0" y="428744"/>
                </a:moveTo>
                <a:lnTo>
                  <a:pt x="256887" y="428744"/>
                </a:lnTo>
                <a:lnTo>
                  <a:pt x="256887" y="0"/>
                </a:lnTo>
                <a:lnTo>
                  <a:pt x="0" y="0"/>
                </a:lnTo>
                <a:lnTo>
                  <a:pt x="0" y="428744"/>
                </a:lnTo>
                <a:close/>
              </a:path>
            </a:pathLst>
          </a:custGeom>
          <a:ln w="9510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1623895" y="4110087"/>
            <a:ext cx="257810" cy="1333500"/>
          </a:xfrm>
          <a:custGeom>
            <a:avLst/>
            <a:gdLst/>
            <a:ahLst/>
            <a:cxnLst/>
            <a:rect l="l" t="t" r="r" b="b"/>
            <a:pathLst>
              <a:path w="257810" h="1333500">
                <a:moveTo>
                  <a:pt x="0" y="1333479"/>
                </a:moveTo>
                <a:lnTo>
                  <a:pt x="257205" y="1333479"/>
                </a:lnTo>
                <a:lnTo>
                  <a:pt x="257205" y="0"/>
                </a:lnTo>
                <a:lnTo>
                  <a:pt x="0" y="0"/>
                </a:lnTo>
                <a:lnTo>
                  <a:pt x="0" y="1333479"/>
                </a:lnTo>
                <a:close/>
              </a:path>
            </a:pathLst>
          </a:custGeom>
          <a:solidFill>
            <a:srgbClr val="79A1B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1623895" y="4110087"/>
            <a:ext cx="257810" cy="1333500"/>
          </a:xfrm>
          <a:custGeom>
            <a:avLst/>
            <a:gdLst/>
            <a:ahLst/>
            <a:cxnLst/>
            <a:rect l="l" t="t" r="r" b="b"/>
            <a:pathLst>
              <a:path w="257810" h="1333500">
                <a:moveTo>
                  <a:pt x="0" y="1333479"/>
                </a:moveTo>
                <a:lnTo>
                  <a:pt x="257205" y="1333479"/>
                </a:lnTo>
                <a:lnTo>
                  <a:pt x="257205" y="0"/>
                </a:lnTo>
                <a:lnTo>
                  <a:pt x="0" y="0"/>
                </a:lnTo>
                <a:lnTo>
                  <a:pt x="0" y="1333479"/>
                </a:lnTo>
                <a:close/>
              </a:path>
            </a:pathLst>
          </a:custGeom>
          <a:ln w="9513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2824035" y="3738339"/>
            <a:ext cx="257810" cy="1705610"/>
          </a:xfrm>
          <a:custGeom>
            <a:avLst/>
            <a:gdLst/>
            <a:ahLst/>
            <a:cxnLst/>
            <a:rect l="l" t="t" r="r" b="b"/>
            <a:pathLst>
              <a:path w="257810" h="1705610">
                <a:moveTo>
                  <a:pt x="0" y="1705226"/>
                </a:moveTo>
                <a:lnTo>
                  <a:pt x="257205" y="1705226"/>
                </a:lnTo>
                <a:lnTo>
                  <a:pt x="257205" y="0"/>
                </a:lnTo>
                <a:lnTo>
                  <a:pt x="0" y="0"/>
                </a:lnTo>
                <a:lnTo>
                  <a:pt x="0" y="1705226"/>
                </a:lnTo>
                <a:close/>
              </a:path>
            </a:pathLst>
          </a:custGeom>
          <a:solidFill>
            <a:srgbClr val="79A1B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2824035" y="3738339"/>
            <a:ext cx="257810" cy="1705610"/>
          </a:xfrm>
          <a:custGeom>
            <a:avLst/>
            <a:gdLst/>
            <a:ahLst/>
            <a:cxnLst/>
            <a:rect l="l" t="t" r="r" b="b"/>
            <a:pathLst>
              <a:path w="257810" h="1705610">
                <a:moveTo>
                  <a:pt x="0" y="1705226"/>
                </a:moveTo>
                <a:lnTo>
                  <a:pt x="257205" y="1705226"/>
                </a:lnTo>
                <a:lnTo>
                  <a:pt x="257205" y="0"/>
                </a:lnTo>
                <a:lnTo>
                  <a:pt x="0" y="0"/>
                </a:lnTo>
                <a:lnTo>
                  <a:pt x="0" y="1705226"/>
                </a:lnTo>
                <a:close/>
              </a:path>
            </a:pathLst>
          </a:custGeom>
          <a:ln w="9514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4014602" y="4290958"/>
            <a:ext cx="257810" cy="1153160"/>
          </a:xfrm>
          <a:custGeom>
            <a:avLst/>
            <a:gdLst/>
            <a:ahLst/>
            <a:cxnLst/>
            <a:rect l="l" t="t" r="r" b="b"/>
            <a:pathLst>
              <a:path w="257810" h="1153160">
                <a:moveTo>
                  <a:pt x="0" y="1152608"/>
                </a:moveTo>
                <a:lnTo>
                  <a:pt x="257205" y="1152608"/>
                </a:lnTo>
                <a:lnTo>
                  <a:pt x="257205" y="0"/>
                </a:lnTo>
                <a:lnTo>
                  <a:pt x="0" y="0"/>
                </a:lnTo>
                <a:lnTo>
                  <a:pt x="0" y="1152608"/>
                </a:lnTo>
                <a:close/>
              </a:path>
            </a:pathLst>
          </a:custGeom>
          <a:solidFill>
            <a:srgbClr val="79A1B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4014602" y="4290958"/>
            <a:ext cx="257810" cy="1153160"/>
          </a:xfrm>
          <a:custGeom>
            <a:avLst/>
            <a:gdLst/>
            <a:ahLst/>
            <a:cxnLst/>
            <a:rect l="l" t="t" r="r" b="b"/>
            <a:pathLst>
              <a:path w="257810" h="1153160">
                <a:moveTo>
                  <a:pt x="0" y="1152608"/>
                </a:moveTo>
                <a:lnTo>
                  <a:pt x="257205" y="1152608"/>
                </a:lnTo>
                <a:lnTo>
                  <a:pt x="257205" y="0"/>
                </a:lnTo>
                <a:lnTo>
                  <a:pt x="0" y="0"/>
                </a:lnTo>
                <a:lnTo>
                  <a:pt x="0" y="1152608"/>
                </a:lnTo>
                <a:close/>
              </a:path>
            </a:pathLst>
          </a:custGeom>
          <a:ln w="9513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5214552" y="4110087"/>
            <a:ext cx="257810" cy="1333500"/>
          </a:xfrm>
          <a:custGeom>
            <a:avLst/>
            <a:gdLst/>
            <a:ahLst/>
            <a:cxnLst/>
            <a:rect l="l" t="t" r="r" b="b"/>
            <a:pathLst>
              <a:path w="257810" h="1333500">
                <a:moveTo>
                  <a:pt x="0" y="1333479"/>
                </a:moveTo>
                <a:lnTo>
                  <a:pt x="257205" y="1333479"/>
                </a:lnTo>
                <a:lnTo>
                  <a:pt x="257205" y="0"/>
                </a:lnTo>
                <a:lnTo>
                  <a:pt x="0" y="0"/>
                </a:lnTo>
                <a:lnTo>
                  <a:pt x="0" y="1333479"/>
                </a:lnTo>
                <a:close/>
              </a:path>
            </a:pathLst>
          </a:custGeom>
          <a:solidFill>
            <a:srgbClr val="79A1B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5214552" y="4110087"/>
            <a:ext cx="257810" cy="1333500"/>
          </a:xfrm>
          <a:custGeom>
            <a:avLst/>
            <a:gdLst/>
            <a:ahLst/>
            <a:cxnLst/>
            <a:rect l="l" t="t" r="r" b="b"/>
            <a:pathLst>
              <a:path w="257810" h="1333500">
                <a:moveTo>
                  <a:pt x="0" y="1333479"/>
                </a:moveTo>
                <a:lnTo>
                  <a:pt x="257205" y="1333479"/>
                </a:lnTo>
                <a:lnTo>
                  <a:pt x="257205" y="0"/>
                </a:lnTo>
                <a:lnTo>
                  <a:pt x="0" y="0"/>
                </a:lnTo>
                <a:lnTo>
                  <a:pt x="0" y="1333479"/>
                </a:lnTo>
                <a:close/>
              </a:path>
            </a:pathLst>
          </a:custGeom>
          <a:ln w="9513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6405245" y="4348276"/>
            <a:ext cx="257810" cy="1095375"/>
          </a:xfrm>
          <a:custGeom>
            <a:avLst/>
            <a:gdLst/>
            <a:ahLst/>
            <a:cxnLst/>
            <a:rect l="l" t="t" r="r" b="b"/>
            <a:pathLst>
              <a:path w="257809" h="1095375">
                <a:moveTo>
                  <a:pt x="0" y="1095294"/>
                </a:moveTo>
                <a:lnTo>
                  <a:pt x="257205" y="1095294"/>
                </a:lnTo>
                <a:lnTo>
                  <a:pt x="257205" y="0"/>
                </a:lnTo>
                <a:lnTo>
                  <a:pt x="0" y="0"/>
                </a:lnTo>
                <a:lnTo>
                  <a:pt x="0" y="1095294"/>
                </a:lnTo>
                <a:close/>
              </a:path>
            </a:pathLst>
          </a:custGeom>
          <a:solidFill>
            <a:srgbClr val="79A1B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6405245" y="4348276"/>
            <a:ext cx="257810" cy="1095375"/>
          </a:xfrm>
          <a:custGeom>
            <a:avLst/>
            <a:gdLst/>
            <a:ahLst/>
            <a:cxnLst/>
            <a:rect l="l" t="t" r="r" b="b"/>
            <a:pathLst>
              <a:path w="257809" h="1095375">
                <a:moveTo>
                  <a:pt x="0" y="1095294"/>
                </a:moveTo>
                <a:lnTo>
                  <a:pt x="257205" y="1095294"/>
                </a:lnTo>
                <a:lnTo>
                  <a:pt x="257205" y="0"/>
                </a:lnTo>
                <a:lnTo>
                  <a:pt x="0" y="0"/>
                </a:lnTo>
                <a:lnTo>
                  <a:pt x="0" y="1095294"/>
                </a:lnTo>
                <a:close/>
              </a:path>
            </a:pathLst>
          </a:custGeom>
          <a:ln w="9513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7605324" y="4900510"/>
            <a:ext cx="257810" cy="543560"/>
          </a:xfrm>
          <a:custGeom>
            <a:avLst/>
            <a:gdLst/>
            <a:ahLst/>
            <a:cxnLst/>
            <a:rect l="l" t="t" r="r" b="b"/>
            <a:pathLst>
              <a:path w="257809" h="543560">
                <a:moveTo>
                  <a:pt x="0" y="543055"/>
                </a:moveTo>
                <a:lnTo>
                  <a:pt x="257205" y="543055"/>
                </a:lnTo>
                <a:lnTo>
                  <a:pt x="257205" y="0"/>
                </a:lnTo>
                <a:lnTo>
                  <a:pt x="0" y="0"/>
                </a:lnTo>
                <a:lnTo>
                  <a:pt x="0" y="543055"/>
                </a:lnTo>
                <a:close/>
              </a:path>
            </a:pathLst>
          </a:custGeom>
          <a:solidFill>
            <a:srgbClr val="79A1B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7605324" y="4900510"/>
            <a:ext cx="257810" cy="543560"/>
          </a:xfrm>
          <a:custGeom>
            <a:avLst/>
            <a:gdLst/>
            <a:ahLst/>
            <a:cxnLst/>
            <a:rect l="l" t="t" r="r" b="b"/>
            <a:pathLst>
              <a:path w="257809" h="543560">
                <a:moveTo>
                  <a:pt x="0" y="543055"/>
                </a:moveTo>
                <a:lnTo>
                  <a:pt x="257205" y="543055"/>
                </a:lnTo>
                <a:lnTo>
                  <a:pt x="257205" y="0"/>
                </a:lnTo>
                <a:lnTo>
                  <a:pt x="0" y="0"/>
                </a:lnTo>
                <a:lnTo>
                  <a:pt x="0" y="543055"/>
                </a:lnTo>
                <a:close/>
              </a:path>
            </a:pathLst>
          </a:custGeom>
          <a:ln w="9511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8795887" y="4652890"/>
            <a:ext cx="257810" cy="791210"/>
          </a:xfrm>
          <a:custGeom>
            <a:avLst/>
            <a:gdLst/>
            <a:ahLst/>
            <a:cxnLst/>
            <a:rect l="l" t="t" r="r" b="b"/>
            <a:pathLst>
              <a:path w="257809" h="791210">
                <a:moveTo>
                  <a:pt x="0" y="790676"/>
                </a:moveTo>
                <a:lnTo>
                  <a:pt x="257205" y="790676"/>
                </a:lnTo>
                <a:lnTo>
                  <a:pt x="257205" y="0"/>
                </a:lnTo>
                <a:lnTo>
                  <a:pt x="0" y="0"/>
                </a:lnTo>
                <a:lnTo>
                  <a:pt x="0" y="790676"/>
                </a:lnTo>
                <a:close/>
              </a:path>
            </a:pathLst>
          </a:custGeom>
          <a:solidFill>
            <a:srgbClr val="79A1B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8795887" y="4652890"/>
            <a:ext cx="257810" cy="791210"/>
          </a:xfrm>
          <a:custGeom>
            <a:avLst/>
            <a:gdLst/>
            <a:ahLst/>
            <a:cxnLst/>
            <a:rect l="l" t="t" r="r" b="b"/>
            <a:pathLst>
              <a:path w="257809" h="791210">
                <a:moveTo>
                  <a:pt x="0" y="790676"/>
                </a:moveTo>
                <a:lnTo>
                  <a:pt x="257205" y="790676"/>
                </a:lnTo>
                <a:lnTo>
                  <a:pt x="257205" y="0"/>
                </a:lnTo>
                <a:lnTo>
                  <a:pt x="0" y="0"/>
                </a:lnTo>
                <a:lnTo>
                  <a:pt x="0" y="790676"/>
                </a:lnTo>
                <a:close/>
              </a:path>
            </a:pathLst>
          </a:custGeom>
          <a:ln w="9512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766649" y="2404940"/>
            <a:ext cx="0" cy="3029585"/>
          </a:xfrm>
          <a:custGeom>
            <a:avLst/>
            <a:gdLst/>
            <a:ahLst/>
            <a:cxnLst/>
            <a:rect l="l" t="t" r="r" b="b"/>
            <a:pathLst>
              <a:path h="3029585">
                <a:moveTo>
                  <a:pt x="0" y="0"/>
                </a:moveTo>
                <a:lnTo>
                  <a:pt x="0" y="3029130"/>
                </a:lnTo>
              </a:path>
            </a:pathLst>
          </a:custGeom>
          <a:ln w="9514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728593" y="5443566"/>
            <a:ext cx="28575" cy="0"/>
          </a:xfrm>
          <a:custGeom>
            <a:avLst/>
            <a:gdLst/>
            <a:ahLst/>
            <a:cxnLst/>
            <a:rect l="l" t="t" r="r" b="b"/>
            <a:pathLst>
              <a:path w="28575">
                <a:moveTo>
                  <a:pt x="0" y="0"/>
                </a:moveTo>
                <a:lnTo>
                  <a:pt x="28543" y="0"/>
                </a:lnTo>
              </a:path>
            </a:pathLst>
          </a:custGeom>
          <a:ln w="9499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728593" y="4834014"/>
            <a:ext cx="28575" cy="0"/>
          </a:xfrm>
          <a:custGeom>
            <a:avLst/>
            <a:gdLst/>
            <a:ahLst/>
            <a:cxnLst/>
            <a:rect l="l" t="t" r="r" b="b"/>
            <a:pathLst>
              <a:path w="28575">
                <a:moveTo>
                  <a:pt x="0" y="0"/>
                </a:moveTo>
                <a:lnTo>
                  <a:pt x="28543" y="0"/>
                </a:lnTo>
              </a:path>
            </a:pathLst>
          </a:custGeom>
          <a:ln w="9499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728593" y="4224411"/>
            <a:ext cx="28575" cy="0"/>
          </a:xfrm>
          <a:custGeom>
            <a:avLst/>
            <a:gdLst/>
            <a:ahLst/>
            <a:cxnLst/>
            <a:rect l="l" t="t" r="r" b="b"/>
            <a:pathLst>
              <a:path w="28575">
                <a:moveTo>
                  <a:pt x="0" y="0"/>
                </a:moveTo>
                <a:lnTo>
                  <a:pt x="28543" y="0"/>
                </a:lnTo>
              </a:path>
            </a:pathLst>
          </a:custGeom>
          <a:ln w="9499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728593" y="3624041"/>
            <a:ext cx="28575" cy="0"/>
          </a:xfrm>
          <a:custGeom>
            <a:avLst/>
            <a:gdLst/>
            <a:ahLst/>
            <a:cxnLst/>
            <a:rect l="l" t="t" r="r" b="b"/>
            <a:pathLst>
              <a:path w="28575">
                <a:moveTo>
                  <a:pt x="0" y="0"/>
                </a:moveTo>
                <a:lnTo>
                  <a:pt x="28543" y="0"/>
                </a:lnTo>
              </a:path>
            </a:pathLst>
          </a:custGeom>
          <a:ln w="9499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728593" y="3014552"/>
            <a:ext cx="28575" cy="0"/>
          </a:xfrm>
          <a:custGeom>
            <a:avLst/>
            <a:gdLst/>
            <a:ahLst/>
            <a:cxnLst/>
            <a:rect l="l" t="t" r="r" b="b"/>
            <a:pathLst>
              <a:path w="28575">
                <a:moveTo>
                  <a:pt x="0" y="0"/>
                </a:moveTo>
                <a:lnTo>
                  <a:pt x="28543" y="0"/>
                </a:lnTo>
              </a:path>
            </a:pathLst>
          </a:custGeom>
          <a:ln w="9499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728593" y="2404936"/>
            <a:ext cx="28575" cy="0"/>
          </a:xfrm>
          <a:custGeom>
            <a:avLst/>
            <a:gdLst/>
            <a:ahLst/>
            <a:cxnLst/>
            <a:rect l="l" t="t" r="r" b="b"/>
            <a:pathLst>
              <a:path w="28575">
                <a:moveTo>
                  <a:pt x="0" y="0"/>
                </a:moveTo>
                <a:lnTo>
                  <a:pt x="28543" y="0"/>
                </a:lnTo>
              </a:path>
            </a:pathLst>
          </a:custGeom>
          <a:ln w="9499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766651" y="5443566"/>
            <a:ext cx="8353425" cy="0"/>
          </a:xfrm>
          <a:custGeom>
            <a:avLst/>
            <a:gdLst/>
            <a:ahLst/>
            <a:cxnLst/>
            <a:rect l="l" t="t" r="r" b="b"/>
            <a:pathLst>
              <a:path w="8353425">
                <a:moveTo>
                  <a:pt x="0" y="0"/>
                </a:moveTo>
                <a:lnTo>
                  <a:pt x="8352980" y="0"/>
                </a:lnTo>
              </a:path>
            </a:pathLst>
          </a:custGeom>
          <a:ln w="9499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766649" y="5453070"/>
            <a:ext cx="0" cy="28575"/>
          </a:xfrm>
          <a:custGeom>
            <a:avLst/>
            <a:gdLst/>
            <a:ahLst/>
            <a:cxnLst/>
            <a:rect l="l" t="t" r="r" b="b"/>
            <a:pathLst>
              <a:path h="28575">
                <a:moveTo>
                  <a:pt x="0" y="28498"/>
                </a:moveTo>
                <a:lnTo>
                  <a:pt x="0" y="0"/>
                </a:lnTo>
              </a:path>
            </a:pathLst>
          </a:custGeom>
          <a:ln w="9514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1957213" y="5453070"/>
            <a:ext cx="0" cy="28575"/>
          </a:xfrm>
          <a:custGeom>
            <a:avLst/>
            <a:gdLst/>
            <a:ahLst/>
            <a:cxnLst/>
            <a:rect l="l" t="t" r="r" b="b"/>
            <a:pathLst>
              <a:path h="28575">
                <a:moveTo>
                  <a:pt x="0" y="28498"/>
                </a:moveTo>
                <a:lnTo>
                  <a:pt x="0" y="0"/>
                </a:lnTo>
              </a:path>
            </a:pathLst>
          </a:custGeom>
          <a:ln w="9514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3157292" y="5453070"/>
            <a:ext cx="0" cy="28575"/>
          </a:xfrm>
          <a:custGeom>
            <a:avLst/>
            <a:gdLst/>
            <a:ahLst/>
            <a:cxnLst/>
            <a:rect l="l" t="t" r="r" b="b"/>
            <a:pathLst>
              <a:path h="28575">
                <a:moveTo>
                  <a:pt x="0" y="28498"/>
                </a:moveTo>
                <a:lnTo>
                  <a:pt x="0" y="0"/>
                </a:lnTo>
              </a:path>
            </a:pathLst>
          </a:custGeom>
          <a:ln w="9514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4347857" y="5453070"/>
            <a:ext cx="0" cy="28575"/>
          </a:xfrm>
          <a:custGeom>
            <a:avLst/>
            <a:gdLst/>
            <a:ahLst/>
            <a:cxnLst/>
            <a:rect l="l" t="t" r="r" b="b"/>
            <a:pathLst>
              <a:path h="28575">
                <a:moveTo>
                  <a:pt x="0" y="28498"/>
                </a:moveTo>
                <a:lnTo>
                  <a:pt x="0" y="0"/>
                </a:lnTo>
              </a:path>
            </a:pathLst>
          </a:custGeom>
          <a:ln w="9514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5547935" y="5453070"/>
            <a:ext cx="0" cy="28575"/>
          </a:xfrm>
          <a:custGeom>
            <a:avLst/>
            <a:gdLst/>
            <a:ahLst/>
            <a:cxnLst/>
            <a:rect l="l" t="t" r="r" b="b"/>
            <a:pathLst>
              <a:path h="28575">
                <a:moveTo>
                  <a:pt x="0" y="28498"/>
                </a:moveTo>
                <a:lnTo>
                  <a:pt x="0" y="0"/>
                </a:lnTo>
              </a:path>
            </a:pathLst>
          </a:custGeom>
          <a:ln w="9514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6738500" y="5453070"/>
            <a:ext cx="0" cy="28575"/>
          </a:xfrm>
          <a:custGeom>
            <a:avLst/>
            <a:gdLst/>
            <a:ahLst/>
            <a:cxnLst/>
            <a:rect l="l" t="t" r="r" b="b"/>
            <a:pathLst>
              <a:path h="28575">
                <a:moveTo>
                  <a:pt x="0" y="28498"/>
                </a:moveTo>
                <a:lnTo>
                  <a:pt x="0" y="0"/>
                </a:lnTo>
              </a:path>
            </a:pathLst>
          </a:custGeom>
          <a:ln w="9514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7938959" y="5453070"/>
            <a:ext cx="0" cy="28575"/>
          </a:xfrm>
          <a:custGeom>
            <a:avLst/>
            <a:gdLst/>
            <a:ahLst/>
            <a:cxnLst/>
            <a:rect l="l" t="t" r="r" b="b"/>
            <a:pathLst>
              <a:path h="28575">
                <a:moveTo>
                  <a:pt x="0" y="28498"/>
                </a:moveTo>
                <a:lnTo>
                  <a:pt x="0" y="0"/>
                </a:lnTo>
              </a:path>
            </a:pathLst>
          </a:custGeom>
          <a:ln w="9514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9129524" y="5453070"/>
            <a:ext cx="0" cy="28575"/>
          </a:xfrm>
          <a:custGeom>
            <a:avLst/>
            <a:gdLst/>
            <a:ahLst/>
            <a:cxnLst/>
            <a:rect l="l" t="t" r="r" b="b"/>
            <a:pathLst>
              <a:path h="28575">
                <a:moveTo>
                  <a:pt x="0" y="28498"/>
                </a:moveTo>
                <a:lnTo>
                  <a:pt x="0" y="0"/>
                </a:lnTo>
              </a:path>
            </a:pathLst>
          </a:custGeom>
          <a:ln w="9514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 txBox="1"/>
          <p:nvPr/>
        </p:nvSpPr>
        <p:spPr>
          <a:xfrm>
            <a:off x="882710" y="4175071"/>
            <a:ext cx="158750" cy="1461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spc="-10" dirty="0">
                <a:latin typeface="Arial"/>
                <a:cs typeface="Arial"/>
              </a:rPr>
              <a:t>39</a:t>
            </a:r>
            <a:endParaRPr sz="950">
              <a:latin typeface="Arial"/>
              <a:cs typeface="Arial"/>
            </a:endParaRPr>
          </a:p>
        </p:txBody>
      </p:sp>
      <p:sp>
        <p:nvSpPr>
          <p:cNvPr id="79" name="object 79"/>
          <p:cNvSpPr txBox="1"/>
          <p:nvPr/>
        </p:nvSpPr>
        <p:spPr>
          <a:xfrm>
            <a:off x="2082788" y="4479993"/>
            <a:ext cx="158750" cy="1461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spc="-10" dirty="0">
                <a:latin typeface="Arial"/>
                <a:cs typeface="Arial"/>
              </a:rPr>
              <a:t>29</a:t>
            </a:r>
            <a:endParaRPr sz="950">
              <a:latin typeface="Arial"/>
              <a:cs typeface="Arial"/>
            </a:endParaRPr>
          </a:p>
        </p:txBody>
      </p:sp>
      <p:sp>
        <p:nvSpPr>
          <p:cNvPr id="80" name="object 80"/>
          <p:cNvSpPr txBox="1"/>
          <p:nvPr/>
        </p:nvSpPr>
        <p:spPr>
          <a:xfrm>
            <a:off x="3273353" y="4727614"/>
            <a:ext cx="158750" cy="1461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spc="-10" dirty="0">
                <a:latin typeface="Arial"/>
                <a:cs typeface="Arial"/>
              </a:rPr>
              <a:t>21</a:t>
            </a:r>
            <a:endParaRPr sz="950">
              <a:latin typeface="Arial"/>
              <a:cs typeface="Arial"/>
            </a:endParaRPr>
          </a:p>
        </p:txBody>
      </p:sp>
      <p:sp>
        <p:nvSpPr>
          <p:cNvPr id="81" name="object 81"/>
          <p:cNvSpPr txBox="1"/>
          <p:nvPr/>
        </p:nvSpPr>
        <p:spPr>
          <a:xfrm>
            <a:off x="4473432" y="5061047"/>
            <a:ext cx="158750" cy="1461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spc="-10" dirty="0">
                <a:latin typeface="Arial"/>
                <a:cs typeface="Arial"/>
              </a:rPr>
              <a:t>10</a:t>
            </a:r>
            <a:endParaRPr sz="950">
              <a:latin typeface="Arial"/>
              <a:cs typeface="Arial"/>
            </a:endParaRPr>
          </a:p>
        </p:txBody>
      </p:sp>
      <p:sp>
        <p:nvSpPr>
          <p:cNvPr id="82" name="object 82"/>
          <p:cNvSpPr txBox="1"/>
          <p:nvPr/>
        </p:nvSpPr>
        <p:spPr>
          <a:xfrm>
            <a:off x="5663996" y="4879923"/>
            <a:ext cx="158750" cy="1461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spc="-10" dirty="0">
                <a:latin typeface="Arial"/>
                <a:cs typeface="Arial"/>
              </a:rPr>
              <a:t>16</a:t>
            </a:r>
            <a:endParaRPr sz="950">
              <a:latin typeface="Arial"/>
              <a:cs typeface="Arial"/>
            </a:endParaRPr>
          </a:p>
        </p:txBody>
      </p:sp>
      <p:sp>
        <p:nvSpPr>
          <p:cNvPr id="83" name="object 83"/>
          <p:cNvSpPr txBox="1"/>
          <p:nvPr/>
        </p:nvSpPr>
        <p:spPr>
          <a:xfrm>
            <a:off x="6902132" y="5089546"/>
            <a:ext cx="94616" cy="1461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spc="10" dirty="0">
                <a:latin typeface="Arial"/>
                <a:cs typeface="Arial"/>
              </a:rPr>
              <a:t>9</a:t>
            </a:r>
            <a:endParaRPr sz="950">
              <a:latin typeface="Arial"/>
              <a:cs typeface="Arial"/>
            </a:endParaRPr>
          </a:p>
        </p:txBody>
      </p:sp>
      <p:sp>
        <p:nvSpPr>
          <p:cNvPr id="84" name="object 84"/>
          <p:cNvSpPr txBox="1"/>
          <p:nvPr/>
        </p:nvSpPr>
        <p:spPr>
          <a:xfrm>
            <a:off x="8092697" y="5146543"/>
            <a:ext cx="94616" cy="1461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spc="10" dirty="0">
                <a:latin typeface="Arial"/>
                <a:cs typeface="Arial"/>
              </a:rPr>
              <a:t>7</a:t>
            </a:r>
            <a:endParaRPr sz="950">
              <a:latin typeface="Arial"/>
              <a:cs typeface="Arial"/>
            </a:endParaRPr>
          </a:p>
        </p:txBody>
      </p:sp>
      <p:sp>
        <p:nvSpPr>
          <p:cNvPr id="85" name="object 85"/>
          <p:cNvSpPr txBox="1"/>
          <p:nvPr/>
        </p:nvSpPr>
        <p:spPr>
          <a:xfrm>
            <a:off x="1149430" y="4394181"/>
            <a:ext cx="158750" cy="1461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spc="-10" dirty="0">
                <a:latin typeface="Arial"/>
                <a:cs typeface="Arial"/>
              </a:rPr>
              <a:t>32</a:t>
            </a:r>
            <a:endParaRPr sz="950">
              <a:latin typeface="Arial"/>
              <a:cs typeface="Arial"/>
            </a:endParaRPr>
          </a:p>
        </p:txBody>
      </p:sp>
      <p:sp>
        <p:nvSpPr>
          <p:cNvPr id="86" name="object 86"/>
          <p:cNvSpPr txBox="1"/>
          <p:nvPr/>
        </p:nvSpPr>
        <p:spPr>
          <a:xfrm>
            <a:off x="2340057" y="4575305"/>
            <a:ext cx="158750" cy="1461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spc="-10" dirty="0">
                <a:latin typeface="Arial"/>
                <a:cs typeface="Arial"/>
              </a:rPr>
              <a:t>26</a:t>
            </a:r>
            <a:endParaRPr sz="950">
              <a:latin typeface="Arial"/>
              <a:cs typeface="Arial"/>
            </a:endParaRPr>
          </a:p>
        </p:txBody>
      </p:sp>
      <p:sp>
        <p:nvSpPr>
          <p:cNvPr id="87" name="object 87"/>
          <p:cNvSpPr txBox="1"/>
          <p:nvPr/>
        </p:nvSpPr>
        <p:spPr>
          <a:xfrm>
            <a:off x="3540009" y="4908422"/>
            <a:ext cx="158750" cy="1461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spc="-10" dirty="0">
                <a:latin typeface="Arial"/>
                <a:cs typeface="Arial"/>
              </a:rPr>
              <a:t>15</a:t>
            </a:r>
            <a:endParaRPr sz="950">
              <a:latin typeface="Arial"/>
              <a:cs typeface="Arial"/>
            </a:endParaRPr>
          </a:p>
        </p:txBody>
      </p:sp>
      <p:sp>
        <p:nvSpPr>
          <p:cNvPr id="88" name="object 88"/>
          <p:cNvSpPr txBox="1"/>
          <p:nvPr/>
        </p:nvSpPr>
        <p:spPr>
          <a:xfrm>
            <a:off x="5930779" y="5032232"/>
            <a:ext cx="158750" cy="1461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spc="-10" dirty="0">
                <a:latin typeface="Arial"/>
                <a:cs typeface="Arial"/>
              </a:rPr>
              <a:t>11</a:t>
            </a:r>
            <a:endParaRPr sz="950">
              <a:latin typeface="Arial"/>
              <a:cs typeface="Arial"/>
            </a:endParaRPr>
          </a:p>
        </p:txBody>
      </p:sp>
      <p:sp>
        <p:nvSpPr>
          <p:cNvPr id="89" name="object 89"/>
          <p:cNvSpPr txBox="1"/>
          <p:nvPr/>
        </p:nvSpPr>
        <p:spPr>
          <a:xfrm>
            <a:off x="7121344" y="5032232"/>
            <a:ext cx="158750" cy="1461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spc="-10" dirty="0">
                <a:latin typeface="Arial"/>
                <a:cs typeface="Arial"/>
              </a:rPr>
              <a:t>11</a:t>
            </a:r>
            <a:endParaRPr sz="950">
              <a:latin typeface="Arial"/>
              <a:cs typeface="Arial"/>
            </a:endParaRPr>
          </a:p>
        </p:txBody>
      </p:sp>
      <p:sp>
        <p:nvSpPr>
          <p:cNvPr id="90" name="object 90"/>
          <p:cNvSpPr txBox="1"/>
          <p:nvPr/>
        </p:nvSpPr>
        <p:spPr>
          <a:xfrm>
            <a:off x="8359353" y="5184858"/>
            <a:ext cx="94616" cy="1461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spc="10" dirty="0">
                <a:latin typeface="Arial"/>
                <a:cs typeface="Arial"/>
              </a:rPr>
              <a:t>6</a:t>
            </a:r>
            <a:endParaRPr sz="950">
              <a:latin typeface="Arial"/>
              <a:cs typeface="Arial"/>
            </a:endParaRPr>
          </a:p>
        </p:txBody>
      </p:sp>
      <p:sp>
        <p:nvSpPr>
          <p:cNvPr id="91" name="object 91"/>
          <p:cNvSpPr txBox="1"/>
          <p:nvPr/>
        </p:nvSpPr>
        <p:spPr>
          <a:xfrm>
            <a:off x="1406634" y="4270320"/>
            <a:ext cx="158750" cy="1461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spc="-10" dirty="0">
                <a:latin typeface="Arial"/>
                <a:cs typeface="Arial"/>
              </a:rPr>
              <a:t>36</a:t>
            </a:r>
            <a:endParaRPr sz="950">
              <a:latin typeface="Arial"/>
              <a:cs typeface="Arial"/>
            </a:endParaRPr>
          </a:p>
        </p:txBody>
      </p:sp>
      <p:sp>
        <p:nvSpPr>
          <p:cNvPr id="92" name="object 92"/>
          <p:cNvSpPr txBox="1"/>
          <p:nvPr/>
        </p:nvSpPr>
        <p:spPr>
          <a:xfrm>
            <a:off x="2606713" y="4422679"/>
            <a:ext cx="158750" cy="1461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spc="-10" dirty="0">
                <a:latin typeface="Arial"/>
                <a:cs typeface="Arial"/>
              </a:rPr>
              <a:t>31</a:t>
            </a:r>
            <a:endParaRPr sz="950">
              <a:latin typeface="Arial"/>
              <a:cs typeface="Arial"/>
            </a:endParaRPr>
          </a:p>
        </p:txBody>
      </p:sp>
      <p:sp>
        <p:nvSpPr>
          <p:cNvPr id="93" name="object 93"/>
          <p:cNvSpPr txBox="1"/>
          <p:nvPr/>
        </p:nvSpPr>
        <p:spPr>
          <a:xfrm>
            <a:off x="3797278" y="4851425"/>
            <a:ext cx="158750" cy="1461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spc="-10" dirty="0">
                <a:latin typeface="Arial"/>
                <a:cs typeface="Arial"/>
              </a:rPr>
              <a:t>17</a:t>
            </a:r>
            <a:endParaRPr sz="950">
              <a:latin typeface="Arial"/>
              <a:cs typeface="Arial"/>
            </a:endParaRPr>
          </a:p>
        </p:txBody>
      </p:sp>
      <p:sp>
        <p:nvSpPr>
          <p:cNvPr id="94" name="object 94"/>
          <p:cNvSpPr txBox="1"/>
          <p:nvPr/>
        </p:nvSpPr>
        <p:spPr>
          <a:xfrm>
            <a:off x="4730700" y="4879923"/>
            <a:ext cx="425450" cy="1461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278765" algn="l"/>
              </a:tabLst>
            </a:pPr>
            <a:r>
              <a:rPr sz="950" spc="-10" dirty="0">
                <a:latin typeface="Arial"/>
                <a:cs typeface="Arial"/>
              </a:rPr>
              <a:t>1</a:t>
            </a:r>
            <a:r>
              <a:rPr sz="950" spc="10" dirty="0">
                <a:latin typeface="Arial"/>
                <a:cs typeface="Arial"/>
              </a:rPr>
              <a:t>6</a:t>
            </a:r>
            <a:r>
              <a:rPr sz="950" dirty="0">
                <a:latin typeface="Arial"/>
                <a:cs typeface="Arial"/>
              </a:rPr>
              <a:t>	</a:t>
            </a:r>
            <a:r>
              <a:rPr sz="950" spc="-10" dirty="0">
                <a:latin typeface="Arial"/>
                <a:cs typeface="Arial"/>
              </a:rPr>
              <a:t>16</a:t>
            </a:r>
            <a:endParaRPr sz="950">
              <a:latin typeface="Arial"/>
              <a:cs typeface="Arial"/>
            </a:endParaRPr>
          </a:p>
        </p:txBody>
      </p:sp>
      <p:sp>
        <p:nvSpPr>
          <p:cNvPr id="95" name="object 95"/>
          <p:cNvSpPr txBox="1"/>
          <p:nvPr/>
        </p:nvSpPr>
        <p:spPr>
          <a:xfrm>
            <a:off x="6187921" y="4965735"/>
            <a:ext cx="158750" cy="1461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spc="-10" dirty="0">
                <a:latin typeface="Arial"/>
                <a:cs typeface="Arial"/>
              </a:rPr>
              <a:t>13</a:t>
            </a:r>
            <a:endParaRPr sz="950">
              <a:latin typeface="Arial"/>
              <a:cs typeface="Arial"/>
            </a:endParaRPr>
          </a:p>
        </p:txBody>
      </p:sp>
      <p:sp>
        <p:nvSpPr>
          <p:cNvPr id="96" name="object 96"/>
          <p:cNvSpPr txBox="1"/>
          <p:nvPr/>
        </p:nvSpPr>
        <p:spPr>
          <a:xfrm>
            <a:off x="7388000" y="4937237"/>
            <a:ext cx="158750" cy="1461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spc="-10" dirty="0">
                <a:latin typeface="Arial"/>
                <a:cs typeface="Arial"/>
              </a:rPr>
              <a:t>14</a:t>
            </a:r>
            <a:endParaRPr sz="950">
              <a:latin typeface="Arial"/>
              <a:cs typeface="Arial"/>
            </a:endParaRPr>
          </a:p>
        </p:txBody>
      </p:sp>
      <p:sp>
        <p:nvSpPr>
          <p:cNvPr id="97" name="object 97"/>
          <p:cNvSpPr txBox="1"/>
          <p:nvPr/>
        </p:nvSpPr>
        <p:spPr>
          <a:xfrm>
            <a:off x="8616622" y="5146543"/>
            <a:ext cx="94616" cy="1461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spc="10" dirty="0">
                <a:latin typeface="Arial"/>
                <a:cs typeface="Arial"/>
              </a:rPr>
              <a:t>7</a:t>
            </a:r>
            <a:endParaRPr sz="950">
              <a:latin typeface="Arial"/>
              <a:cs typeface="Arial"/>
            </a:endParaRPr>
          </a:p>
        </p:txBody>
      </p:sp>
      <p:sp>
        <p:nvSpPr>
          <p:cNvPr id="98" name="object 98"/>
          <p:cNvSpPr txBox="1"/>
          <p:nvPr/>
        </p:nvSpPr>
        <p:spPr>
          <a:xfrm>
            <a:off x="1663522" y="4699116"/>
            <a:ext cx="158750" cy="1461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spc="-10" dirty="0">
                <a:latin typeface="Arial"/>
                <a:cs typeface="Arial"/>
              </a:rPr>
              <a:t>22</a:t>
            </a:r>
            <a:endParaRPr sz="950">
              <a:latin typeface="Arial"/>
              <a:cs typeface="Arial"/>
            </a:endParaRPr>
          </a:p>
        </p:txBody>
      </p:sp>
      <p:sp>
        <p:nvSpPr>
          <p:cNvPr id="99" name="object 99"/>
          <p:cNvSpPr txBox="1"/>
          <p:nvPr/>
        </p:nvSpPr>
        <p:spPr>
          <a:xfrm>
            <a:off x="2863601" y="4508492"/>
            <a:ext cx="158750" cy="1461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spc="-10" dirty="0">
                <a:latin typeface="Arial"/>
                <a:cs typeface="Arial"/>
              </a:rPr>
              <a:t>28</a:t>
            </a:r>
            <a:endParaRPr sz="950">
              <a:latin typeface="Arial"/>
              <a:cs typeface="Arial"/>
            </a:endParaRPr>
          </a:p>
        </p:txBody>
      </p:sp>
      <p:sp>
        <p:nvSpPr>
          <p:cNvPr id="100" name="object 100"/>
          <p:cNvSpPr txBox="1"/>
          <p:nvPr/>
        </p:nvSpPr>
        <p:spPr>
          <a:xfrm>
            <a:off x="4054165" y="4784611"/>
            <a:ext cx="158750" cy="1461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spc="-10" dirty="0">
                <a:latin typeface="Arial"/>
                <a:cs typeface="Arial"/>
              </a:rPr>
              <a:t>19</a:t>
            </a:r>
            <a:endParaRPr sz="950">
              <a:latin typeface="Arial"/>
              <a:cs typeface="Arial"/>
            </a:endParaRPr>
          </a:p>
        </p:txBody>
      </p:sp>
      <p:sp>
        <p:nvSpPr>
          <p:cNvPr id="101" name="object 101"/>
          <p:cNvSpPr txBox="1"/>
          <p:nvPr/>
        </p:nvSpPr>
        <p:spPr>
          <a:xfrm>
            <a:off x="5254498" y="4699116"/>
            <a:ext cx="158750" cy="1461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spc="-10" dirty="0">
                <a:latin typeface="Arial"/>
                <a:cs typeface="Arial"/>
              </a:rPr>
              <a:t>22</a:t>
            </a:r>
            <a:endParaRPr sz="950">
              <a:latin typeface="Arial"/>
              <a:cs typeface="Arial"/>
            </a:endParaRPr>
          </a:p>
        </p:txBody>
      </p:sp>
      <p:sp>
        <p:nvSpPr>
          <p:cNvPr id="102" name="object 102"/>
          <p:cNvSpPr txBox="1"/>
          <p:nvPr/>
        </p:nvSpPr>
        <p:spPr>
          <a:xfrm>
            <a:off x="6445063" y="4813426"/>
            <a:ext cx="158750" cy="1461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spc="-10" dirty="0">
                <a:latin typeface="Arial"/>
                <a:cs typeface="Arial"/>
              </a:rPr>
              <a:t>18</a:t>
            </a:r>
            <a:endParaRPr sz="950">
              <a:latin typeface="Arial"/>
              <a:cs typeface="Arial"/>
            </a:endParaRPr>
          </a:p>
        </p:txBody>
      </p:sp>
      <p:sp>
        <p:nvSpPr>
          <p:cNvPr id="103" name="object 103"/>
          <p:cNvSpPr txBox="1"/>
          <p:nvPr/>
        </p:nvSpPr>
        <p:spPr>
          <a:xfrm>
            <a:off x="7683326" y="5089546"/>
            <a:ext cx="94616" cy="1461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spc="10" dirty="0">
                <a:latin typeface="Arial"/>
                <a:cs typeface="Arial"/>
              </a:rPr>
              <a:t>9</a:t>
            </a:r>
            <a:endParaRPr sz="950">
              <a:latin typeface="Arial"/>
              <a:cs typeface="Arial"/>
            </a:endParaRPr>
          </a:p>
        </p:txBody>
      </p:sp>
      <p:sp>
        <p:nvSpPr>
          <p:cNvPr id="104" name="object 104"/>
          <p:cNvSpPr txBox="1"/>
          <p:nvPr/>
        </p:nvSpPr>
        <p:spPr>
          <a:xfrm>
            <a:off x="8835706" y="4965735"/>
            <a:ext cx="158750" cy="1461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spc="-10" dirty="0">
                <a:latin typeface="Arial"/>
                <a:cs typeface="Arial"/>
              </a:rPr>
              <a:t>13</a:t>
            </a:r>
            <a:endParaRPr sz="950">
              <a:latin typeface="Arial"/>
              <a:cs typeface="Arial"/>
            </a:endParaRPr>
          </a:p>
        </p:txBody>
      </p:sp>
      <p:sp>
        <p:nvSpPr>
          <p:cNvPr id="105" name="object 105"/>
          <p:cNvSpPr txBox="1"/>
          <p:nvPr/>
        </p:nvSpPr>
        <p:spPr>
          <a:xfrm>
            <a:off x="587447" y="5365665"/>
            <a:ext cx="94616" cy="1461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spc="10" dirty="0">
                <a:latin typeface="Arial"/>
                <a:cs typeface="Arial"/>
              </a:rPr>
              <a:t>0</a:t>
            </a:r>
            <a:endParaRPr sz="950">
              <a:latin typeface="Arial"/>
              <a:cs typeface="Arial"/>
            </a:endParaRPr>
          </a:p>
        </p:txBody>
      </p:sp>
      <p:sp>
        <p:nvSpPr>
          <p:cNvPr id="106" name="object 106"/>
          <p:cNvSpPr txBox="1"/>
          <p:nvPr/>
        </p:nvSpPr>
        <p:spPr>
          <a:xfrm>
            <a:off x="520847" y="4756113"/>
            <a:ext cx="158750" cy="1461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spc="-10" dirty="0">
                <a:latin typeface="Arial"/>
                <a:cs typeface="Arial"/>
              </a:rPr>
              <a:t>10</a:t>
            </a:r>
            <a:endParaRPr sz="950">
              <a:latin typeface="Arial"/>
              <a:cs typeface="Arial"/>
            </a:endParaRPr>
          </a:p>
        </p:txBody>
      </p:sp>
      <p:sp>
        <p:nvSpPr>
          <p:cNvPr id="107" name="object 107"/>
          <p:cNvSpPr txBox="1"/>
          <p:nvPr/>
        </p:nvSpPr>
        <p:spPr>
          <a:xfrm>
            <a:off x="520847" y="4146573"/>
            <a:ext cx="158750" cy="1461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spc="-10" dirty="0">
                <a:latin typeface="Arial"/>
                <a:cs typeface="Arial"/>
              </a:rPr>
              <a:t>20</a:t>
            </a:r>
            <a:endParaRPr sz="950">
              <a:latin typeface="Arial"/>
              <a:cs typeface="Arial"/>
            </a:endParaRPr>
          </a:p>
        </p:txBody>
      </p:sp>
      <p:sp>
        <p:nvSpPr>
          <p:cNvPr id="108" name="object 108"/>
          <p:cNvSpPr txBox="1"/>
          <p:nvPr/>
        </p:nvSpPr>
        <p:spPr>
          <a:xfrm>
            <a:off x="520847" y="3546457"/>
            <a:ext cx="158750" cy="1461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spc="-10" dirty="0">
                <a:latin typeface="Arial"/>
                <a:cs typeface="Arial"/>
              </a:rPr>
              <a:t>30</a:t>
            </a:r>
            <a:endParaRPr sz="950">
              <a:latin typeface="Arial"/>
              <a:cs typeface="Arial"/>
            </a:endParaRPr>
          </a:p>
        </p:txBody>
      </p:sp>
      <p:sp>
        <p:nvSpPr>
          <p:cNvPr id="109" name="object 109"/>
          <p:cNvSpPr txBox="1"/>
          <p:nvPr/>
        </p:nvSpPr>
        <p:spPr>
          <a:xfrm>
            <a:off x="520847" y="2936967"/>
            <a:ext cx="158750" cy="1461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spc="-10" dirty="0">
                <a:latin typeface="Arial"/>
                <a:cs typeface="Arial"/>
              </a:rPr>
              <a:t>40</a:t>
            </a:r>
            <a:endParaRPr sz="950">
              <a:latin typeface="Arial"/>
              <a:cs typeface="Arial"/>
            </a:endParaRPr>
          </a:p>
        </p:txBody>
      </p:sp>
      <p:sp>
        <p:nvSpPr>
          <p:cNvPr id="110" name="object 110"/>
          <p:cNvSpPr txBox="1"/>
          <p:nvPr/>
        </p:nvSpPr>
        <p:spPr>
          <a:xfrm>
            <a:off x="520847" y="2327351"/>
            <a:ext cx="158750" cy="1461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spc="-10" dirty="0">
                <a:latin typeface="Arial"/>
                <a:cs typeface="Arial"/>
              </a:rPr>
              <a:t>50</a:t>
            </a:r>
            <a:endParaRPr sz="950">
              <a:latin typeface="Arial"/>
              <a:cs typeface="Arial"/>
            </a:endParaRPr>
          </a:p>
        </p:txBody>
      </p:sp>
      <p:sp>
        <p:nvSpPr>
          <p:cNvPr id="111" name="object 111"/>
          <p:cNvSpPr txBox="1"/>
          <p:nvPr/>
        </p:nvSpPr>
        <p:spPr>
          <a:xfrm>
            <a:off x="728593" y="1433710"/>
            <a:ext cx="8077834" cy="8223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655570" marR="5080" indent="-2337435">
              <a:lnSpc>
                <a:spcPct val="100000"/>
              </a:lnSpc>
            </a:pPr>
            <a:r>
              <a:rPr sz="1400" b="1" spc="-5" dirty="0">
                <a:latin typeface="Arial"/>
                <a:cs typeface="Arial"/>
              </a:rPr>
              <a:t>Question: </a:t>
            </a:r>
            <a:r>
              <a:rPr sz="1400" b="1" dirty="0">
                <a:latin typeface="Arial"/>
                <a:cs typeface="Arial"/>
              </a:rPr>
              <a:t>" If </a:t>
            </a:r>
            <a:r>
              <a:rPr sz="1400" b="1" spc="-20" dirty="0">
                <a:latin typeface="Arial"/>
                <a:cs typeface="Arial"/>
              </a:rPr>
              <a:t>you </a:t>
            </a:r>
            <a:r>
              <a:rPr sz="1400" b="1" spc="-10" dirty="0">
                <a:latin typeface="Arial"/>
                <a:cs typeface="Arial"/>
              </a:rPr>
              <a:t>delayed </a:t>
            </a:r>
            <a:r>
              <a:rPr sz="1400" b="1" spc="-5" dirty="0">
                <a:latin typeface="Arial"/>
                <a:cs typeface="Arial"/>
              </a:rPr>
              <a:t>contacting </a:t>
            </a:r>
            <a:r>
              <a:rPr sz="1400" b="1" dirty="0">
                <a:latin typeface="Arial"/>
                <a:cs typeface="Arial"/>
              </a:rPr>
              <a:t>a </a:t>
            </a:r>
            <a:r>
              <a:rPr sz="1400" b="1" spc="-10" dirty="0">
                <a:latin typeface="Arial"/>
                <a:cs typeface="Arial"/>
              </a:rPr>
              <a:t>physician, </a:t>
            </a:r>
            <a:r>
              <a:rPr sz="1400" b="1" spc="5" dirty="0">
                <a:latin typeface="Arial"/>
                <a:cs typeface="Arial"/>
              </a:rPr>
              <a:t>which were </a:t>
            </a:r>
            <a:r>
              <a:rPr sz="1400" b="1" spc="-5" dirty="0">
                <a:latin typeface="Arial"/>
                <a:cs typeface="Arial"/>
              </a:rPr>
              <a:t>the </a:t>
            </a:r>
            <a:r>
              <a:rPr sz="1400" b="1" dirty="0">
                <a:latin typeface="Arial"/>
                <a:cs typeface="Arial"/>
              </a:rPr>
              <a:t>primary reason(s)?</a:t>
            </a:r>
            <a:r>
              <a:rPr sz="1400" b="1" spc="-195" dirty="0">
                <a:latin typeface="Arial"/>
                <a:cs typeface="Arial"/>
              </a:rPr>
              <a:t> </a:t>
            </a:r>
            <a:r>
              <a:rPr sz="1400" b="1" spc="-5" dirty="0">
                <a:latin typeface="Arial"/>
                <a:cs typeface="Arial"/>
              </a:rPr>
              <a:t>Check  </a:t>
            </a:r>
            <a:r>
              <a:rPr sz="1400" b="1" dirty="0">
                <a:latin typeface="Arial"/>
                <a:cs typeface="Arial"/>
              </a:rPr>
              <a:t>all </a:t>
            </a:r>
            <a:r>
              <a:rPr sz="1400" b="1" spc="-5" dirty="0">
                <a:latin typeface="Arial"/>
                <a:cs typeface="Arial"/>
              </a:rPr>
              <a:t>that </a:t>
            </a:r>
            <a:r>
              <a:rPr sz="1400" b="1" spc="-15" dirty="0">
                <a:latin typeface="Arial"/>
                <a:cs typeface="Arial"/>
              </a:rPr>
              <a:t>apply."...by </a:t>
            </a:r>
            <a:r>
              <a:rPr sz="1400" b="1" spc="-5" dirty="0">
                <a:latin typeface="Arial"/>
                <a:cs typeface="Arial"/>
              </a:rPr>
              <a:t>PWD</a:t>
            </a:r>
            <a:r>
              <a:rPr sz="1400" b="1" spc="-50" dirty="0">
                <a:latin typeface="Arial"/>
                <a:cs typeface="Arial"/>
              </a:rPr>
              <a:t> </a:t>
            </a:r>
            <a:r>
              <a:rPr sz="1400" b="1" spc="-5" dirty="0">
                <a:latin typeface="Arial"/>
                <a:cs typeface="Arial"/>
              </a:rPr>
              <a:t>relationship</a:t>
            </a:r>
            <a:endParaRPr sz="1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35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200" spc="-5" dirty="0">
                <a:latin typeface="Arial"/>
                <a:cs typeface="Arial"/>
              </a:rPr>
              <a:t>% respondents </a:t>
            </a:r>
            <a:r>
              <a:rPr sz="1200" spc="-10" dirty="0">
                <a:latin typeface="Arial"/>
                <a:cs typeface="Arial"/>
              </a:rPr>
              <a:t>who </a:t>
            </a:r>
            <a:r>
              <a:rPr sz="1200" spc="-5" dirty="0">
                <a:latin typeface="Arial"/>
                <a:cs typeface="Arial"/>
              </a:rPr>
              <a:t>delayed &gt;6</a:t>
            </a:r>
            <a:r>
              <a:rPr sz="1200" spc="-7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months</a:t>
            </a:r>
          </a:p>
        </p:txBody>
      </p:sp>
      <p:sp>
        <p:nvSpPr>
          <p:cNvPr id="112" name="object 112"/>
          <p:cNvSpPr txBox="1"/>
          <p:nvPr/>
        </p:nvSpPr>
        <p:spPr>
          <a:xfrm>
            <a:off x="839522" y="5554170"/>
            <a:ext cx="2292985" cy="3077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5095" marR="5080" indent="-113030">
              <a:lnSpc>
                <a:spcPct val="100000"/>
              </a:lnSpc>
              <a:tabLst>
                <a:tab pos="1144905" algn="l"/>
              </a:tabLst>
            </a:pPr>
            <a:r>
              <a:rPr sz="1000" dirty="0">
                <a:latin typeface="Arial"/>
                <a:cs typeface="Arial"/>
              </a:rPr>
              <a:t>The</a:t>
            </a:r>
            <a:r>
              <a:rPr sz="1000" spc="-35" dirty="0">
                <a:latin typeface="Arial"/>
                <a:cs typeface="Arial"/>
              </a:rPr>
              <a:t> </a:t>
            </a:r>
            <a:r>
              <a:rPr sz="1000" spc="10" dirty="0">
                <a:latin typeface="Arial"/>
                <a:cs typeface="Arial"/>
              </a:rPr>
              <a:t>PWD</a:t>
            </a:r>
            <a:r>
              <a:rPr sz="1000" spc="-5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insisted	I thought it</a:t>
            </a:r>
            <a:r>
              <a:rPr sz="1000" spc="-4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was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a  they</a:t>
            </a:r>
            <a:r>
              <a:rPr sz="1000" spc="-2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were</a:t>
            </a:r>
            <a:r>
              <a:rPr sz="1000" spc="2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fine	</a:t>
            </a:r>
            <a:r>
              <a:rPr sz="1000" dirty="0">
                <a:latin typeface="Arial"/>
                <a:cs typeface="Arial"/>
              </a:rPr>
              <a:t>normal </a:t>
            </a:r>
            <a:r>
              <a:rPr sz="1000" spc="-5" dirty="0">
                <a:latin typeface="Arial"/>
                <a:cs typeface="Arial"/>
              </a:rPr>
              <a:t>sign of</a:t>
            </a:r>
            <a:r>
              <a:rPr sz="1000" spc="-12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aging</a:t>
            </a:r>
            <a:endParaRPr sz="1000">
              <a:latin typeface="Arial"/>
              <a:cs typeface="Arial"/>
            </a:endParaRPr>
          </a:p>
        </p:txBody>
      </p:sp>
      <p:sp>
        <p:nvSpPr>
          <p:cNvPr id="113" name="object 113"/>
          <p:cNvSpPr txBox="1"/>
          <p:nvPr/>
        </p:nvSpPr>
        <p:spPr>
          <a:xfrm>
            <a:off x="3311144" y="5554170"/>
            <a:ext cx="876935" cy="3077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19685">
              <a:lnSpc>
                <a:spcPct val="100000"/>
              </a:lnSpc>
            </a:pPr>
            <a:r>
              <a:rPr sz="1000" spc="-5" dirty="0">
                <a:latin typeface="Arial"/>
                <a:cs typeface="Arial"/>
              </a:rPr>
              <a:t>I didn’t </a:t>
            </a:r>
            <a:r>
              <a:rPr sz="1000" spc="-10" dirty="0">
                <a:latin typeface="Arial"/>
                <a:cs typeface="Arial"/>
              </a:rPr>
              <a:t>want </a:t>
            </a:r>
            <a:r>
              <a:rPr sz="1000" spc="-5" dirty="0">
                <a:latin typeface="Arial"/>
                <a:cs typeface="Arial"/>
              </a:rPr>
              <a:t>to  upset the</a:t>
            </a:r>
            <a:r>
              <a:rPr sz="1000" spc="-114" dirty="0">
                <a:latin typeface="Arial"/>
                <a:cs typeface="Arial"/>
              </a:rPr>
              <a:t> </a:t>
            </a:r>
            <a:r>
              <a:rPr sz="1000" spc="10" dirty="0">
                <a:latin typeface="Arial"/>
                <a:cs typeface="Arial"/>
              </a:rPr>
              <a:t>PWD</a:t>
            </a:r>
            <a:endParaRPr sz="1000">
              <a:latin typeface="Arial"/>
              <a:cs typeface="Arial"/>
            </a:endParaRPr>
          </a:p>
        </p:txBody>
      </p:sp>
      <p:sp>
        <p:nvSpPr>
          <p:cNvPr id="114" name="object 114"/>
          <p:cNvSpPr txBox="1"/>
          <p:nvPr/>
        </p:nvSpPr>
        <p:spPr>
          <a:xfrm>
            <a:off x="4490083" y="5554170"/>
            <a:ext cx="908051" cy="4616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</a:pPr>
            <a:r>
              <a:rPr sz="1000" spc="-5" dirty="0">
                <a:latin typeface="Arial"/>
                <a:cs typeface="Arial"/>
              </a:rPr>
              <a:t>I didn’t</a:t>
            </a:r>
            <a:r>
              <a:rPr sz="1000" spc="-6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think</a:t>
            </a:r>
            <a:r>
              <a:rPr sz="1000" spc="-3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the  problem </a:t>
            </a:r>
            <a:r>
              <a:rPr sz="1000" spc="-10" dirty="0">
                <a:latin typeface="Arial"/>
                <a:cs typeface="Arial"/>
              </a:rPr>
              <a:t>was  </a:t>
            </a:r>
            <a:r>
              <a:rPr sz="1000" spc="-5" dirty="0">
                <a:latin typeface="Arial"/>
                <a:cs typeface="Arial"/>
              </a:rPr>
              <a:t>that</a:t>
            </a:r>
            <a:r>
              <a:rPr sz="1000" spc="-10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serious</a:t>
            </a:r>
            <a:endParaRPr sz="1000">
              <a:latin typeface="Arial"/>
              <a:cs typeface="Arial"/>
            </a:endParaRPr>
          </a:p>
        </p:txBody>
      </p:sp>
      <p:sp>
        <p:nvSpPr>
          <p:cNvPr id="115" name="object 115"/>
          <p:cNvSpPr txBox="1"/>
          <p:nvPr/>
        </p:nvSpPr>
        <p:spPr>
          <a:xfrm>
            <a:off x="5642611" y="5554170"/>
            <a:ext cx="992505" cy="3077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91440">
              <a:lnSpc>
                <a:spcPct val="100000"/>
              </a:lnSpc>
            </a:pPr>
            <a:r>
              <a:rPr sz="1000" spc="-5" dirty="0">
                <a:latin typeface="Arial"/>
                <a:cs typeface="Arial"/>
              </a:rPr>
              <a:t>I </a:t>
            </a:r>
            <a:r>
              <a:rPr sz="1000" spc="-10" dirty="0">
                <a:latin typeface="Arial"/>
                <a:cs typeface="Arial"/>
              </a:rPr>
              <a:t>was </a:t>
            </a:r>
            <a:r>
              <a:rPr sz="1000" spc="-5" dirty="0">
                <a:latin typeface="Arial"/>
                <a:cs typeface="Arial"/>
              </a:rPr>
              <a:t>afraid of  </a:t>
            </a:r>
            <a:r>
              <a:rPr sz="1000" spc="-10" dirty="0">
                <a:latin typeface="Arial"/>
                <a:cs typeface="Arial"/>
              </a:rPr>
              <a:t>what </a:t>
            </a:r>
            <a:r>
              <a:rPr sz="1000" spc="-5" dirty="0">
                <a:latin typeface="Arial"/>
                <a:cs typeface="Arial"/>
              </a:rPr>
              <a:t>I </a:t>
            </a:r>
            <a:r>
              <a:rPr sz="1000" dirty="0">
                <a:latin typeface="Arial"/>
                <a:cs typeface="Arial"/>
              </a:rPr>
              <a:t>might</a:t>
            </a:r>
            <a:r>
              <a:rPr sz="1000" spc="-9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hear</a:t>
            </a:r>
            <a:endParaRPr sz="1000">
              <a:latin typeface="Arial"/>
              <a:cs typeface="Arial"/>
            </a:endParaRPr>
          </a:p>
        </p:txBody>
      </p:sp>
      <p:sp>
        <p:nvSpPr>
          <p:cNvPr id="116" name="object 116"/>
          <p:cNvSpPr txBox="1"/>
          <p:nvPr/>
        </p:nvSpPr>
        <p:spPr>
          <a:xfrm>
            <a:off x="6736844" y="5554170"/>
            <a:ext cx="1197610" cy="3077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1270">
              <a:lnSpc>
                <a:spcPct val="100000"/>
              </a:lnSpc>
            </a:pPr>
            <a:r>
              <a:rPr sz="1000" spc="-5" dirty="0">
                <a:latin typeface="Arial"/>
                <a:cs typeface="Arial"/>
              </a:rPr>
              <a:t>Famil/friends I talked  to </a:t>
            </a:r>
            <a:r>
              <a:rPr sz="1000" spc="-10" dirty="0">
                <a:latin typeface="Arial"/>
                <a:cs typeface="Arial"/>
              </a:rPr>
              <a:t>weren’t</a:t>
            </a:r>
            <a:r>
              <a:rPr sz="1000" spc="-4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concerned</a:t>
            </a:r>
            <a:endParaRPr sz="1000">
              <a:latin typeface="Arial"/>
              <a:cs typeface="Arial"/>
            </a:endParaRPr>
          </a:p>
        </p:txBody>
      </p:sp>
      <p:sp>
        <p:nvSpPr>
          <p:cNvPr id="117" name="object 117"/>
          <p:cNvSpPr txBox="1"/>
          <p:nvPr/>
        </p:nvSpPr>
        <p:spPr>
          <a:xfrm>
            <a:off x="8122667" y="5554170"/>
            <a:ext cx="815340" cy="4616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-2540" algn="ctr">
              <a:lnSpc>
                <a:spcPct val="100000"/>
              </a:lnSpc>
            </a:pPr>
            <a:r>
              <a:rPr sz="1000" spc="-5" dirty="0">
                <a:latin typeface="Arial"/>
                <a:cs typeface="Arial"/>
              </a:rPr>
              <a:t>I didn’t think  </a:t>
            </a:r>
            <a:r>
              <a:rPr sz="1000" spc="-10" dirty="0">
                <a:latin typeface="Arial"/>
                <a:cs typeface="Arial"/>
              </a:rPr>
              <a:t>anything  </a:t>
            </a:r>
            <a:r>
              <a:rPr sz="1000" spc="-5" dirty="0">
                <a:latin typeface="Arial"/>
                <a:cs typeface="Arial"/>
              </a:rPr>
              <a:t>could be</a:t>
            </a:r>
            <a:r>
              <a:rPr sz="1000" spc="-114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done</a:t>
            </a:r>
            <a:endParaRPr sz="1000">
              <a:latin typeface="Arial"/>
              <a:cs typeface="Arial"/>
            </a:endParaRPr>
          </a:p>
        </p:txBody>
      </p:sp>
      <p:sp>
        <p:nvSpPr>
          <p:cNvPr id="118" name="object 118"/>
          <p:cNvSpPr/>
          <p:nvPr/>
        </p:nvSpPr>
        <p:spPr>
          <a:xfrm>
            <a:off x="7235825" y="2417698"/>
            <a:ext cx="179705" cy="133350"/>
          </a:xfrm>
          <a:custGeom>
            <a:avLst/>
            <a:gdLst/>
            <a:ahLst/>
            <a:cxnLst/>
            <a:rect l="l" t="t" r="r" b="b"/>
            <a:pathLst>
              <a:path w="179704" h="133350">
                <a:moveTo>
                  <a:pt x="0" y="133350"/>
                </a:moveTo>
                <a:lnTo>
                  <a:pt x="179387" y="133350"/>
                </a:lnTo>
                <a:lnTo>
                  <a:pt x="179387" y="0"/>
                </a:lnTo>
                <a:lnTo>
                  <a:pt x="0" y="0"/>
                </a:lnTo>
                <a:lnTo>
                  <a:pt x="0" y="133350"/>
                </a:lnTo>
                <a:close/>
              </a:path>
            </a:pathLst>
          </a:custGeom>
          <a:solidFill>
            <a:srgbClr val="5BAC8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7235825" y="2417698"/>
            <a:ext cx="179705" cy="133350"/>
          </a:xfrm>
          <a:custGeom>
            <a:avLst/>
            <a:gdLst/>
            <a:ahLst/>
            <a:cxnLst/>
            <a:rect l="l" t="t" r="r" b="b"/>
            <a:pathLst>
              <a:path w="179704" h="133350">
                <a:moveTo>
                  <a:pt x="0" y="133350"/>
                </a:moveTo>
                <a:lnTo>
                  <a:pt x="179387" y="133350"/>
                </a:lnTo>
                <a:lnTo>
                  <a:pt x="179387" y="0"/>
                </a:lnTo>
                <a:lnTo>
                  <a:pt x="0" y="0"/>
                </a:lnTo>
                <a:lnTo>
                  <a:pt x="0" y="133350"/>
                </a:lnTo>
                <a:close/>
              </a:path>
            </a:pathLst>
          </a:custGeom>
          <a:ln w="9525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7235825" y="2620898"/>
            <a:ext cx="179705" cy="133350"/>
          </a:xfrm>
          <a:custGeom>
            <a:avLst/>
            <a:gdLst/>
            <a:ahLst/>
            <a:cxnLst/>
            <a:rect l="l" t="t" r="r" b="b"/>
            <a:pathLst>
              <a:path w="179704" h="133350">
                <a:moveTo>
                  <a:pt x="0" y="133350"/>
                </a:moveTo>
                <a:lnTo>
                  <a:pt x="179387" y="133350"/>
                </a:lnTo>
                <a:lnTo>
                  <a:pt x="179387" y="0"/>
                </a:lnTo>
                <a:lnTo>
                  <a:pt x="0" y="0"/>
                </a:lnTo>
                <a:lnTo>
                  <a:pt x="0" y="133350"/>
                </a:lnTo>
                <a:close/>
              </a:path>
            </a:pathLst>
          </a:custGeom>
          <a:solidFill>
            <a:srgbClr val="8EC5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7235825" y="2620898"/>
            <a:ext cx="179705" cy="133350"/>
          </a:xfrm>
          <a:custGeom>
            <a:avLst/>
            <a:gdLst/>
            <a:ahLst/>
            <a:cxnLst/>
            <a:rect l="l" t="t" r="r" b="b"/>
            <a:pathLst>
              <a:path w="179704" h="133350">
                <a:moveTo>
                  <a:pt x="0" y="133350"/>
                </a:moveTo>
                <a:lnTo>
                  <a:pt x="179387" y="133350"/>
                </a:lnTo>
                <a:lnTo>
                  <a:pt x="179387" y="0"/>
                </a:lnTo>
                <a:lnTo>
                  <a:pt x="0" y="0"/>
                </a:lnTo>
                <a:lnTo>
                  <a:pt x="0" y="133350"/>
                </a:lnTo>
                <a:close/>
              </a:path>
            </a:pathLst>
          </a:custGeom>
          <a:ln w="9525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7235825" y="2824098"/>
            <a:ext cx="179705" cy="133350"/>
          </a:xfrm>
          <a:custGeom>
            <a:avLst/>
            <a:gdLst/>
            <a:ahLst/>
            <a:cxnLst/>
            <a:rect l="l" t="t" r="r" b="b"/>
            <a:pathLst>
              <a:path w="179704" h="133350">
                <a:moveTo>
                  <a:pt x="0" y="133350"/>
                </a:moveTo>
                <a:lnTo>
                  <a:pt x="179387" y="133350"/>
                </a:lnTo>
                <a:lnTo>
                  <a:pt x="179387" y="0"/>
                </a:lnTo>
                <a:lnTo>
                  <a:pt x="0" y="0"/>
                </a:lnTo>
                <a:lnTo>
                  <a:pt x="0" y="133350"/>
                </a:lnTo>
                <a:close/>
              </a:path>
            </a:pathLst>
          </a:custGeom>
          <a:solidFill>
            <a:srgbClr val="BBDE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7235825" y="2824098"/>
            <a:ext cx="179705" cy="133350"/>
          </a:xfrm>
          <a:custGeom>
            <a:avLst/>
            <a:gdLst/>
            <a:ahLst/>
            <a:cxnLst/>
            <a:rect l="l" t="t" r="r" b="b"/>
            <a:pathLst>
              <a:path w="179704" h="133350">
                <a:moveTo>
                  <a:pt x="0" y="133350"/>
                </a:moveTo>
                <a:lnTo>
                  <a:pt x="179387" y="133350"/>
                </a:lnTo>
                <a:lnTo>
                  <a:pt x="179387" y="0"/>
                </a:lnTo>
                <a:lnTo>
                  <a:pt x="0" y="0"/>
                </a:lnTo>
                <a:lnTo>
                  <a:pt x="0" y="133350"/>
                </a:lnTo>
                <a:close/>
              </a:path>
            </a:pathLst>
          </a:custGeom>
          <a:ln w="9525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7235825" y="3027298"/>
            <a:ext cx="179705" cy="133350"/>
          </a:xfrm>
          <a:custGeom>
            <a:avLst/>
            <a:gdLst/>
            <a:ahLst/>
            <a:cxnLst/>
            <a:rect l="l" t="t" r="r" b="b"/>
            <a:pathLst>
              <a:path w="179704" h="133350">
                <a:moveTo>
                  <a:pt x="0" y="133350"/>
                </a:moveTo>
                <a:lnTo>
                  <a:pt x="179387" y="133350"/>
                </a:lnTo>
                <a:lnTo>
                  <a:pt x="179387" y="0"/>
                </a:lnTo>
                <a:lnTo>
                  <a:pt x="0" y="0"/>
                </a:lnTo>
                <a:lnTo>
                  <a:pt x="0" y="133350"/>
                </a:lnTo>
                <a:close/>
              </a:path>
            </a:pathLst>
          </a:custGeom>
          <a:solidFill>
            <a:srgbClr val="79A1B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7235825" y="3027298"/>
            <a:ext cx="179705" cy="133350"/>
          </a:xfrm>
          <a:custGeom>
            <a:avLst/>
            <a:gdLst/>
            <a:ahLst/>
            <a:cxnLst/>
            <a:rect l="l" t="t" r="r" b="b"/>
            <a:pathLst>
              <a:path w="179704" h="133350">
                <a:moveTo>
                  <a:pt x="0" y="133350"/>
                </a:moveTo>
                <a:lnTo>
                  <a:pt x="179387" y="133350"/>
                </a:lnTo>
                <a:lnTo>
                  <a:pt x="179387" y="0"/>
                </a:lnTo>
                <a:lnTo>
                  <a:pt x="0" y="0"/>
                </a:lnTo>
                <a:lnTo>
                  <a:pt x="0" y="133350"/>
                </a:lnTo>
                <a:close/>
              </a:path>
            </a:pathLst>
          </a:custGeom>
          <a:ln w="9525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" name="object 126"/>
          <p:cNvSpPr txBox="1"/>
          <p:nvPr/>
        </p:nvSpPr>
        <p:spPr>
          <a:xfrm>
            <a:off x="7454647" y="2411729"/>
            <a:ext cx="1654175" cy="7734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5" dirty="0">
                <a:latin typeface="Arial"/>
                <a:cs typeface="Arial"/>
              </a:rPr>
              <a:t>Grandchild</a:t>
            </a:r>
            <a:endParaRPr sz="1000">
              <a:latin typeface="Arial"/>
              <a:cs typeface="Arial"/>
            </a:endParaRPr>
          </a:p>
          <a:p>
            <a:pPr marL="12700" marR="5080">
              <a:lnSpc>
                <a:spcPct val="133300"/>
              </a:lnSpc>
            </a:pPr>
            <a:r>
              <a:rPr sz="1000" spc="-5" dirty="0">
                <a:latin typeface="Arial"/>
                <a:cs typeface="Arial"/>
              </a:rPr>
              <a:t>Other- </a:t>
            </a:r>
            <a:r>
              <a:rPr sz="1000" spc="-10" dirty="0">
                <a:latin typeface="Arial"/>
                <a:cs typeface="Arial"/>
              </a:rPr>
              <a:t>relative </a:t>
            </a:r>
            <a:r>
              <a:rPr sz="1000" spc="-5" dirty="0">
                <a:latin typeface="Arial"/>
                <a:cs typeface="Arial"/>
              </a:rPr>
              <a:t>or close friend  Child/</a:t>
            </a:r>
            <a:r>
              <a:rPr sz="1000" spc="-1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child-in-law</a:t>
            </a:r>
            <a:endParaRPr sz="1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400"/>
              </a:spcBef>
            </a:pPr>
            <a:r>
              <a:rPr sz="1000" spc="-5" dirty="0">
                <a:latin typeface="Arial"/>
                <a:cs typeface="Arial"/>
              </a:rPr>
              <a:t>Spouse</a:t>
            </a:r>
            <a:endParaRPr sz="1000">
              <a:latin typeface="Arial"/>
              <a:cs typeface="Arial"/>
            </a:endParaRPr>
          </a:p>
        </p:txBody>
      </p:sp>
      <p:sp>
        <p:nvSpPr>
          <p:cNvPr id="130" name="object 130"/>
          <p:cNvSpPr txBox="1"/>
          <p:nvPr/>
        </p:nvSpPr>
        <p:spPr>
          <a:xfrm>
            <a:off x="352757" y="264072"/>
            <a:ext cx="8783320" cy="74122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04139">
              <a:lnSpc>
                <a:spcPts val="2865"/>
              </a:lnSpc>
            </a:pPr>
            <a:r>
              <a:rPr sz="2400" b="1" spc="-5" dirty="0" smtClean="0">
                <a:solidFill>
                  <a:srgbClr val="4A0D66"/>
                </a:solidFill>
                <a:latin typeface="Arial"/>
                <a:cs typeface="Arial"/>
              </a:rPr>
              <a:t>Children/grandchildren </a:t>
            </a:r>
            <a:r>
              <a:rPr sz="2400" b="1" spc="-5" dirty="0">
                <a:solidFill>
                  <a:srgbClr val="4A0D66"/>
                </a:solidFill>
                <a:latin typeface="Arial"/>
                <a:cs typeface="Arial"/>
              </a:rPr>
              <a:t>more </a:t>
            </a:r>
            <a:r>
              <a:rPr sz="2400" b="1" dirty="0">
                <a:solidFill>
                  <a:srgbClr val="4A0D66"/>
                </a:solidFill>
                <a:latin typeface="Arial"/>
                <a:cs typeface="Arial"/>
              </a:rPr>
              <a:t>likely to </a:t>
            </a:r>
            <a:r>
              <a:rPr sz="2400" b="1" spc="-5" dirty="0">
                <a:solidFill>
                  <a:srgbClr val="4A0D66"/>
                </a:solidFill>
                <a:latin typeface="Arial"/>
                <a:cs typeface="Arial"/>
              </a:rPr>
              <a:t>cite </a:t>
            </a:r>
            <a:r>
              <a:rPr sz="2400" b="1" dirty="0">
                <a:solidFill>
                  <a:srgbClr val="4A0D66"/>
                </a:solidFill>
                <a:latin typeface="Arial"/>
                <a:cs typeface="Arial"/>
              </a:rPr>
              <a:t>PWD </a:t>
            </a:r>
            <a:r>
              <a:rPr sz="2400" b="1" spc="-5" dirty="0">
                <a:solidFill>
                  <a:srgbClr val="4A0D66"/>
                </a:solidFill>
                <a:latin typeface="Arial"/>
                <a:cs typeface="Arial"/>
              </a:rPr>
              <a:t>as cause</a:t>
            </a:r>
            <a:r>
              <a:rPr sz="2400" b="1" spc="40" dirty="0">
                <a:solidFill>
                  <a:srgbClr val="4A0D66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4A0D66"/>
                </a:solidFill>
                <a:latin typeface="Arial"/>
                <a:cs typeface="Arial"/>
              </a:rPr>
              <a:t>for</a:t>
            </a:r>
            <a:endParaRPr sz="2400" dirty="0">
              <a:solidFill>
                <a:srgbClr val="4A0D66"/>
              </a:solidFill>
              <a:latin typeface="Arial"/>
              <a:cs typeface="Arial"/>
            </a:endParaRPr>
          </a:p>
          <a:p>
            <a:pPr marL="104139">
              <a:lnSpc>
                <a:spcPct val="100000"/>
              </a:lnSpc>
            </a:pPr>
            <a:r>
              <a:rPr sz="2400" b="1" spc="-10" dirty="0">
                <a:solidFill>
                  <a:srgbClr val="4A0D66"/>
                </a:solidFill>
                <a:latin typeface="Arial"/>
                <a:cs typeface="Arial"/>
              </a:rPr>
              <a:t>delay; </a:t>
            </a:r>
            <a:r>
              <a:rPr sz="2400" b="1" spc="-5" dirty="0">
                <a:solidFill>
                  <a:srgbClr val="4A0D66"/>
                </a:solidFill>
                <a:latin typeface="Arial"/>
                <a:cs typeface="Arial"/>
              </a:rPr>
              <a:t>spouses </a:t>
            </a:r>
            <a:r>
              <a:rPr sz="2400" b="1" dirty="0">
                <a:solidFill>
                  <a:srgbClr val="4A0D66"/>
                </a:solidFill>
                <a:latin typeface="Arial"/>
                <a:cs typeface="Arial"/>
              </a:rPr>
              <a:t>more likely to think </a:t>
            </a:r>
            <a:r>
              <a:rPr sz="2400" b="1" spc="-5" dirty="0">
                <a:solidFill>
                  <a:srgbClr val="4A0D66"/>
                </a:solidFill>
                <a:latin typeface="Arial"/>
                <a:cs typeface="Arial"/>
              </a:rPr>
              <a:t>problem isn't serious</a:t>
            </a:r>
            <a:endParaRPr sz="2400" dirty="0">
              <a:solidFill>
                <a:srgbClr val="4A0D66"/>
              </a:solidFill>
              <a:latin typeface="Arial"/>
              <a:cs typeface="Arial"/>
            </a:endParaRPr>
          </a:p>
        </p:txBody>
      </p:sp>
      <p:sp>
        <p:nvSpPr>
          <p:cNvPr id="141" name="object 141"/>
          <p:cNvSpPr txBox="1">
            <a:spLocks noGrp="1"/>
          </p:cNvSpPr>
          <p:nvPr>
            <p:ph type="sldNum" sz="quarter" idx="7"/>
          </p:nvPr>
        </p:nvSpPr>
        <p:spPr>
          <a:xfrm>
            <a:off x="8935973" y="6683491"/>
            <a:ext cx="243204" cy="1282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8900">
              <a:lnSpc>
                <a:spcPts val="1010"/>
              </a:lnSpc>
            </a:pPr>
            <a:fld id="{81D60167-4931-47E6-BA6A-407CBD079E47}" type="slidenum">
              <a:rPr spc="-5" dirty="0"/>
              <a:t>6</a:t>
            </a:fld>
            <a:endParaRPr spc="-5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/>
          <p:nvPr/>
        </p:nvSpPr>
        <p:spPr>
          <a:xfrm>
            <a:off x="6091188" y="3767073"/>
            <a:ext cx="1629410" cy="1962150"/>
          </a:xfrm>
          <a:custGeom>
            <a:avLst/>
            <a:gdLst/>
            <a:ahLst/>
            <a:cxnLst/>
            <a:rect l="l" t="t" r="r" b="b"/>
            <a:pathLst>
              <a:path w="1629409" h="1962150">
                <a:moveTo>
                  <a:pt x="0" y="1962038"/>
                </a:moveTo>
                <a:lnTo>
                  <a:pt x="1629049" y="1962038"/>
                </a:lnTo>
                <a:lnTo>
                  <a:pt x="1629049" y="0"/>
                </a:lnTo>
                <a:lnTo>
                  <a:pt x="0" y="0"/>
                </a:lnTo>
                <a:lnTo>
                  <a:pt x="0" y="1962038"/>
                </a:lnTo>
                <a:close/>
              </a:path>
            </a:pathLst>
          </a:custGeom>
          <a:solidFill>
            <a:srgbClr val="5BAC8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091188" y="3767073"/>
            <a:ext cx="1629410" cy="1962150"/>
          </a:xfrm>
          <a:custGeom>
            <a:avLst/>
            <a:gdLst/>
            <a:ahLst/>
            <a:cxnLst/>
            <a:rect l="l" t="t" r="r" b="b"/>
            <a:pathLst>
              <a:path w="1629409" h="1962150">
                <a:moveTo>
                  <a:pt x="0" y="1962038"/>
                </a:moveTo>
                <a:lnTo>
                  <a:pt x="1629049" y="1962038"/>
                </a:lnTo>
                <a:lnTo>
                  <a:pt x="1629049" y="0"/>
                </a:lnTo>
                <a:lnTo>
                  <a:pt x="0" y="0"/>
                </a:lnTo>
                <a:lnTo>
                  <a:pt x="0" y="1962038"/>
                </a:lnTo>
                <a:close/>
              </a:path>
            </a:pathLst>
          </a:custGeom>
          <a:ln w="9496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091188" y="3385924"/>
            <a:ext cx="1629410" cy="381635"/>
          </a:xfrm>
          <a:custGeom>
            <a:avLst/>
            <a:gdLst/>
            <a:ahLst/>
            <a:cxnLst/>
            <a:rect l="l" t="t" r="r" b="b"/>
            <a:pathLst>
              <a:path w="1629409" h="381635">
                <a:moveTo>
                  <a:pt x="0" y="381138"/>
                </a:moveTo>
                <a:lnTo>
                  <a:pt x="1629049" y="381138"/>
                </a:lnTo>
                <a:lnTo>
                  <a:pt x="1629049" y="0"/>
                </a:lnTo>
                <a:lnTo>
                  <a:pt x="0" y="0"/>
                </a:lnTo>
                <a:lnTo>
                  <a:pt x="0" y="381138"/>
                </a:lnTo>
                <a:close/>
              </a:path>
            </a:pathLst>
          </a:custGeom>
          <a:solidFill>
            <a:srgbClr val="80808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091188" y="3071899"/>
            <a:ext cx="1629410" cy="314325"/>
          </a:xfrm>
          <a:custGeom>
            <a:avLst/>
            <a:gdLst/>
            <a:ahLst/>
            <a:cxnLst/>
            <a:rect l="l" t="t" r="r" b="b"/>
            <a:pathLst>
              <a:path w="1629409" h="314325">
                <a:moveTo>
                  <a:pt x="0" y="314027"/>
                </a:moveTo>
                <a:lnTo>
                  <a:pt x="1629049" y="314027"/>
                </a:lnTo>
                <a:lnTo>
                  <a:pt x="1629049" y="0"/>
                </a:lnTo>
                <a:lnTo>
                  <a:pt x="0" y="0"/>
                </a:lnTo>
                <a:lnTo>
                  <a:pt x="0" y="314027"/>
                </a:lnTo>
                <a:close/>
              </a:path>
            </a:pathLst>
          </a:custGeom>
          <a:solidFill>
            <a:srgbClr val="E7D37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6091188" y="3071899"/>
            <a:ext cx="1629410" cy="314325"/>
          </a:xfrm>
          <a:custGeom>
            <a:avLst/>
            <a:gdLst/>
            <a:ahLst/>
            <a:cxnLst/>
            <a:rect l="l" t="t" r="r" b="b"/>
            <a:pathLst>
              <a:path w="1629409" h="314325">
                <a:moveTo>
                  <a:pt x="0" y="314027"/>
                </a:moveTo>
                <a:lnTo>
                  <a:pt x="1629049" y="314027"/>
                </a:lnTo>
                <a:lnTo>
                  <a:pt x="1629049" y="0"/>
                </a:lnTo>
                <a:lnTo>
                  <a:pt x="0" y="0"/>
                </a:lnTo>
                <a:lnTo>
                  <a:pt x="0" y="314027"/>
                </a:lnTo>
                <a:close/>
              </a:path>
            </a:pathLst>
          </a:custGeom>
          <a:ln w="9496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605574" y="3071895"/>
            <a:ext cx="0" cy="2647950"/>
          </a:xfrm>
          <a:custGeom>
            <a:avLst/>
            <a:gdLst/>
            <a:ahLst/>
            <a:cxnLst/>
            <a:rect l="l" t="t" r="r" b="b"/>
            <a:pathLst>
              <a:path h="2647950">
                <a:moveTo>
                  <a:pt x="0" y="0"/>
                </a:moveTo>
                <a:lnTo>
                  <a:pt x="0" y="2647719"/>
                </a:lnTo>
              </a:path>
            </a:pathLst>
          </a:custGeom>
          <a:ln w="9496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557775" y="5729112"/>
            <a:ext cx="38735" cy="0"/>
          </a:xfrm>
          <a:custGeom>
            <a:avLst/>
            <a:gdLst/>
            <a:ahLst/>
            <a:cxnLst/>
            <a:rect l="l" t="t" r="r" b="b"/>
            <a:pathLst>
              <a:path w="38735">
                <a:moveTo>
                  <a:pt x="0" y="0"/>
                </a:moveTo>
                <a:lnTo>
                  <a:pt x="38304" y="0"/>
                </a:lnTo>
              </a:path>
            </a:pathLst>
          </a:custGeom>
          <a:ln w="9496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557775" y="5195708"/>
            <a:ext cx="38735" cy="0"/>
          </a:xfrm>
          <a:custGeom>
            <a:avLst/>
            <a:gdLst/>
            <a:ahLst/>
            <a:cxnLst/>
            <a:rect l="l" t="t" r="r" b="b"/>
            <a:pathLst>
              <a:path w="38735">
                <a:moveTo>
                  <a:pt x="0" y="0"/>
                </a:moveTo>
                <a:lnTo>
                  <a:pt x="38304" y="0"/>
                </a:lnTo>
              </a:path>
            </a:pathLst>
          </a:custGeom>
          <a:ln w="9496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557775" y="4662292"/>
            <a:ext cx="38735" cy="0"/>
          </a:xfrm>
          <a:custGeom>
            <a:avLst/>
            <a:gdLst/>
            <a:ahLst/>
            <a:cxnLst/>
            <a:rect l="l" t="t" r="r" b="b"/>
            <a:pathLst>
              <a:path w="38735">
                <a:moveTo>
                  <a:pt x="0" y="0"/>
                </a:moveTo>
                <a:lnTo>
                  <a:pt x="38304" y="0"/>
                </a:lnTo>
              </a:path>
            </a:pathLst>
          </a:custGeom>
          <a:ln w="9496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5557775" y="4138449"/>
            <a:ext cx="38735" cy="0"/>
          </a:xfrm>
          <a:custGeom>
            <a:avLst/>
            <a:gdLst/>
            <a:ahLst/>
            <a:cxnLst/>
            <a:rect l="l" t="t" r="r" b="b"/>
            <a:pathLst>
              <a:path w="38735">
                <a:moveTo>
                  <a:pt x="0" y="0"/>
                </a:moveTo>
                <a:lnTo>
                  <a:pt x="38304" y="0"/>
                </a:lnTo>
              </a:path>
            </a:pathLst>
          </a:custGeom>
          <a:ln w="9496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5557775" y="3604982"/>
            <a:ext cx="38735" cy="0"/>
          </a:xfrm>
          <a:custGeom>
            <a:avLst/>
            <a:gdLst/>
            <a:ahLst/>
            <a:cxnLst/>
            <a:rect l="l" t="t" r="r" b="b"/>
            <a:pathLst>
              <a:path w="38735">
                <a:moveTo>
                  <a:pt x="0" y="0"/>
                </a:moveTo>
                <a:lnTo>
                  <a:pt x="38304" y="0"/>
                </a:lnTo>
              </a:path>
            </a:pathLst>
          </a:custGeom>
          <a:ln w="9496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5557775" y="3071895"/>
            <a:ext cx="38735" cy="0"/>
          </a:xfrm>
          <a:custGeom>
            <a:avLst/>
            <a:gdLst/>
            <a:ahLst/>
            <a:cxnLst/>
            <a:rect l="l" t="t" r="r" b="b"/>
            <a:pathLst>
              <a:path w="38735">
                <a:moveTo>
                  <a:pt x="0" y="0"/>
                </a:moveTo>
                <a:lnTo>
                  <a:pt x="38304" y="0"/>
                </a:lnTo>
              </a:path>
            </a:pathLst>
          </a:custGeom>
          <a:ln w="9496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605574" y="5729112"/>
            <a:ext cx="2600325" cy="0"/>
          </a:xfrm>
          <a:custGeom>
            <a:avLst/>
            <a:gdLst/>
            <a:ahLst/>
            <a:cxnLst/>
            <a:rect l="l" t="t" r="r" b="b"/>
            <a:pathLst>
              <a:path w="2600325">
                <a:moveTo>
                  <a:pt x="0" y="0"/>
                </a:moveTo>
                <a:lnTo>
                  <a:pt x="2600274" y="0"/>
                </a:lnTo>
              </a:path>
            </a:pathLst>
          </a:custGeom>
          <a:ln w="9496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5605574" y="5738609"/>
            <a:ext cx="0" cy="38100"/>
          </a:xfrm>
          <a:custGeom>
            <a:avLst/>
            <a:gdLst/>
            <a:ahLst/>
            <a:cxnLst/>
            <a:rect l="l" t="t" r="r" b="b"/>
            <a:pathLst>
              <a:path h="38100">
                <a:moveTo>
                  <a:pt x="0" y="37987"/>
                </a:moveTo>
                <a:lnTo>
                  <a:pt x="0" y="0"/>
                </a:lnTo>
              </a:path>
            </a:pathLst>
          </a:custGeom>
          <a:ln w="9496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8215346" y="5738609"/>
            <a:ext cx="0" cy="38100"/>
          </a:xfrm>
          <a:custGeom>
            <a:avLst/>
            <a:gdLst/>
            <a:ahLst/>
            <a:cxnLst/>
            <a:rect l="l" t="t" r="r" b="b"/>
            <a:pathLst>
              <a:path h="38100">
                <a:moveTo>
                  <a:pt x="0" y="37987"/>
                </a:moveTo>
                <a:lnTo>
                  <a:pt x="0" y="0"/>
                </a:lnTo>
              </a:path>
            </a:pathLst>
          </a:custGeom>
          <a:ln w="9496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6797727" y="4647925"/>
            <a:ext cx="197485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dirty="0">
                <a:latin typeface="Arial"/>
                <a:cs typeface="Arial"/>
              </a:rPr>
              <a:t>74</a:t>
            </a:r>
            <a:endParaRPr sz="12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6797727" y="3476641"/>
            <a:ext cx="197485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dirty="0">
                <a:latin typeface="Arial"/>
                <a:cs typeface="Arial"/>
              </a:rPr>
              <a:t>14</a:t>
            </a:r>
            <a:endParaRPr sz="12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6797727" y="3124373"/>
            <a:ext cx="197485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dirty="0">
                <a:latin typeface="Arial"/>
                <a:cs typeface="Arial"/>
              </a:rPr>
              <a:t>12</a:t>
            </a:r>
            <a:endParaRPr sz="120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5378559" y="5628944"/>
            <a:ext cx="110489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5" dirty="0">
                <a:latin typeface="Arial"/>
                <a:cs typeface="Arial"/>
              </a:rPr>
              <a:t>0</a:t>
            </a:r>
            <a:endParaRPr sz="120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5292771" y="5095857"/>
            <a:ext cx="197485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dirty="0">
                <a:latin typeface="Arial"/>
                <a:cs typeface="Arial"/>
              </a:rPr>
              <a:t>20</a:t>
            </a:r>
            <a:endParaRPr sz="120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5292771" y="4562441"/>
            <a:ext cx="197485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dirty="0">
                <a:latin typeface="Arial"/>
                <a:cs typeface="Arial"/>
              </a:rPr>
              <a:t>40</a:t>
            </a:r>
            <a:endParaRPr sz="120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5292771" y="4038598"/>
            <a:ext cx="197485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dirty="0">
                <a:latin typeface="Arial"/>
                <a:cs typeface="Arial"/>
              </a:rPr>
              <a:t>60</a:t>
            </a:r>
            <a:endParaRPr sz="120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5292771" y="3505131"/>
            <a:ext cx="197485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dirty="0">
                <a:latin typeface="Arial"/>
                <a:cs typeface="Arial"/>
              </a:rPr>
              <a:t>80</a:t>
            </a:r>
            <a:endParaRPr sz="1200"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5206980" y="2971791"/>
            <a:ext cx="283210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dirty="0">
                <a:latin typeface="Arial"/>
                <a:cs typeface="Arial"/>
              </a:rPr>
              <a:t>100</a:t>
            </a:r>
            <a:endParaRPr sz="1200"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5215890" y="2637665"/>
            <a:ext cx="3259454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dirty="0">
                <a:latin typeface="Arial"/>
                <a:cs typeface="Arial"/>
              </a:rPr>
              <a:t>% of those </a:t>
            </a:r>
            <a:r>
              <a:rPr sz="1400" spc="-5" dirty="0">
                <a:latin typeface="Arial"/>
                <a:cs typeface="Arial"/>
              </a:rPr>
              <a:t>who  were </a:t>
            </a:r>
            <a:r>
              <a:rPr sz="1400" dirty="0">
                <a:latin typeface="Arial"/>
                <a:cs typeface="Arial"/>
              </a:rPr>
              <a:t>formally</a:t>
            </a:r>
            <a:r>
              <a:rPr sz="1400" spc="-15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diagnosed</a:t>
            </a:r>
            <a:endParaRPr sz="1400">
              <a:latin typeface="Arial"/>
              <a:cs typeface="Aria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7824599" y="4525520"/>
            <a:ext cx="1152525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1400" dirty="0">
                <a:latin typeface="Arial"/>
                <a:cs typeface="Arial"/>
              </a:rPr>
              <a:t>Both the</a:t>
            </a:r>
            <a:r>
              <a:rPr sz="1400" spc="-120" dirty="0">
                <a:latin typeface="Arial"/>
                <a:cs typeface="Arial"/>
              </a:rPr>
              <a:t> </a:t>
            </a:r>
            <a:r>
              <a:rPr sz="1400" spc="5" dirty="0">
                <a:latin typeface="Arial"/>
                <a:cs typeface="Arial"/>
              </a:rPr>
              <a:t>PWD  </a:t>
            </a:r>
            <a:r>
              <a:rPr sz="1400" dirty="0">
                <a:latin typeface="Arial"/>
                <a:cs typeface="Arial"/>
              </a:rPr>
              <a:t>and</a:t>
            </a:r>
            <a:r>
              <a:rPr sz="1400" spc="-90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caregiver</a:t>
            </a:r>
            <a:endParaRPr sz="1400">
              <a:latin typeface="Arial"/>
              <a:cs typeface="Aria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7824598" y="3112772"/>
            <a:ext cx="1317625" cy="57195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dirty="0">
                <a:latin typeface="Arial"/>
                <a:cs typeface="Arial"/>
              </a:rPr>
              <a:t>Only a</a:t>
            </a:r>
            <a:r>
              <a:rPr sz="1400" spc="-85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caregiver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055"/>
              </a:spcBef>
            </a:pPr>
            <a:r>
              <a:rPr sz="1400" dirty="0">
                <a:latin typeface="Arial"/>
                <a:cs typeface="Arial"/>
              </a:rPr>
              <a:t>Only the</a:t>
            </a:r>
            <a:r>
              <a:rPr sz="1400" spc="-125" dirty="0">
                <a:latin typeface="Arial"/>
                <a:cs typeface="Arial"/>
              </a:rPr>
              <a:t> </a:t>
            </a:r>
            <a:r>
              <a:rPr sz="1400" spc="5" dirty="0">
                <a:latin typeface="Arial"/>
                <a:cs typeface="Arial"/>
              </a:rPr>
              <a:t>PWD</a:t>
            </a:r>
            <a:endParaRPr sz="1400">
              <a:latin typeface="Arial"/>
              <a:cs typeface="Arial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958362" y="1742424"/>
            <a:ext cx="2770505" cy="64633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</a:pPr>
            <a:r>
              <a:rPr sz="1400" b="1" spc="-5" dirty="0">
                <a:latin typeface="Arial"/>
                <a:cs typeface="Arial"/>
              </a:rPr>
              <a:t>Question: </a:t>
            </a:r>
            <a:r>
              <a:rPr sz="1400" b="1" spc="-10" dirty="0">
                <a:latin typeface="Arial"/>
                <a:cs typeface="Arial"/>
              </a:rPr>
              <a:t>"Were </a:t>
            </a:r>
            <a:r>
              <a:rPr sz="1400" b="1" spc="-20" dirty="0">
                <a:latin typeface="Arial"/>
                <a:cs typeface="Arial"/>
              </a:rPr>
              <a:t>you </a:t>
            </a:r>
            <a:r>
              <a:rPr sz="1400" b="1" spc="-5" dirty="0">
                <a:latin typeface="Arial"/>
                <a:cs typeface="Arial"/>
              </a:rPr>
              <a:t>involved</a:t>
            </a:r>
            <a:r>
              <a:rPr sz="1400" b="1" spc="-65" dirty="0">
                <a:latin typeface="Arial"/>
                <a:cs typeface="Arial"/>
              </a:rPr>
              <a:t> </a:t>
            </a:r>
            <a:r>
              <a:rPr sz="1400" b="1" spc="-5" dirty="0">
                <a:latin typeface="Arial"/>
                <a:cs typeface="Arial"/>
              </a:rPr>
              <a:t>or  influential </a:t>
            </a:r>
            <a:r>
              <a:rPr sz="1400" b="1" dirty="0">
                <a:latin typeface="Arial"/>
                <a:cs typeface="Arial"/>
              </a:rPr>
              <a:t>in </a:t>
            </a:r>
            <a:r>
              <a:rPr sz="1400" b="1" spc="-5" dirty="0">
                <a:latin typeface="Arial"/>
                <a:cs typeface="Arial"/>
              </a:rPr>
              <a:t>getting the PWD </a:t>
            </a:r>
            <a:r>
              <a:rPr sz="1400" b="1" dirty="0">
                <a:latin typeface="Arial"/>
                <a:cs typeface="Arial"/>
              </a:rPr>
              <a:t>to  meet </a:t>
            </a:r>
            <a:r>
              <a:rPr sz="1400" b="1" spc="10" dirty="0">
                <a:latin typeface="Arial"/>
                <a:cs typeface="Arial"/>
              </a:rPr>
              <a:t>with </a:t>
            </a:r>
            <a:r>
              <a:rPr sz="1400" b="1" dirty="0">
                <a:latin typeface="Arial"/>
                <a:cs typeface="Arial"/>
              </a:rPr>
              <a:t>a</a:t>
            </a:r>
            <a:r>
              <a:rPr sz="1400" b="1" spc="-155" dirty="0">
                <a:latin typeface="Arial"/>
                <a:cs typeface="Arial"/>
              </a:rPr>
              <a:t> </a:t>
            </a:r>
            <a:r>
              <a:rPr sz="1400" b="1" spc="-10" dirty="0">
                <a:latin typeface="Arial"/>
                <a:cs typeface="Arial"/>
              </a:rPr>
              <a:t>physician?"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1528834" y="3414531"/>
            <a:ext cx="1638935" cy="2324735"/>
          </a:xfrm>
          <a:custGeom>
            <a:avLst/>
            <a:gdLst/>
            <a:ahLst/>
            <a:cxnLst/>
            <a:rect l="l" t="t" r="r" b="b"/>
            <a:pathLst>
              <a:path w="1638935" h="2324735">
                <a:moveTo>
                  <a:pt x="0" y="2324149"/>
                </a:moveTo>
                <a:lnTo>
                  <a:pt x="1638361" y="2324149"/>
                </a:lnTo>
                <a:lnTo>
                  <a:pt x="1638361" y="0"/>
                </a:lnTo>
                <a:lnTo>
                  <a:pt x="0" y="0"/>
                </a:lnTo>
                <a:lnTo>
                  <a:pt x="0" y="2324149"/>
                </a:lnTo>
                <a:close/>
              </a:path>
            </a:pathLst>
          </a:custGeom>
          <a:solidFill>
            <a:srgbClr val="79A1B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1528834" y="3414531"/>
            <a:ext cx="1638935" cy="2324735"/>
          </a:xfrm>
          <a:custGeom>
            <a:avLst/>
            <a:gdLst/>
            <a:ahLst/>
            <a:cxnLst/>
            <a:rect l="l" t="t" r="r" b="b"/>
            <a:pathLst>
              <a:path w="1638935" h="2324735">
                <a:moveTo>
                  <a:pt x="0" y="2324149"/>
                </a:moveTo>
                <a:lnTo>
                  <a:pt x="1638361" y="2324149"/>
                </a:lnTo>
                <a:lnTo>
                  <a:pt x="1638361" y="0"/>
                </a:lnTo>
                <a:lnTo>
                  <a:pt x="0" y="0"/>
                </a:lnTo>
                <a:lnTo>
                  <a:pt x="0" y="2324149"/>
                </a:lnTo>
                <a:close/>
              </a:path>
            </a:pathLst>
          </a:custGeom>
          <a:ln w="9493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1528834" y="3100226"/>
            <a:ext cx="1638935" cy="314325"/>
          </a:xfrm>
          <a:custGeom>
            <a:avLst/>
            <a:gdLst/>
            <a:ahLst/>
            <a:cxnLst/>
            <a:rect l="l" t="t" r="r" b="b"/>
            <a:pathLst>
              <a:path w="1638935" h="314325">
                <a:moveTo>
                  <a:pt x="0" y="314253"/>
                </a:moveTo>
                <a:lnTo>
                  <a:pt x="1638361" y="314253"/>
                </a:lnTo>
                <a:lnTo>
                  <a:pt x="1638361" y="0"/>
                </a:lnTo>
                <a:lnTo>
                  <a:pt x="0" y="0"/>
                </a:lnTo>
                <a:lnTo>
                  <a:pt x="0" y="314253"/>
                </a:lnTo>
                <a:close/>
              </a:path>
            </a:pathLst>
          </a:custGeom>
          <a:solidFill>
            <a:srgbClr val="BAAC8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1528834" y="3100226"/>
            <a:ext cx="1638935" cy="314325"/>
          </a:xfrm>
          <a:custGeom>
            <a:avLst/>
            <a:gdLst/>
            <a:ahLst/>
            <a:cxnLst/>
            <a:rect l="l" t="t" r="r" b="b"/>
            <a:pathLst>
              <a:path w="1638935" h="314325">
                <a:moveTo>
                  <a:pt x="0" y="314253"/>
                </a:moveTo>
                <a:lnTo>
                  <a:pt x="1638361" y="314253"/>
                </a:lnTo>
                <a:lnTo>
                  <a:pt x="1638361" y="0"/>
                </a:lnTo>
                <a:lnTo>
                  <a:pt x="0" y="0"/>
                </a:lnTo>
                <a:lnTo>
                  <a:pt x="0" y="314253"/>
                </a:lnTo>
                <a:close/>
              </a:path>
            </a:pathLst>
          </a:custGeom>
          <a:ln w="9494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1043072" y="3071807"/>
            <a:ext cx="0" cy="2657475"/>
          </a:xfrm>
          <a:custGeom>
            <a:avLst/>
            <a:gdLst/>
            <a:ahLst/>
            <a:cxnLst/>
            <a:rect l="l" t="t" r="r" b="b"/>
            <a:pathLst>
              <a:path h="2657475">
                <a:moveTo>
                  <a:pt x="0" y="0"/>
                </a:moveTo>
                <a:lnTo>
                  <a:pt x="0" y="2657379"/>
                </a:lnTo>
              </a:path>
            </a:pathLst>
          </a:custGeom>
          <a:ln w="9493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995287" y="5738677"/>
            <a:ext cx="38735" cy="0"/>
          </a:xfrm>
          <a:custGeom>
            <a:avLst/>
            <a:gdLst/>
            <a:ahLst/>
            <a:cxnLst/>
            <a:rect l="l" t="t" r="r" b="b"/>
            <a:pathLst>
              <a:path w="38734">
                <a:moveTo>
                  <a:pt x="0" y="0"/>
                </a:moveTo>
                <a:lnTo>
                  <a:pt x="38291" y="0"/>
                </a:lnTo>
              </a:path>
            </a:pathLst>
          </a:custGeom>
          <a:ln w="9494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995287" y="5214920"/>
            <a:ext cx="38735" cy="0"/>
          </a:xfrm>
          <a:custGeom>
            <a:avLst/>
            <a:gdLst/>
            <a:ahLst/>
            <a:cxnLst/>
            <a:rect l="l" t="t" r="r" b="b"/>
            <a:pathLst>
              <a:path w="38734">
                <a:moveTo>
                  <a:pt x="0" y="0"/>
                </a:moveTo>
                <a:lnTo>
                  <a:pt x="38291" y="0"/>
                </a:lnTo>
              </a:path>
            </a:pathLst>
          </a:custGeom>
          <a:ln w="9494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995287" y="4681353"/>
            <a:ext cx="38735" cy="0"/>
          </a:xfrm>
          <a:custGeom>
            <a:avLst/>
            <a:gdLst/>
            <a:ahLst/>
            <a:cxnLst/>
            <a:rect l="l" t="t" r="r" b="b"/>
            <a:pathLst>
              <a:path w="38734">
                <a:moveTo>
                  <a:pt x="0" y="0"/>
                </a:moveTo>
                <a:lnTo>
                  <a:pt x="38291" y="0"/>
                </a:lnTo>
              </a:path>
            </a:pathLst>
          </a:custGeom>
          <a:ln w="9494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995287" y="4157546"/>
            <a:ext cx="38735" cy="0"/>
          </a:xfrm>
          <a:custGeom>
            <a:avLst/>
            <a:gdLst/>
            <a:ahLst/>
            <a:cxnLst/>
            <a:rect l="l" t="t" r="r" b="b"/>
            <a:pathLst>
              <a:path w="38734">
                <a:moveTo>
                  <a:pt x="0" y="0"/>
                </a:moveTo>
                <a:lnTo>
                  <a:pt x="38291" y="0"/>
                </a:lnTo>
              </a:path>
            </a:pathLst>
          </a:custGeom>
          <a:ln w="9494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995287" y="3624359"/>
            <a:ext cx="38735" cy="0"/>
          </a:xfrm>
          <a:custGeom>
            <a:avLst/>
            <a:gdLst/>
            <a:ahLst/>
            <a:cxnLst/>
            <a:rect l="l" t="t" r="r" b="b"/>
            <a:pathLst>
              <a:path w="38734">
                <a:moveTo>
                  <a:pt x="0" y="0"/>
                </a:moveTo>
                <a:lnTo>
                  <a:pt x="38291" y="0"/>
                </a:lnTo>
              </a:path>
            </a:pathLst>
          </a:custGeom>
          <a:ln w="9494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995287" y="3100285"/>
            <a:ext cx="38735" cy="0"/>
          </a:xfrm>
          <a:custGeom>
            <a:avLst/>
            <a:gdLst/>
            <a:ahLst/>
            <a:cxnLst/>
            <a:rect l="l" t="t" r="r" b="b"/>
            <a:pathLst>
              <a:path w="38734">
                <a:moveTo>
                  <a:pt x="0" y="0"/>
                </a:moveTo>
                <a:lnTo>
                  <a:pt x="38291" y="0"/>
                </a:lnTo>
              </a:path>
            </a:pathLst>
          </a:custGeom>
          <a:ln w="9494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1043072" y="5738677"/>
            <a:ext cx="2609850" cy="0"/>
          </a:xfrm>
          <a:custGeom>
            <a:avLst/>
            <a:gdLst/>
            <a:ahLst/>
            <a:cxnLst/>
            <a:rect l="l" t="t" r="r" b="b"/>
            <a:pathLst>
              <a:path w="2609850">
                <a:moveTo>
                  <a:pt x="0" y="0"/>
                </a:moveTo>
                <a:lnTo>
                  <a:pt x="2609821" y="0"/>
                </a:lnTo>
              </a:path>
            </a:pathLst>
          </a:custGeom>
          <a:ln w="9494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1043072" y="5748175"/>
            <a:ext cx="0" cy="38735"/>
          </a:xfrm>
          <a:custGeom>
            <a:avLst/>
            <a:gdLst/>
            <a:ahLst/>
            <a:cxnLst/>
            <a:rect l="l" t="t" r="r" b="b"/>
            <a:pathLst>
              <a:path h="38735">
                <a:moveTo>
                  <a:pt x="0" y="38292"/>
                </a:moveTo>
                <a:lnTo>
                  <a:pt x="0" y="0"/>
                </a:lnTo>
              </a:path>
            </a:pathLst>
          </a:custGeom>
          <a:ln w="9493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3662388" y="5748175"/>
            <a:ext cx="0" cy="38735"/>
          </a:xfrm>
          <a:custGeom>
            <a:avLst/>
            <a:gdLst/>
            <a:ahLst/>
            <a:cxnLst/>
            <a:rect l="l" t="t" r="r" b="b"/>
            <a:pathLst>
              <a:path h="38735">
                <a:moveTo>
                  <a:pt x="0" y="38292"/>
                </a:moveTo>
                <a:lnTo>
                  <a:pt x="0" y="0"/>
                </a:lnTo>
              </a:path>
            </a:pathLst>
          </a:custGeom>
          <a:ln w="9493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 txBox="1"/>
          <p:nvPr/>
        </p:nvSpPr>
        <p:spPr>
          <a:xfrm>
            <a:off x="2244873" y="4476685"/>
            <a:ext cx="197485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5" dirty="0">
                <a:latin typeface="Arial"/>
                <a:cs typeface="Arial"/>
              </a:rPr>
              <a:t>88</a:t>
            </a:r>
            <a:endParaRPr sz="1200">
              <a:latin typeface="Arial"/>
              <a:cs typeface="Arial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2244873" y="3152578"/>
            <a:ext cx="197485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5" dirty="0">
                <a:latin typeface="Arial"/>
                <a:cs typeface="Arial"/>
              </a:rPr>
              <a:t>12</a:t>
            </a:r>
            <a:endParaRPr sz="1200">
              <a:latin typeface="Arial"/>
              <a:cs typeface="Arial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733757" y="4582667"/>
            <a:ext cx="196215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5" dirty="0">
                <a:latin typeface="Arial"/>
                <a:cs typeface="Arial"/>
              </a:rPr>
              <a:t>40</a:t>
            </a:r>
            <a:endParaRPr sz="1200">
              <a:latin typeface="Arial"/>
              <a:cs typeface="Arial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817882" y="5640323"/>
            <a:ext cx="110489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5" dirty="0">
                <a:latin typeface="Arial"/>
                <a:cs typeface="Arial"/>
              </a:rPr>
              <a:t>0</a:t>
            </a:r>
            <a:endParaRPr sz="1200">
              <a:latin typeface="Arial"/>
              <a:cs typeface="Arial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733757" y="5116067"/>
            <a:ext cx="196215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5" dirty="0">
                <a:latin typeface="Arial"/>
                <a:cs typeface="Arial"/>
              </a:rPr>
              <a:t>20</a:t>
            </a:r>
            <a:endParaRPr sz="1200">
              <a:latin typeface="Arial"/>
              <a:cs typeface="Arial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733757" y="3525011"/>
            <a:ext cx="196215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5" dirty="0">
                <a:latin typeface="Arial"/>
                <a:cs typeface="Arial"/>
              </a:rPr>
              <a:t>80</a:t>
            </a:r>
            <a:endParaRPr sz="1200">
              <a:latin typeface="Arial"/>
              <a:cs typeface="Arial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648106" y="3001009"/>
            <a:ext cx="281940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5" dirty="0">
                <a:latin typeface="Arial"/>
                <a:cs typeface="Arial"/>
              </a:rPr>
              <a:t>100</a:t>
            </a:r>
            <a:endParaRPr sz="1200">
              <a:latin typeface="Arial"/>
              <a:cs typeface="Arial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733757" y="4058666"/>
            <a:ext cx="196215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5" dirty="0">
                <a:latin typeface="Arial"/>
                <a:cs typeface="Arial"/>
              </a:rPr>
              <a:t>60</a:t>
            </a:r>
            <a:endParaRPr sz="1200">
              <a:latin typeface="Arial"/>
              <a:cs typeface="Arial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652680" y="2666240"/>
            <a:ext cx="1410335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dirty="0">
                <a:latin typeface="Arial"/>
                <a:cs typeface="Arial"/>
              </a:rPr>
              <a:t>% of</a:t>
            </a:r>
            <a:r>
              <a:rPr sz="1400" spc="-10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respondents</a:t>
            </a:r>
            <a:endParaRPr sz="1400">
              <a:latin typeface="Arial"/>
              <a:cs typeface="Arial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3270884" y="3141217"/>
            <a:ext cx="252095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10" dirty="0">
                <a:latin typeface="Arial"/>
                <a:cs typeface="Arial"/>
              </a:rPr>
              <a:t>No</a:t>
            </a:r>
            <a:endParaRPr sz="1400">
              <a:latin typeface="Arial"/>
              <a:cs typeface="Arial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3270886" y="4461002"/>
            <a:ext cx="314325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145" dirty="0">
                <a:latin typeface="Arial"/>
                <a:cs typeface="Arial"/>
              </a:rPr>
              <a:t>Y</a:t>
            </a:r>
            <a:r>
              <a:rPr sz="1400" dirty="0">
                <a:latin typeface="Arial"/>
                <a:cs typeface="Arial"/>
              </a:rPr>
              <a:t>es</a:t>
            </a:r>
            <a:endParaRPr sz="1400">
              <a:latin typeface="Arial"/>
              <a:cs typeface="Arial"/>
            </a:endParaRPr>
          </a:p>
        </p:txBody>
      </p:sp>
      <p:sp>
        <p:nvSpPr>
          <p:cNvPr id="60" name="object 60"/>
          <p:cNvSpPr/>
          <p:nvPr/>
        </p:nvSpPr>
        <p:spPr>
          <a:xfrm>
            <a:off x="5248276" y="1772805"/>
            <a:ext cx="3601721" cy="615950"/>
          </a:xfrm>
          <a:custGeom>
            <a:avLst/>
            <a:gdLst/>
            <a:ahLst/>
            <a:cxnLst/>
            <a:rect l="l" t="t" r="r" b="b"/>
            <a:pathLst>
              <a:path w="3601720" h="615950">
                <a:moveTo>
                  <a:pt x="0" y="615556"/>
                </a:moveTo>
                <a:lnTo>
                  <a:pt x="3601592" y="615556"/>
                </a:lnTo>
                <a:lnTo>
                  <a:pt x="3601592" y="0"/>
                </a:lnTo>
                <a:lnTo>
                  <a:pt x="0" y="0"/>
                </a:lnTo>
                <a:lnTo>
                  <a:pt x="0" y="61555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 txBox="1"/>
          <p:nvPr/>
        </p:nvSpPr>
        <p:spPr>
          <a:xfrm>
            <a:off x="5569077" y="1864997"/>
            <a:ext cx="2962275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1400" b="1" spc="-5" dirty="0">
                <a:latin typeface="Arial"/>
                <a:cs typeface="Arial"/>
              </a:rPr>
              <a:t>Question: "Who </a:t>
            </a:r>
            <a:r>
              <a:rPr sz="1400" b="1" spc="10" dirty="0">
                <a:latin typeface="Arial"/>
                <a:cs typeface="Arial"/>
              </a:rPr>
              <a:t>was </a:t>
            </a:r>
            <a:r>
              <a:rPr sz="1400" b="1" spc="-5" dirty="0">
                <a:latin typeface="Arial"/>
                <a:cs typeface="Arial"/>
              </a:rPr>
              <a:t>present </a:t>
            </a:r>
            <a:r>
              <a:rPr sz="1400" b="1" dirty="0">
                <a:latin typeface="Arial"/>
                <a:cs typeface="Arial"/>
              </a:rPr>
              <a:t>at</a:t>
            </a:r>
            <a:r>
              <a:rPr sz="1400" b="1" spc="-175" dirty="0">
                <a:latin typeface="Arial"/>
                <a:cs typeface="Arial"/>
              </a:rPr>
              <a:t> </a:t>
            </a:r>
            <a:r>
              <a:rPr sz="1400" b="1" spc="-5" dirty="0">
                <a:latin typeface="Arial"/>
                <a:cs typeface="Arial"/>
              </a:rPr>
              <a:t>the</a:t>
            </a:r>
            <a:endParaRPr sz="1400" dirty="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sz="1400" b="1" spc="-5" dirty="0">
                <a:latin typeface="Arial"/>
                <a:cs typeface="Arial"/>
              </a:rPr>
              <a:t>diagnosis?"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67" name="object 67"/>
          <p:cNvSpPr txBox="1">
            <a:spLocks noGrp="1"/>
          </p:cNvSpPr>
          <p:nvPr>
            <p:ph type="sldNum" sz="quarter" idx="7"/>
          </p:nvPr>
        </p:nvSpPr>
        <p:spPr>
          <a:xfrm>
            <a:off x="8935973" y="6683491"/>
            <a:ext cx="243204" cy="1282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8900">
              <a:lnSpc>
                <a:spcPts val="1010"/>
              </a:lnSpc>
            </a:pPr>
            <a:fld id="{81D60167-4931-47E6-BA6A-407CBD079E47}" type="slidenum">
              <a:rPr spc="-5" dirty="0"/>
              <a:t>7</a:t>
            </a:fld>
            <a:endParaRPr spc="-5" dirty="0"/>
          </a:p>
        </p:txBody>
      </p:sp>
      <p:sp>
        <p:nvSpPr>
          <p:cNvPr id="65" name="object 65"/>
          <p:cNvSpPr txBox="1"/>
          <p:nvPr/>
        </p:nvSpPr>
        <p:spPr>
          <a:xfrm>
            <a:off x="352755" y="291469"/>
            <a:ext cx="8510270" cy="74122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04139">
              <a:lnSpc>
                <a:spcPts val="2865"/>
              </a:lnSpc>
            </a:pPr>
            <a:r>
              <a:rPr sz="2400" b="1" spc="-5" dirty="0" smtClean="0">
                <a:solidFill>
                  <a:srgbClr val="4A0D66"/>
                </a:solidFill>
                <a:latin typeface="Arial"/>
                <a:cs typeface="Arial"/>
              </a:rPr>
              <a:t>Caregivers </a:t>
            </a:r>
            <a:r>
              <a:rPr sz="2400" b="1" spc="-5" dirty="0">
                <a:solidFill>
                  <a:srgbClr val="4A0D66"/>
                </a:solidFill>
                <a:latin typeface="Arial"/>
                <a:cs typeface="Arial"/>
              </a:rPr>
              <a:t>are </a:t>
            </a:r>
            <a:r>
              <a:rPr sz="2400" b="1" dirty="0">
                <a:solidFill>
                  <a:srgbClr val="4A0D66"/>
                </a:solidFill>
                <a:latin typeface="Arial"/>
                <a:cs typeface="Arial"/>
              </a:rPr>
              <a:t>actively </a:t>
            </a:r>
            <a:r>
              <a:rPr sz="2400" b="1" spc="-5" dirty="0">
                <a:solidFill>
                  <a:srgbClr val="4A0D66"/>
                </a:solidFill>
                <a:latin typeface="Arial"/>
                <a:cs typeface="Arial"/>
              </a:rPr>
              <a:t>involved from the beginning </a:t>
            </a:r>
            <a:r>
              <a:rPr sz="2400" b="1" dirty="0">
                <a:solidFill>
                  <a:srgbClr val="4A0D66"/>
                </a:solidFill>
                <a:latin typeface="Arial"/>
                <a:cs typeface="Arial"/>
              </a:rPr>
              <a:t>of</a:t>
            </a:r>
            <a:r>
              <a:rPr sz="2400" b="1" spc="25" dirty="0">
                <a:solidFill>
                  <a:srgbClr val="4A0D66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4A0D66"/>
                </a:solidFill>
                <a:latin typeface="Arial"/>
                <a:cs typeface="Arial"/>
              </a:rPr>
              <a:t>the</a:t>
            </a:r>
            <a:endParaRPr sz="2400" dirty="0">
              <a:solidFill>
                <a:srgbClr val="4A0D66"/>
              </a:solidFill>
              <a:latin typeface="Arial"/>
              <a:cs typeface="Arial"/>
            </a:endParaRPr>
          </a:p>
          <a:p>
            <a:pPr marL="104139">
              <a:lnSpc>
                <a:spcPct val="100000"/>
              </a:lnSpc>
            </a:pPr>
            <a:r>
              <a:rPr sz="2400" b="1" spc="-5" dirty="0">
                <a:solidFill>
                  <a:srgbClr val="4A0D66"/>
                </a:solidFill>
                <a:latin typeface="Arial"/>
                <a:cs typeface="Arial"/>
              </a:rPr>
              <a:t>diagnosis</a:t>
            </a:r>
            <a:r>
              <a:rPr sz="2400" b="1" spc="-80" dirty="0">
                <a:solidFill>
                  <a:srgbClr val="4A0D66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4A0D66"/>
                </a:solidFill>
                <a:latin typeface="Arial"/>
                <a:cs typeface="Arial"/>
              </a:rPr>
              <a:t>process</a:t>
            </a:r>
            <a:endParaRPr sz="2400" dirty="0">
              <a:solidFill>
                <a:srgbClr val="4A0D66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/>
          <p:nvPr/>
        </p:nvSpPr>
        <p:spPr>
          <a:xfrm>
            <a:off x="1576243" y="2547822"/>
            <a:ext cx="1534160" cy="172085"/>
          </a:xfrm>
          <a:custGeom>
            <a:avLst/>
            <a:gdLst/>
            <a:ahLst/>
            <a:cxnLst/>
            <a:rect l="l" t="t" r="r" b="b"/>
            <a:pathLst>
              <a:path w="1534160" h="172085">
                <a:moveTo>
                  <a:pt x="0" y="171641"/>
                </a:moveTo>
                <a:lnTo>
                  <a:pt x="1533702" y="171641"/>
                </a:lnTo>
                <a:lnTo>
                  <a:pt x="1533702" y="0"/>
                </a:lnTo>
                <a:lnTo>
                  <a:pt x="0" y="0"/>
                </a:lnTo>
                <a:lnTo>
                  <a:pt x="0" y="171641"/>
                </a:lnTo>
                <a:close/>
              </a:path>
            </a:pathLst>
          </a:custGeom>
          <a:solidFill>
            <a:srgbClr val="ACC5D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576243" y="2547822"/>
            <a:ext cx="1534160" cy="172085"/>
          </a:xfrm>
          <a:custGeom>
            <a:avLst/>
            <a:gdLst/>
            <a:ahLst/>
            <a:cxnLst/>
            <a:rect l="l" t="t" r="r" b="b"/>
            <a:pathLst>
              <a:path w="1534160" h="172085">
                <a:moveTo>
                  <a:pt x="0" y="171641"/>
                </a:moveTo>
                <a:lnTo>
                  <a:pt x="1533702" y="171641"/>
                </a:lnTo>
                <a:lnTo>
                  <a:pt x="1533702" y="0"/>
                </a:lnTo>
                <a:lnTo>
                  <a:pt x="0" y="0"/>
                </a:lnTo>
                <a:lnTo>
                  <a:pt x="0" y="171641"/>
                </a:lnTo>
                <a:close/>
              </a:path>
            </a:pathLst>
          </a:custGeom>
          <a:ln w="9500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576241" y="2824282"/>
            <a:ext cx="1448435" cy="171450"/>
          </a:xfrm>
          <a:custGeom>
            <a:avLst/>
            <a:gdLst/>
            <a:ahLst/>
            <a:cxnLst/>
            <a:rect l="l" t="t" r="r" b="b"/>
            <a:pathLst>
              <a:path w="1448435" h="171450">
                <a:moveTo>
                  <a:pt x="0" y="171325"/>
                </a:moveTo>
                <a:lnTo>
                  <a:pt x="1447835" y="171325"/>
                </a:lnTo>
                <a:lnTo>
                  <a:pt x="1447835" y="0"/>
                </a:lnTo>
                <a:lnTo>
                  <a:pt x="0" y="0"/>
                </a:lnTo>
                <a:lnTo>
                  <a:pt x="0" y="171325"/>
                </a:lnTo>
                <a:close/>
              </a:path>
            </a:pathLst>
          </a:custGeom>
          <a:solidFill>
            <a:srgbClr val="ACC5D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576241" y="2824282"/>
            <a:ext cx="1448435" cy="171450"/>
          </a:xfrm>
          <a:custGeom>
            <a:avLst/>
            <a:gdLst/>
            <a:ahLst/>
            <a:cxnLst/>
            <a:rect l="l" t="t" r="r" b="b"/>
            <a:pathLst>
              <a:path w="1448435" h="171450">
                <a:moveTo>
                  <a:pt x="0" y="171325"/>
                </a:moveTo>
                <a:lnTo>
                  <a:pt x="1447835" y="171325"/>
                </a:lnTo>
                <a:lnTo>
                  <a:pt x="1447835" y="0"/>
                </a:lnTo>
                <a:lnTo>
                  <a:pt x="0" y="0"/>
                </a:lnTo>
                <a:lnTo>
                  <a:pt x="0" y="171325"/>
                </a:lnTo>
                <a:close/>
              </a:path>
            </a:pathLst>
          </a:custGeom>
          <a:ln w="9500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576241" y="3100428"/>
            <a:ext cx="981710" cy="171450"/>
          </a:xfrm>
          <a:custGeom>
            <a:avLst/>
            <a:gdLst/>
            <a:ahLst/>
            <a:cxnLst/>
            <a:rect l="l" t="t" r="r" b="b"/>
            <a:pathLst>
              <a:path w="981710" h="171450">
                <a:moveTo>
                  <a:pt x="0" y="171325"/>
                </a:moveTo>
                <a:lnTo>
                  <a:pt x="981202" y="171325"/>
                </a:lnTo>
                <a:lnTo>
                  <a:pt x="981202" y="0"/>
                </a:lnTo>
                <a:lnTo>
                  <a:pt x="0" y="0"/>
                </a:lnTo>
                <a:lnTo>
                  <a:pt x="0" y="171325"/>
                </a:lnTo>
                <a:close/>
              </a:path>
            </a:pathLst>
          </a:custGeom>
          <a:solidFill>
            <a:srgbClr val="ACC5D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576241" y="3100428"/>
            <a:ext cx="981710" cy="171450"/>
          </a:xfrm>
          <a:custGeom>
            <a:avLst/>
            <a:gdLst/>
            <a:ahLst/>
            <a:cxnLst/>
            <a:rect l="l" t="t" r="r" b="b"/>
            <a:pathLst>
              <a:path w="981710" h="171450">
                <a:moveTo>
                  <a:pt x="0" y="171325"/>
                </a:moveTo>
                <a:lnTo>
                  <a:pt x="981202" y="171325"/>
                </a:lnTo>
                <a:lnTo>
                  <a:pt x="981202" y="0"/>
                </a:lnTo>
                <a:lnTo>
                  <a:pt x="0" y="0"/>
                </a:lnTo>
                <a:lnTo>
                  <a:pt x="0" y="171325"/>
                </a:lnTo>
                <a:close/>
              </a:path>
            </a:pathLst>
          </a:custGeom>
          <a:ln w="9500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576244" y="3376513"/>
            <a:ext cx="724535" cy="172085"/>
          </a:xfrm>
          <a:custGeom>
            <a:avLst/>
            <a:gdLst/>
            <a:ahLst/>
            <a:cxnLst/>
            <a:rect l="l" t="t" r="r" b="b"/>
            <a:pathLst>
              <a:path w="724535" h="172085">
                <a:moveTo>
                  <a:pt x="0" y="171641"/>
                </a:moveTo>
                <a:lnTo>
                  <a:pt x="724107" y="171641"/>
                </a:lnTo>
                <a:lnTo>
                  <a:pt x="724107" y="0"/>
                </a:lnTo>
                <a:lnTo>
                  <a:pt x="0" y="0"/>
                </a:lnTo>
                <a:lnTo>
                  <a:pt x="0" y="171641"/>
                </a:lnTo>
                <a:close/>
              </a:path>
            </a:pathLst>
          </a:custGeom>
          <a:solidFill>
            <a:srgbClr val="ACC5D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576244" y="3376513"/>
            <a:ext cx="724535" cy="172085"/>
          </a:xfrm>
          <a:custGeom>
            <a:avLst/>
            <a:gdLst/>
            <a:ahLst/>
            <a:cxnLst/>
            <a:rect l="l" t="t" r="r" b="b"/>
            <a:pathLst>
              <a:path w="724535" h="172085">
                <a:moveTo>
                  <a:pt x="0" y="171641"/>
                </a:moveTo>
                <a:lnTo>
                  <a:pt x="724107" y="171641"/>
                </a:lnTo>
                <a:lnTo>
                  <a:pt x="724107" y="0"/>
                </a:lnTo>
                <a:lnTo>
                  <a:pt x="0" y="0"/>
                </a:lnTo>
                <a:lnTo>
                  <a:pt x="0" y="171641"/>
                </a:lnTo>
                <a:close/>
              </a:path>
            </a:pathLst>
          </a:custGeom>
          <a:ln w="9500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576243" y="3652663"/>
            <a:ext cx="695960" cy="172085"/>
          </a:xfrm>
          <a:custGeom>
            <a:avLst/>
            <a:gdLst/>
            <a:ahLst/>
            <a:cxnLst/>
            <a:rect l="l" t="t" r="r" b="b"/>
            <a:pathLst>
              <a:path w="695960" h="172085">
                <a:moveTo>
                  <a:pt x="0" y="171641"/>
                </a:moveTo>
                <a:lnTo>
                  <a:pt x="695612" y="171641"/>
                </a:lnTo>
                <a:lnTo>
                  <a:pt x="695612" y="0"/>
                </a:lnTo>
                <a:lnTo>
                  <a:pt x="0" y="0"/>
                </a:lnTo>
                <a:lnTo>
                  <a:pt x="0" y="171641"/>
                </a:lnTo>
                <a:close/>
              </a:path>
            </a:pathLst>
          </a:custGeom>
          <a:solidFill>
            <a:srgbClr val="ACC5D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576243" y="3652663"/>
            <a:ext cx="695960" cy="172085"/>
          </a:xfrm>
          <a:custGeom>
            <a:avLst/>
            <a:gdLst/>
            <a:ahLst/>
            <a:cxnLst/>
            <a:rect l="l" t="t" r="r" b="b"/>
            <a:pathLst>
              <a:path w="695960" h="172085">
                <a:moveTo>
                  <a:pt x="0" y="171641"/>
                </a:moveTo>
                <a:lnTo>
                  <a:pt x="695612" y="171641"/>
                </a:lnTo>
                <a:lnTo>
                  <a:pt x="695612" y="0"/>
                </a:lnTo>
                <a:lnTo>
                  <a:pt x="0" y="0"/>
                </a:lnTo>
                <a:lnTo>
                  <a:pt x="0" y="171641"/>
                </a:lnTo>
                <a:close/>
              </a:path>
            </a:pathLst>
          </a:custGeom>
          <a:ln w="9500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576241" y="3929126"/>
            <a:ext cx="429259" cy="180975"/>
          </a:xfrm>
          <a:custGeom>
            <a:avLst/>
            <a:gdLst/>
            <a:ahLst/>
            <a:cxnLst/>
            <a:rect l="l" t="t" r="r" b="b"/>
            <a:pathLst>
              <a:path w="429260" h="180975">
                <a:moveTo>
                  <a:pt x="0" y="180825"/>
                </a:moveTo>
                <a:lnTo>
                  <a:pt x="428702" y="180825"/>
                </a:lnTo>
                <a:lnTo>
                  <a:pt x="428702" y="0"/>
                </a:lnTo>
                <a:lnTo>
                  <a:pt x="0" y="0"/>
                </a:lnTo>
                <a:lnTo>
                  <a:pt x="0" y="180825"/>
                </a:lnTo>
                <a:close/>
              </a:path>
            </a:pathLst>
          </a:custGeom>
          <a:solidFill>
            <a:srgbClr val="ACC5D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576241" y="3929126"/>
            <a:ext cx="429259" cy="180975"/>
          </a:xfrm>
          <a:custGeom>
            <a:avLst/>
            <a:gdLst/>
            <a:ahLst/>
            <a:cxnLst/>
            <a:rect l="l" t="t" r="r" b="b"/>
            <a:pathLst>
              <a:path w="429260" h="180975">
                <a:moveTo>
                  <a:pt x="0" y="180825"/>
                </a:moveTo>
                <a:lnTo>
                  <a:pt x="428702" y="180825"/>
                </a:lnTo>
                <a:lnTo>
                  <a:pt x="428702" y="0"/>
                </a:lnTo>
                <a:lnTo>
                  <a:pt x="0" y="0"/>
                </a:lnTo>
                <a:lnTo>
                  <a:pt x="0" y="180825"/>
                </a:lnTo>
                <a:close/>
              </a:path>
            </a:pathLst>
          </a:custGeom>
          <a:ln w="9500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576241" y="4214770"/>
            <a:ext cx="342900" cy="171450"/>
          </a:xfrm>
          <a:custGeom>
            <a:avLst/>
            <a:gdLst/>
            <a:ahLst/>
            <a:cxnLst/>
            <a:rect l="l" t="t" r="r" b="b"/>
            <a:pathLst>
              <a:path w="342900" h="171450">
                <a:moveTo>
                  <a:pt x="0" y="171325"/>
                </a:moveTo>
                <a:lnTo>
                  <a:pt x="342898" y="171325"/>
                </a:lnTo>
                <a:lnTo>
                  <a:pt x="342898" y="0"/>
                </a:lnTo>
                <a:lnTo>
                  <a:pt x="0" y="0"/>
                </a:lnTo>
                <a:lnTo>
                  <a:pt x="0" y="171325"/>
                </a:lnTo>
                <a:close/>
              </a:path>
            </a:pathLst>
          </a:custGeom>
          <a:solidFill>
            <a:srgbClr val="ACC5D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576241" y="4214770"/>
            <a:ext cx="342900" cy="171450"/>
          </a:xfrm>
          <a:custGeom>
            <a:avLst/>
            <a:gdLst/>
            <a:ahLst/>
            <a:cxnLst/>
            <a:rect l="l" t="t" r="r" b="b"/>
            <a:pathLst>
              <a:path w="342900" h="171450">
                <a:moveTo>
                  <a:pt x="0" y="171325"/>
                </a:moveTo>
                <a:lnTo>
                  <a:pt x="342898" y="171325"/>
                </a:lnTo>
                <a:lnTo>
                  <a:pt x="342898" y="0"/>
                </a:lnTo>
                <a:lnTo>
                  <a:pt x="0" y="0"/>
                </a:lnTo>
                <a:lnTo>
                  <a:pt x="0" y="171325"/>
                </a:lnTo>
                <a:close/>
              </a:path>
            </a:pathLst>
          </a:custGeom>
          <a:ln w="9500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576241" y="4490917"/>
            <a:ext cx="314960" cy="171450"/>
          </a:xfrm>
          <a:custGeom>
            <a:avLst/>
            <a:gdLst/>
            <a:ahLst/>
            <a:cxnLst/>
            <a:rect l="l" t="t" r="r" b="b"/>
            <a:pathLst>
              <a:path w="314960" h="171450">
                <a:moveTo>
                  <a:pt x="0" y="171325"/>
                </a:moveTo>
                <a:lnTo>
                  <a:pt x="314402" y="171325"/>
                </a:lnTo>
                <a:lnTo>
                  <a:pt x="314402" y="0"/>
                </a:lnTo>
                <a:lnTo>
                  <a:pt x="0" y="0"/>
                </a:lnTo>
                <a:lnTo>
                  <a:pt x="0" y="171325"/>
                </a:lnTo>
                <a:close/>
              </a:path>
            </a:pathLst>
          </a:custGeom>
          <a:solidFill>
            <a:srgbClr val="ACC5D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576241" y="4490917"/>
            <a:ext cx="314960" cy="171450"/>
          </a:xfrm>
          <a:custGeom>
            <a:avLst/>
            <a:gdLst/>
            <a:ahLst/>
            <a:cxnLst/>
            <a:rect l="l" t="t" r="r" b="b"/>
            <a:pathLst>
              <a:path w="314960" h="171450">
                <a:moveTo>
                  <a:pt x="0" y="171325"/>
                </a:moveTo>
                <a:lnTo>
                  <a:pt x="314402" y="171325"/>
                </a:lnTo>
                <a:lnTo>
                  <a:pt x="314402" y="0"/>
                </a:lnTo>
                <a:lnTo>
                  <a:pt x="0" y="0"/>
                </a:lnTo>
                <a:lnTo>
                  <a:pt x="0" y="171325"/>
                </a:lnTo>
                <a:close/>
              </a:path>
            </a:pathLst>
          </a:custGeom>
          <a:ln w="9500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576243" y="4767068"/>
            <a:ext cx="172085" cy="172085"/>
          </a:xfrm>
          <a:custGeom>
            <a:avLst/>
            <a:gdLst/>
            <a:ahLst/>
            <a:cxnLst/>
            <a:rect l="l" t="t" r="r" b="b"/>
            <a:pathLst>
              <a:path w="172085" h="172085">
                <a:moveTo>
                  <a:pt x="0" y="171641"/>
                </a:moveTo>
                <a:lnTo>
                  <a:pt x="171607" y="171641"/>
                </a:lnTo>
                <a:lnTo>
                  <a:pt x="171607" y="0"/>
                </a:lnTo>
                <a:lnTo>
                  <a:pt x="0" y="0"/>
                </a:lnTo>
                <a:lnTo>
                  <a:pt x="0" y="171641"/>
                </a:lnTo>
                <a:close/>
              </a:path>
            </a:pathLst>
          </a:custGeom>
          <a:solidFill>
            <a:srgbClr val="ACC5D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576243" y="4767068"/>
            <a:ext cx="172085" cy="172085"/>
          </a:xfrm>
          <a:custGeom>
            <a:avLst/>
            <a:gdLst/>
            <a:ahLst/>
            <a:cxnLst/>
            <a:rect l="l" t="t" r="r" b="b"/>
            <a:pathLst>
              <a:path w="172085" h="172085">
                <a:moveTo>
                  <a:pt x="0" y="171641"/>
                </a:moveTo>
                <a:lnTo>
                  <a:pt x="171607" y="171641"/>
                </a:lnTo>
                <a:lnTo>
                  <a:pt x="171607" y="0"/>
                </a:lnTo>
                <a:lnTo>
                  <a:pt x="0" y="0"/>
                </a:lnTo>
                <a:lnTo>
                  <a:pt x="0" y="171641"/>
                </a:lnTo>
                <a:close/>
              </a:path>
            </a:pathLst>
          </a:custGeom>
          <a:ln w="9499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576243" y="5043527"/>
            <a:ext cx="172085" cy="171450"/>
          </a:xfrm>
          <a:custGeom>
            <a:avLst/>
            <a:gdLst/>
            <a:ahLst/>
            <a:cxnLst/>
            <a:rect l="l" t="t" r="r" b="b"/>
            <a:pathLst>
              <a:path w="172085" h="171450">
                <a:moveTo>
                  <a:pt x="0" y="171325"/>
                </a:moveTo>
                <a:lnTo>
                  <a:pt x="171607" y="171325"/>
                </a:lnTo>
                <a:lnTo>
                  <a:pt x="171607" y="0"/>
                </a:lnTo>
                <a:lnTo>
                  <a:pt x="0" y="0"/>
                </a:lnTo>
                <a:lnTo>
                  <a:pt x="0" y="171325"/>
                </a:lnTo>
                <a:close/>
              </a:path>
            </a:pathLst>
          </a:custGeom>
          <a:solidFill>
            <a:srgbClr val="ACC5D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576243" y="5043527"/>
            <a:ext cx="172085" cy="171450"/>
          </a:xfrm>
          <a:custGeom>
            <a:avLst/>
            <a:gdLst/>
            <a:ahLst/>
            <a:cxnLst/>
            <a:rect l="l" t="t" r="r" b="b"/>
            <a:pathLst>
              <a:path w="172085" h="171450">
                <a:moveTo>
                  <a:pt x="0" y="171325"/>
                </a:moveTo>
                <a:lnTo>
                  <a:pt x="171607" y="171325"/>
                </a:lnTo>
                <a:lnTo>
                  <a:pt x="171607" y="0"/>
                </a:lnTo>
                <a:lnTo>
                  <a:pt x="0" y="0"/>
                </a:lnTo>
                <a:lnTo>
                  <a:pt x="0" y="171325"/>
                </a:lnTo>
                <a:close/>
              </a:path>
            </a:pathLst>
          </a:custGeom>
          <a:ln w="9499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576243" y="5319674"/>
            <a:ext cx="172085" cy="171450"/>
          </a:xfrm>
          <a:custGeom>
            <a:avLst/>
            <a:gdLst/>
            <a:ahLst/>
            <a:cxnLst/>
            <a:rect l="l" t="t" r="r" b="b"/>
            <a:pathLst>
              <a:path w="172085" h="171450">
                <a:moveTo>
                  <a:pt x="0" y="171325"/>
                </a:moveTo>
                <a:lnTo>
                  <a:pt x="171607" y="171325"/>
                </a:lnTo>
                <a:lnTo>
                  <a:pt x="171607" y="0"/>
                </a:lnTo>
                <a:lnTo>
                  <a:pt x="0" y="0"/>
                </a:lnTo>
                <a:lnTo>
                  <a:pt x="0" y="171325"/>
                </a:lnTo>
                <a:close/>
              </a:path>
            </a:pathLst>
          </a:custGeom>
          <a:solidFill>
            <a:srgbClr val="ACC5D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576243" y="5319674"/>
            <a:ext cx="172085" cy="171450"/>
          </a:xfrm>
          <a:custGeom>
            <a:avLst/>
            <a:gdLst/>
            <a:ahLst/>
            <a:cxnLst/>
            <a:rect l="l" t="t" r="r" b="b"/>
            <a:pathLst>
              <a:path w="172085" h="171450">
                <a:moveTo>
                  <a:pt x="0" y="171325"/>
                </a:moveTo>
                <a:lnTo>
                  <a:pt x="171607" y="171325"/>
                </a:lnTo>
                <a:lnTo>
                  <a:pt x="171607" y="0"/>
                </a:lnTo>
                <a:lnTo>
                  <a:pt x="0" y="0"/>
                </a:lnTo>
                <a:lnTo>
                  <a:pt x="0" y="171325"/>
                </a:lnTo>
                <a:close/>
              </a:path>
            </a:pathLst>
          </a:custGeom>
          <a:ln w="9499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576241" y="5548319"/>
            <a:ext cx="2877185" cy="0"/>
          </a:xfrm>
          <a:custGeom>
            <a:avLst/>
            <a:gdLst/>
            <a:ahLst/>
            <a:cxnLst/>
            <a:rect l="l" t="t" r="r" b="b"/>
            <a:pathLst>
              <a:path w="2877185">
                <a:moveTo>
                  <a:pt x="0" y="0"/>
                </a:moveTo>
                <a:lnTo>
                  <a:pt x="2876864" y="0"/>
                </a:lnTo>
              </a:path>
            </a:pathLst>
          </a:custGeom>
          <a:ln w="9500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576241" y="5557820"/>
            <a:ext cx="0" cy="38100"/>
          </a:xfrm>
          <a:custGeom>
            <a:avLst/>
            <a:gdLst/>
            <a:ahLst/>
            <a:cxnLst/>
            <a:rect l="l" t="t" r="r" b="b"/>
            <a:pathLst>
              <a:path h="38100">
                <a:moveTo>
                  <a:pt x="0" y="38001"/>
                </a:moveTo>
                <a:lnTo>
                  <a:pt x="0" y="0"/>
                </a:lnTo>
              </a:path>
            </a:pathLst>
          </a:custGeom>
          <a:ln w="9498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2157553" y="5557820"/>
            <a:ext cx="0" cy="38100"/>
          </a:xfrm>
          <a:custGeom>
            <a:avLst/>
            <a:gdLst/>
            <a:ahLst/>
            <a:cxnLst/>
            <a:rect l="l" t="t" r="r" b="b"/>
            <a:pathLst>
              <a:path h="38100">
                <a:moveTo>
                  <a:pt x="0" y="38001"/>
                </a:moveTo>
                <a:lnTo>
                  <a:pt x="0" y="0"/>
                </a:lnTo>
              </a:path>
            </a:pathLst>
          </a:custGeom>
          <a:ln w="9498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2729051" y="5557820"/>
            <a:ext cx="0" cy="38100"/>
          </a:xfrm>
          <a:custGeom>
            <a:avLst/>
            <a:gdLst/>
            <a:ahLst/>
            <a:cxnLst/>
            <a:rect l="l" t="t" r="r" b="b"/>
            <a:pathLst>
              <a:path h="38100">
                <a:moveTo>
                  <a:pt x="0" y="38001"/>
                </a:moveTo>
                <a:lnTo>
                  <a:pt x="0" y="0"/>
                </a:lnTo>
              </a:path>
            </a:pathLst>
          </a:custGeom>
          <a:ln w="9498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3310110" y="5557820"/>
            <a:ext cx="0" cy="38100"/>
          </a:xfrm>
          <a:custGeom>
            <a:avLst/>
            <a:gdLst/>
            <a:ahLst/>
            <a:cxnLst/>
            <a:rect l="l" t="t" r="r" b="b"/>
            <a:pathLst>
              <a:path h="38100">
                <a:moveTo>
                  <a:pt x="0" y="38001"/>
                </a:moveTo>
                <a:lnTo>
                  <a:pt x="0" y="0"/>
                </a:lnTo>
              </a:path>
            </a:pathLst>
          </a:custGeom>
          <a:ln w="9498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3881544" y="5557820"/>
            <a:ext cx="0" cy="38100"/>
          </a:xfrm>
          <a:custGeom>
            <a:avLst/>
            <a:gdLst/>
            <a:ahLst/>
            <a:cxnLst/>
            <a:rect l="l" t="t" r="r" b="b"/>
            <a:pathLst>
              <a:path h="38100">
                <a:moveTo>
                  <a:pt x="0" y="38001"/>
                </a:moveTo>
                <a:lnTo>
                  <a:pt x="0" y="0"/>
                </a:lnTo>
              </a:path>
            </a:pathLst>
          </a:custGeom>
          <a:ln w="9498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4462603" y="5557820"/>
            <a:ext cx="0" cy="38100"/>
          </a:xfrm>
          <a:custGeom>
            <a:avLst/>
            <a:gdLst/>
            <a:ahLst/>
            <a:cxnLst/>
            <a:rect l="l" t="t" r="r" b="b"/>
            <a:pathLst>
              <a:path h="38100">
                <a:moveTo>
                  <a:pt x="0" y="38001"/>
                </a:moveTo>
                <a:lnTo>
                  <a:pt x="0" y="0"/>
                </a:lnTo>
              </a:path>
            </a:pathLst>
          </a:custGeom>
          <a:ln w="9498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576241" y="2500315"/>
            <a:ext cx="0" cy="3039110"/>
          </a:xfrm>
          <a:custGeom>
            <a:avLst/>
            <a:gdLst/>
            <a:ahLst/>
            <a:cxnLst/>
            <a:rect l="l" t="t" r="r" b="b"/>
            <a:pathLst>
              <a:path h="3039110">
                <a:moveTo>
                  <a:pt x="0" y="0"/>
                </a:moveTo>
                <a:lnTo>
                  <a:pt x="0" y="3038502"/>
                </a:lnTo>
              </a:path>
            </a:pathLst>
          </a:custGeom>
          <a:ln w="9498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1538248" y="2500315"/>
            <a:ext cx="28575" cy="0"/>
          </a:xfrm>
          <a:custGeom>
            <a:avLst/>
            <a:gdLst/>
            <a:ahLst/>
            <a:cxnLst/>
            <a:rect l="l" t="t" r="r" b="b"/>
            <a:pathLst>
              <a:path w="28575">
                <a:moveTo>
                  <a:pt x="0" y="0"/>
                </a:moveTo>
                <a:lnTo>
                  <a:pt x="28495" y="0"/>
                </a:lnTo>
              </a:path>
            </a:pathLst>
          </a:custGeom>
          <a:ln w="9500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1538248" y="2776463"/>
            <a:ext cx="28575" cy="0"/>
          </a:xfrm>
          <a:custGeom>
            <a:avLst/>
            <a:gdLst/>
            <a:ahLst/>
            <a:cxnLst/>
            <a:rect l="l" t="t" r="r" b="b"/>
            <a:pathLst>
              <a:path w="28575">
                <a:moveTo>
                  <a:pt x="0" y="0"/>
                </a:moveTo>
                <a:lnTo>
                  <a:pt x="28495" y="0"/>
                </a:lnTo>
              </a:path>
            </a:pathLst>
          </a:custGeom>
          <a:ln w="9500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1538248" y="3052863"/>
            <a:ext cx="28575" cy="0"/>
          </a:xfrm>
          <a:custGeom>
            <a:avLst/>
            <a:gdLst/>
            <a:ahLst/>
            <a:cxnLst/>
            <a:rect l="l" t="t" r="r" b="b"/>
            <a:pathLst>
              <a:path w="28575">
                <a:moveTo>
                  <a:pt x="0" y="0"/>
                </a:moveTo>
                <a:lnTo>
                  <a:pt x="28495" y="0"/>
                </a:lnTo>
              </a:path>
            </a:pathLst>
          </a:custGeom>
          <a:ln w="9500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1538248" y="3329010"/>
            <a:ext cx="28575" cy="0"/>
          </a:xfrm>
          <a:custGeom>
            <a:avLst/>
            <a:gdLst/>
            <a:ahLst/>
            <a:cxnLst/>
            <a:rect l="l" t="t" r="r" b="b"/>
            <a:pathLst>
              <a:path w="28575">
                <a:moveTo>
                  <a:pt x="0" y="0"/>
                </a:moveTo>
                <a:lnTo>
                  <a:pt x="28495" y="0"/>
                </a:lnTo>
              </a:path>
            </a:pathLst>
          </a:custGeom>
          <a:ln w="9500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1538248" y="3605157"/>
            <a:ext cx="28575" cy="0"/>
          </a:xfrm>
          <a:custGeom>
            <a:avLst/>
            <a:gdLst/>
            <a:ahLst/>
            <a:cxnLst/>
            <a:rect l="l" t="t" r="r" b="b"/>
            <a:pathLst>
              <a:path w="28575">
                <a:moveTo>
                  <a:pt x="0" y="0"/>
                </a:moveTo>
                <a:lnTo>
                  <a:pt x="28495" y="0"/>
                </a:lnTo>
              </a:path>
            </a:pathLst>
          </a:custGeom>
          <a:ln w="9500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1538248" y="3881304"/>
            <a:ext cx="28575" cy="0"/>
          </a:xfrm>
          <a:custGeom>
            <a:avLst/>
            <a:gdLst/>
            <a:ahLst/>
            <a:cxnLst/>
            <a:rect l="l" t="t" r="r" b="b"/>
            <a:pathLst>
              <a:path w="28575">
                <a:moveTo>
                  <a:pt x="0" y="0"/>
                </a:moveTo>
                <a:lnTo>
                  <a:pt x="28495" y="0"/>
                </a:lnTo>
              </a:path>
            </a:pathLst>
          </a:custGeom>
          <a:ln w="9500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1538248" y="4166951"/>
            <a:ext cx="28575" cy="0"/>
          </a:xfrm>
          <a:custGeom>
            <a:avLst/>
            <a:gdLst/>
            <a:ahLst/>
            <a:cxnLst/>
            <a:rect l="l" t="t" r="r" b="b"/>
            <a:pathLst>
              <a:path w="28575">
                <a:moveTo>
                  <a:pt x="0" y="0"/>
                </a:moveTo>
                <a:lnTo>
                  <a:pt x="28495" y="0"/>
                </a:lnTo>
              </a:path>
            </a:pathLst>
          </a:custGeom>
          <a:ln w="9500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1538248" y="4443478"/>
            <a:ext cx="28575" cy="0"/>
          </a:xfrm>
          <a:custGeom>
            <a:avLst/>
            <a:gdLst/>
            <a:ahLst/>
            <a:cxnLst/>
            <a:rect l="l" t="t" r="r" b="b"/>
            <a:pathLst>
              <a:path w="28575">
                <a:moveTo>
                  <a:pt x="0" y="0"/>
                </a:moveTo>
                <a:lnTo>
                  <a:pt x="28495" y="0"/>
                </a:lnTo>
              </a:path>
            </a:pathLst>
          </a:custGeom>
          <a:ln w="9500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1538248" y="4719625"/>
            <a:ext cx="28575" cy="0"/>
          </a:xfrm>
          <a:custGeom>
            <a:avLst/>
            <a:gdLst/>
            <a:ahLst/>
            <a:cxnLst/>
            <a:rect l="l" t="t" r="r" b="b"/>
            <a:pathLst>
              <a:path w="28575">
                <a:moveTo>
                  <a:pt x="0" y="0"/>
                </a:moveTo>
                <a:lnTo>
                  <a:pt x="28495" y="0"/>
                </a:lnTo>
              </a:path>
            </a:pathLst>
          </a:custGeom>
          <a:ln w="9500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1538248" y="4995709"/>
            <a:ext cx="28575" cy="0"/>
          </a:xfrm>
          <a:custGeom>
            <a:avLst/>
            <a:gdLst/>
            <a:ahLst/>
            <a:cxnLst/>
            <a:rect l="l" t="t" r="r" b="b"/>
            <a:pathLst>
              <a:path w="28575">
                <a:moveTo>
                  <a:pt x="0" y="0"/>
                </a:moveTo>
                <a:lnTo>
                  <a:pt x="28495" y="0"/>
                </a:lnTo>
              </a:path>
            </a:pathLst>
          </a:custGeom>
          <a:ln w="9500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1538248" y="5271855"/>
            <a:ext cx="28575" cy="0"/>
          </a:xfrm>
          <a:custGeom>
            <a:avLst/>
            <a:gdLst/>
            <a:ahLst/>
            <a:cxnLst/>
            <a:rect l="l" t="t" r="r" b="b"/>
            <a:pathLst>
              <a:path w="28575">
                <a:moveTo>
                  <a:pt x="0" y="0"/>
                </a:moveTo>
                <a:lnTo>
                  <a:pt x="28495" y="0"/>
                </a:lnTo>
              </a:path>
            </a:pathLst>
          </a:custGeom>
          <a:ln w="9500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1538248" y="5548319"/>
            <a:ext cx="28575" cy="0"/>
          </a:xfrm>
          <a:custGeom>
            <a:avLst/>
            <a:gdLst/>
            <a:ahLst/>
            <a:cxnLst/>
            <a:rect l="l" t="t" r="r" b="b"/>
            <a:pathLst>
              <a:path w="28575">
                <a:moveTo>
                  <a:pt x="0" y="0"/>
                </a:moveTo>
                <a:lnTo>
                  <a:pt x="28495" y="0"/>
                </a:lnTo>
              </a:path>
            </a:pathLst>
          </a:custGeom>
          <a:ln w="9500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 txBox="1"/>
          <p:nvPr/>
        </p:nvSpPr>
        <p:spPr>
          <a:xfrm>
            <a:off x="2235093" y="2533745"/>
            <a:ext cx="197485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dirty="0">
                <a:latin typeface="Arial"/>
                <a:cs typeface="Arial"/>
              </a:rPr>
              <a:t>53</a:t>
            </a:r>
            <a:endParaRPr sz="1200">
              <a:latin typeface="Arial"/>
              <a:cs typeface="Arial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2197097" y="2809892"/>
            <a:ext cx="197485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dirty="0">
                <a:latin typeface="Arial"/>
                <a:cs typeface="Arial"/>
              </a:rPr>
              <a:t>50</a:t>
            </a:r>
            <a:endParaRPr sz="1200">
              <a:latin typeface="Arial"/>
              <a:cs typeface="Arial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1959000" y="3086039"/>
            <a:ext cx="197485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dirty="0">
                <a:latin typeface="Arial"/>
                <a:cs typeface="Arial"/>
              </a:rPr>
              <a:t>34</a:t>
            </a:r>
            <a:endParaRPr sz="1200">
              <a:latin typeface="Arial"/>
              <a:cs typeface="Arial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1835202" y="3362185"/>
            <a:ext cx="197485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dirty="0">
                <a:latin typeface="Arial"/>
                <a:cs typeface="Arial"/>
              </a:rPr>
              <a:t>25</a:t>
            </a:r>
            <a:endParaRPr sz="1200">
              <a:latin typeface="Arial"/>
              <a:cs typeface="Arial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1816206" y="3638332"/>
            <a:ext cx="197485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dirty="0">
                <a:latin typeface="Arial"/>
                <a:cs typeface="Arial"/>
              </a:rPr>
              <a:t>24</a:t>
            </a:r>
            <a:endParaRPr sz="1200">
              <a:latin typeface="Arial"/>
              <a:cs typeface="Arial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1682908" y="3914859"/>
            <a:ext cx="197485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dirty="0">
                <a:latin typeface="Arial"/>
                <a:cs typeface="Arial"/>
              </a:rPr>
              <a:t>15</a:t>
            </a:r>
            <a:endParaRPr sz="1200">
              <a:latin typeface="Arial"/>
              <a:cs typeface="Arial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1625600" y="4476654"/>
            <a:ext cx="197485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dirty="0">
                <a:latin typeface="Arial"/>
                <a:cs typeface="Arial"/>
              </a:rPr>
              <a:t>11</a:t>
            </a:r>
            <a:endParaRPr sz="1200">
              <a:latin typeface="Arial"/>
              <a:cs typeface="Arial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1606601" y="4752737"/>
            <a:ext cx="110489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5" dirty="0">
                <a:latin typeface="Arial"/>
                <a:cs typeface="Arial"/>
              </a:rPr>
              <a:t>6</a:t>
            </a:r>
            <a:endParaRPr sz="1200">
              <a:latin typeface="Arial"/>
              <a:cs typeface="Arial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1606601" y="5029201"/>
            <a:ext cx="110489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5" dirty="0">
                <a:latin typeface="Arial"/>
                <a:cs typeface="Arial"/>
              </a:rPr>
              <a:t>6</a:t>
            </a:r>
            <a:endParaRPr sz="1200">
              <a:latin typeface="Arial"/>
              <a:cs typeface="Arial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1520797" y="5667316"/>
            <a:ext cx="110489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5" dirty="0">
                <a:latin typeface="Arial"/>
                <a:cs typeface="Arial"/>
              </a:rPr>
              <a:t>0</a:t>
            </a:r>
            <a:endParaRPr sz="1200">
              <a:latin typeface="Arial"/>
              <a:cs typeface="Arial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2054302" y="5667316"/>
            <a:ext cx="197485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dirty="0">
                <a:latin typeface="Arial"/>
                <a:cs typeface="Arial"/>
              </a:rPr>
              <a:t>20</a:t>
            </a:r>
            <a:endParaRPr sz="1200">
              <a:latin typeface="Arial"/>
              <a:cs typeface="Arial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2625800" y="5667316"/>
            <a:ext cx="197485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dirty="0">
                <a:latin typeface="Arial"/>
                <a:cs typeface="Arial"/>
              </a:rPr>
              <a:t>40</a:t>
            </a:r>
            <a:endParaRPr sz="1200">
              <a:latin typeface="Arial"/>
              <a:cs typeface="Arial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3186812" y="5667318"/>
            <a:ext cx="1417955" cy="5283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2384">
              <a:lnSpc>
                <a:spcPct val="100000"/>
              </a:lnSpc>
              <a:tabLst>
                <a:tab pos="603885" algn="l"/>
                <a:tab pos="1146810" algn="l"/>
              </a:tabLst>
            </a:pPr>
            <a:r>
              <a:rPr sz="1200" dirty="0">
                <a:latin typeface="Arial"/>
                <a:cs typeface="Arial"/>
              </a:rPr>
              <a:t>6</a:t>
            </a:r>
            <a:r>
              <a:rPr sz="1200" spc="-5" dirty="0">
                <a:latin typeface="Arial"/>
                <a:cs typeface="Arial"/>
              </a:rPr>
              <a:t>0</a:t>
            </a:r>
            <a:r>
              <a:rPr sz="1200" dirty="0">
                <a:latin typeface="Arial"/>
                <a:cs typeface="Arial"/>
              </a:rPr>
              <a:t>	8</a:t>
            </a:r>
            <a:r>
              <a:rPr sz="1200" spc="-5" dirty="0">
                <a:latin typeface="Arial"/>
                <a:cs typeface="Arial"/>
              </a:rPr>
              <a:t>0</a:t>
            </a:r>
            <a:r>
              <a:rPr sz="1200" dirty="0">
                <a:latin typeface="Arial"/>
                <a:cs typeface="Arial"/>
              </a:rPr>
              <a:t>	100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040"/>
              </a:spcBef>
            </a:pPr>
            <a:r>
              <a:rPr sz="1400" dirty="0">
                <a:latin typeface="Arial"/>
                <a:cs typeface="Arial"/>
              </a:rPr>
              <a:t>% of</a:t>
            </a:r>
            <a:r>
              <a:rPr sz="1400" spc="-10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respondents</a:t>
            </a:r>
            <a:endParaRPr sz="1400">
              <a:latin typeface="Arial"/>
              <a:cs typeface="Arial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816053" y="3378455"/>
            <a:ext cx="666115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5" dirty="0">
                <a:latin typeface="Arial"/>
                <a:cs typeface="Arial"/>
              </a:rPr>
              <a:t>Depression</a:t>
            </a:r>
            <a:endParaRPr sz="1000">
              <a:latin typeface="Arial"/>
              <a:cs typeface="Arial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603302" y="4493516"/>
            <a:ext cx="879475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5" dirty="0">
                <a:latin typeface="Arial"/>
                <a:cs typeface="Arial"/>
              </a:rPr>
              <a:t>Den</a:t>
            </a:r>
            <a:r>
              <a:rPr sz="1000" spc="-15" dirty="0">
                <a:latin typeface="Arial"/>
                <a:cs typeface="Arial"/>
              </a:rPr>
              <a:t>i</a:t>
            </a:r>
            <a:r>
              <a:rPr sz="1000" spc="-5" dirty="0">
                <a:latin typeface="Arial"/>
                <a:cs typeface="Arial"/>
              </a:rPr>
              <a:t>a</a:t>
            </a:r>
            <a:r>
              <a:rPr sz="1000" spc="-15" dirty="0">
                <a:latin typeface="Arial"/>
                <a:cs typeface="Arial"/>
              </a:rPr>
              <a:t>l</a:t>
            </a:r>
            <a:r>
              <a:rPr sz="1000" spc="-5" dirty="0">
                <a:latin typeface="Arial"/>
                <a:cs typeface="Arial"/>
              </a:rPr>
              <a:t>/d</a:t>
            </a:r>
            <a:r>
              <a:rPr sz="1000" spc="-15" dirty="0">
                <a:latin typeface="Arial"/>
                <a:cs typeface="Arial"/>
              </a:rPr>
              <a:t>i</a:t>
            </a:r>
            <a:r>
              <a:rPr sz="1000" dirty="0">
                <a:latin typeface="Arial"/>
                <a:cs typeface="Arial"/>
              </a:rPr>
              <a:t>s</a:t>
            </a:r>
            <a:r>
              <a:rPr sz="1000" spc="-5" dirty="0">
                <a:latin typeface="Arial"/>
                <a:cs typeface="Arial"/>
              </a:rPr>
              <a:t>b</a:t>
            </a:r>
            <a:r>
              <a:rPr sz="1000" spc="-10" dirty="0">
                <a:latin typeface="Arial"/>
                <a:cs typeface="Arial"/>
              </a:rPr>
              <a:t>eli</a:t>
            </a:r>
            <a:r>
              <a:rPr sz="1000" spc="-5" dirty="0">
                <a:latin typeface="Arial"/>
                <a:cs typeface="Arial"/>
              </a:rPr>
              <a:t>ef</a:t>
            </a:r>
            <a:endParaRPr sz="1000">
              <a:latin typeface="Arial"/>
              <a:cs typeface="Arial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1197052" y="3102355"/>
            <a:ext cx="285750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5" dirty="0">
                <a:latin typeface="Arial"/>
                <a:cs typeface="Arial"/>
              </a:rPr>
              <a:t>Fe</a:t>
            </a:r>
            <a:r>
              <a:rPr sz="1000" spc="-10" dirty="0">
                <a:latin typeface="Arial"/>
                <a:cs typeface="Arial"/>
              </a:rPr>
              <a:t>a</a:t>
            </a:r>
            <a:r>
              <a:rPr sz="1000" spc="-5" dirty="0">
                <a:latin typeface="Arial"/>
                <a:cs typeface="Arial"/>
              </a:rPr>
              <a:t>r</a:t>
            </a:r>
            <a:endParaRPr sz="1000">
              <a:latin typeface="Arial"/>
              <a:cs typeface="Arial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966929" y="2826260"/>
            <a:ext cx="514984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10" dirty="0">
                <a:latin typeface="Arial"/>
                <a:cs typeface="Arial"/>
              </a:rPr>
              <a:t>Planning</a:t>
            </a:r>
            <a:endParaRPr sz="1000">
              <a:latin typeface="Arial"/>
              <a:cs typeface="Arial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1175107" y="3935983"/>
            <a:ext cx="306070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5" dirty="0">
                <a:latin typeface="Arial"/>
                <a:cs typeface="Arial"/>
              </a:rPr>
              <a:t>F</a:t>
            </a:r>
            <a:r>
              <a:rPr sz="1000" spc="-10" dirty="0">
                <a:latin typeface="Arial"/>
                <a:cs typeface="Arial"/>
              </a:rPr>
              <a:t>i</a:t>
            </a:r>
            <a:r>
              <a:rPr sz="1000" spc="-5" dirty="0">
                <a:latin typeface="Arial"/>
                <a:cs typeface="Arial"/>
              </a:rPr>
              <a:t>g</a:t>
            </a:r>
            <a:r>
              <a:rPr sz="1000" spc="-10" dirty="0">
                <a:latin typeface="Arial"/>
                <a:cs typeface="Arial"/>
              </a:rPr>
              <a:t>h</a:t>
            </a:r>
            <a:r>
              <a:rPr sz="1000" spc="-5" dirty="0">
                <a:latin typeface="Arial"/>
                <a:cs typeface="Arial"/>
              </a:rPr>
              <a:t>t</a:t>
            </a:r>
            <a:endParaRPr sz="1000">
              <a:latin typeface="Arial"/>
              <a:cs typeface="Arial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1135178" y="3654934"/>
            <a:ext cx="347345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5" dirty="0">
                <a:latin typeface="Arial"/>
                <a:cs typeface="Arial"/>
              </a:rPr>
              <a:t>Re</a:t>
            </a:r>
            <a:r>
              <a:rPr sz="1000" spc="-15" dirty="0">
                <a:latin typeface="Arial"/>
                <a:cs typeface="Arial"/>
              </a:rPr>
              <a:t>l</a:t>
            </a:r>
            <a:r>
              <a:rPr sz="1000" spc="-10" dirty="0">
                <a:latin typeface="Arial"/>
                <a:cs typeface="Arial"/>
              </a:rPr>
              <a:t>i</a:t>
            </a:r>
            <a:r>
              <a:rPr sz="1000" spc="-5" dirty="0">
                <a:latin typeface="Arial"/>
                <a:cs typeface="Arial"/>
              </a:rPr>
              <a:t>ef</a:t>
            </a:r>
            <a:endParaRPr sz="1000">
              <a:latin typeface="Arial"/>
              <a:cs typeface="Arial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887681" y="4200507"/>
            <a:ext cx="954405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768985" algn="l"/>
              </a:tabLst>
            </a:pPr>
            <a:r>
              <a:rPr sz="1500" spc="-7" baseline="2777" dirty="0">
                <a:latin typeface="Arial"/>
                <a:cs typeface="Arial"/>
              </a:rPr>
              <a:t>Con</a:t>
            </a:r>
            <a:r>
              <a:rPr sz="1500" baseline="2777" dirty="0">
                <a:latin typeface="Arial"/>
                <a:cs typeface="Arial"/>
              </a:rPr>
              <a:t>f</a:t>
            </a:r>
            <a:r>
              <a:rPr sz="1500" spc="-7" baseline="2777" dirty="0">
                <a:latin typeface="Arial"/>
                <a:cs typeface="Arial"/>
              </a:rPr>
              <a:t>us</a:t>
            </a:r>
            <a:r>
              <a:rPr sz="1500" spc="-15" baseline="2777" dirty="0">
                <a:latin typeface="Arial"/>
                <a:cs typeface="Arial"/>
              </a:rPr>
              <a:t>i</a:t>
            </a:r>
            <a:r>
              <a:rPr sz="1500" spc="-7" baseline="2777" dirty="0">
                <a:latin typeface="Arial"/>
                <a:cs typeface="Arial"/>
              </a:rPr>
              <a:t>on</a:t>
            </a:r>
            <a:r>
              <a:rPr sz="1500" baseline="2777" dirty="0">
                <a:latin typeface="Arial"/>
                <a:cs typeface="Arial"/>
              </a:rPr>
              <a:t>	</a:t>
            </a:r>
            <a:r>
              <a:rPr sz="1200" dirty="0">
                <a:latin typeface="Arial"/>
                <a:cs typeface="Arial"/>
              </a:rPr>
              <a:t>12</a:t>
            </a:r>
            <a:endParaRPr sz="1200">
              <a:latin typeface="Arial"/>
              <a:cs typeface="Arial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866952" y="5305350"/>
            <a:ext cx="850265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751840" algn="l"/>
              </a:tabLst>
            </a:pPr>
            <a:r>
              <a:rPr sz="1500" spc="-15" baseline="2777" dirty="0">
                <a:latin typeface="Arial"/>
                <a:cs typeface="Arial"/>
              </a:rPr>
              <a:t>A</a:t>
            </a:r>
            <a:r>
              <a:rPr sz="1500" spc="-22" baseline="2777" dirty="0">
                <a:latin typeface="Arial"/>
                <a:cs typeface="Arial"/>
              </a:rPr>
              <a:t>v</a:t>
            </a:r>
            <a:r>
              <a:rPr sz="1500" spc="-7" baseline="2777" dirty="0">
                <a:latin typeface="Arial"/>
                <a:cs typeface="Arial"/>
              </a:rPr>
              <a:t>o</a:t>
            </a:r>
            <a:r>
              <a:rPr sz="1500" spc="-22" baseline="2777" dirty="0">
                <a:latin typeface="Arial"/>
                <a:cs typeface="Arial"/>
              </a:rPr>
              <a:t>i</a:t>
            </a:r>
            <a:r>
              <a:rPr sz="1500" spc="-7" baseline="2777" dirty="0">
                <a:latin typeface="Arial"/>
                <a:cs typeface="Arial"/>
              </a:rPr>
              <a:t>d</a:t>
            </a:r>
            <a:r>
              <a:rPr sz="1500" spc="-15" baseline="2777" dirty="0">
                <a:latin typeface="Arial"/>
                <a:cs typeface="Arial"/>
              </a:rPr>
              <a:t>a</a:t>
            </a:r>
            <a:r>
              <a:rPr sz="1500" spc="-7" baseline="2777" dirty="0">
                <a:latin typeface="Arial"/>
                <a:cs typeface="Arial"/>
              </a:rPr>
              <a:t>nce</a:t>
            </a:r>
            <a:r>
              <a:rPr sz="1500" baseline="2777" dirty="0">
                <a:latin typeface="Arial"/>
                <a:cs typeface="Arial"/>
              </a:rPr>
              <a:t>	</a:t>
            </a:r>
            <a:r>
              <a:rPr sz="1200" spc="-5" dirty="0">
                <a:latin typeface="Arial"/>
                <a:cs typeface="Arial"/>
              </a:rPr>
              <a:t>6</a:t>
            </a:r>
            <a:endParaRPr sz="1200">
              <a:latin typeface="Arial"/>
              <a:cs typeface="Arial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987653" y="4769613"/>
            <a:ext cx="495300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5" dirty="0">
                <a:latin typeface="Arial"/>
                <a:cs typeface="Arial"/>
              </a:rPr>
              <a:t>Iso</a:t>
            </a:r>
            <a:r>
              <a:rPr sz="1000" spc="-15" dirty="0">
                <a:latin typeface="Arial"/>
                <a:cs typeface="Arial"/>
              </a:rPr>
              <a:t>l</a:t>
            </a:r>
            <a:r>
              <a:rPr sz="1000" spc="-5" dirty="0">
                <a:latin typeface="Arial"/>
                <a:cs typeface="Arial"/>
              </a:rPr>
              <a:t>at</a:t>
            </a:r>
            <a:r>
              <a:rPr sz="1000" spc="-15" dirty="0">
                <a:latin typeface="Arial"/>
                <a:cs typeface="Arial"/>
              </a:rPr>
              <a:t>i</a:t>
            </a:r>
            <a:r>
              <a:rPr sz="1000" spc="-5" dirty="0">
                <a:latin typeface="Arial"/>
                <a:cs typeface="Arial"/>
              </a:rPr>
              <a:t>on</a:t>
            </a:r>
            <a:endParaRPr sz="1000">
              <a:latin typeface="Arial"/>
              <a:cs typeface="Arial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338431" y="2549780"/>
            <a:ext cx="1143000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5" dirty="0">
                <a:latin typeface="Arial"/>
                <a:cs typeface="Arial"/>
              </a:rPr>
              <a:t>Seeking</a:t>
            </a:r>
            <a:r>
              <a:rPr sz="1000" spc="-7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information</a:t>
            </a:r>
            <a:endParaRPr sz="1000">
              <a:latin typeface="Arial"/>
              <a:cs typeface="Arial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1120851" y="5046091"/>
            <a:ext cx="361950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15" dirty="0">
                <a:latin typeface="Arial"/>
                <a:cs typeface="Arial"/>
              </a:rPr>
              <a:t>A</a:t>
            </a:r>
            <a:r>
              <a:rPr sz="1000" spc="-10" dirty="0">
                <a:latin typeface="Arial"/>
                <a:cs typeface="Arial"/>
              </a:rPr>
              <a:t>nge</a:t>
            </a:r>
            <a:r>
              <a:rPr sz="1000" spc="-5" dirty="0">
                <a:latin typeface="Arial"/>
                <a:cs typeface="Arial"/>
              </a:rPr>
              <a:t>r</a:t>
            </a:r>
            <a:endParaRPr sz="1000">
              <a:latin typeface="Arial"/>
              <a:cs typeface="Arial"/>
            </a:endParaRPr>
          </a:p>
        </p:txBody>
      </p:sp>
      <p:sp>
        <p:nvSpPr>
          <p:cNvPr id="71" name="object 71"/>
          <p:cNvSpPr/>
          <p:nvPr/>
        </p:nvSpPr>
        <p:spPr>
          <a:xfrm>
            <a:off x="391885" y="1375549"/>
            <a:ext cx="3942715" cy="615950"/>
          </a:xfrm>
          <a:custGeom>
            <a:avLst/>
            <a:gdLst/>
            <a:ahLst/>
            <a:cxnLst/>
            <a:rect l="l" t="t" r="r" b="b"/>
            <a:pathLst>
              <a:path w="3942715" h="615950">
                <a:moveTo>
                  <a:pt x="0" y="615556"/>
                </a:moveTo>
                <a:lnTo>
                  <a:pt x="3942588" y="615556"/>
                </a:lnTo>
                <a:lnTo>
                  <a:pt x="3942588" y="0"/>
                </a:lnTo>
                <a:lnTo>
                  <a:pt x="0" y="0"/>
                </a:lnTo>
                <a:lnTo>
                  <a:pt x="0" y="61555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 txBox="1"/>
          <p:nvPr/>
        </p:nvSpPr>
        <p:spPr>
          <a:xfrm>
            <a:off x="524357" y="1467867"/>
            <a:ext cx="3677285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66700" marR="5080" indent="-254635">
              <a:lnSpc>
                <a:spcPct val="100000"/>
              </a:lnSpc>
            </a:pPr>
            <a:r>
              <a:rPr sz="1400" b="1" spc="-5" dirty="0">
                <a:latin typeface="Arial"/>
                <a:cs typeface="Arial"/>
              </a:rPr>
              <a:t>Question: "What </a:t>
            </a:r>
            <a:r>
              <a:rPr sz="1400" b="1" spc="10" dirty="0">
                <a:latin typeface="Arial"/>
                <a:cs typeface="Arial"/>
              </a:rPr>
              <a:t>was </a:t>
            </a:r>
            <a:r>
              <a:rPr sz="1400" b="1" spc="-20" dirty="0">
                <a:latin typeface="Arial"/>
                <a:cs typeface="Arial"/>
              </a:rPr>
              <a:t>your </a:t>
            </a:r>
            <a:r>
              <a:rPr sz="1400" b="1" dirty="0">
                <a:latin typeface="Arial"/>
                <a:cs typeface="Arial"/>
              </a:rPr>
              <a:t>primary</a:t>
            </a:r>
            <a:r>
              <a:rPr sz="1400" b="1" spc="-120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reaction  to </a:t>
            </a:r>
            <a:r>
              <a:rPr sz="1400" b="1" spc="-5" dirty="0">
                <a:latin typeface="Arial"/>
                <a:cs typeface="Arial"/>
              </a:rPr>
              <a:t>the diagnosis? Check up </a:t>
            </a:r>
            <a:r>
              <a:rPr sz="1400" b="1" dirty="0">
                <a:latin typeface="Arial"/>
                <a:cs typeface="Arial"/>
              </a:rPr>
              <a:t>to</a:t>
            </a:r>
            <a:r>
              <a:rPr sz="1400" b="1" spc="-145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three."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73" name="object 73"/>
          <p:cNvSpPr/>
          <p:nvPr/>
        </p:nvSpPr>
        <p:spPr>
          <a:xfrm>
            <a:off x="6110246" y="2557635"/>
            <a:ext cx="1810385" cy="190500"/>
          </a:xfrm>
          <a:custGeom>
            <a:avLst/>
            <a:gdLst/>
            <a:ahLst/>
            <a:cxnLst/>
            <a:rect l="l" t="t" r="r" b="b"/>
            <a:pathLst>
              <a:path w="1810384" h="190500">
                <a:moveTo>
                  <a:pt x="0" y="190326"/>
                </a:moveTo>
                <a:lnTo>
                  <a:pt x="1809794" y="190326"/>
                </a:lnTo>
                <a:lnTo>
                  <a:pt x="1809794" y="0"/>
                </a:lnTo>
                <a:lnTo>
                  <a:pt x="0" y="0"/>
                </a:lnTo>
                <a:lnTo>
                  <a:pt x="0" y="190326"/>
                </a:lnTo>
                <a:close/>
              </a:path>
            </a:pathLst>
          </a:custGeom>
          <a:solidFill>
            <a:srgbClr val="5BAC8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6110246" y="2557635"/>
            <a:ext cx="1810385" cy="190500"/>
          </a:xfrm>
          <a:custGeom>
            <a:avLst/>
            <a:gdLst/>
            <a:ahLst/>
            <a:cxnLst/>
            <a:rect l="l" t="t" r="r" b="b"/>
            <a:pathLst>
              <a:path w="1810384" h="190500">
                <a:moveTo>
                  <a:pt x="0" y="190326"/>
                </a:moveTo>
                <a:lnTo>
                  <a:pt x="1809794" y="190326"/>
                </a:lnTo>
                <a:lnTo>
                  <a:pt x="1809794" y="0"/>
                </a:lnTo>
                <a:lnTo>
                  <a:pt x="0" y="0"/>
                </a:lnTo>
                <a:lnTo>
                  <a:pt x="0" y="190326"/>
                </a:lnTo>
                <a:close/>
              </a:path>
            </a:pathLst>
          </a:custGeom>
          <a:ln w="9500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6110246" y="2862224"/>
            <a:ext cx="1581785" cy="191135"/>
          </a:xfrm>
          <a:custGeom>
            <a:avLst/>
            <a:gdLst/>
            <a:ahLst/>
            <a:cxnLst/>
            <a:rect l="l" t="t" r="r" b="b"/>
            <a:pathLst>
              <a:path w="1581784" h="191135">
                <a:moveTo>
                  <a:pt x="0" y="190642"/>
                </a:moveTo>
                <a:lnTo>
                  <a:pt x="1581195" y="190642"/>
                </a:lnTo>
                <a:lnTo>
                  <a:pt x="1581195" y="0"/>
                </a:lnTo>
                <a:lnTo>
                  <a:pt x="0" y="0"/>
                </a:lnTo>
                <a:lnTo>
                  <a:pt x="0" y="190642"/>
                </a:lnTo>
                <a:close/>
              </a:path>
            </a:pathLst>
          </a:custGeom>
          <a:solidFill>
            <a:srgbClr val="5BAC8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6110246" y="2862224"/>
            <a:ext cx="1581785" cy="191135"/>
          </a:xfrm>
          <a:custGeom>
            <a:avLst/>
            <a:gdLst/>
            <a:ahLst/>
            <a:cxnLst/>
            <a:rect l="l" t="t" r="r" b="b"/>
            <a:pathLst>
              <a:path w="1581784" h="191135">
                <a:moveTo>
                  <a:pt x="0" y="190642"/>
                </a:moveTo>
                <a:lnTo>
                  <a:pt x="1581195" y="190642"/>
                </a:lnTo>
                <a:lnTo>
                  <a:pt x="1581195" y="0"/>
                </a:lnTo>
                <a:lnTo>
                  <a:pt x="0" y="0"/>
                </a:lnTo>
                <a:lnTo>
                  <a:pt x="0" y="190642"/>
                </a:lnTo>
                <a:close/>
              </a:path>
            </a:pathLst>
          </a:custGeom>
          <a:ln w="9500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6110246" y="3166872"/>
            <a:ext cx="1400175" cy="191135"/>
          </a:xfrm>
          <a:custGeom>
            <a:avLst/>
            <a:gdLst/>
            <a:ahLst/>
            <a:cxnLst/>
            <a:rect l="l" t="t" r="r" b="b"/>
            <a:pathLst>
              <a:path w="1400175" h="191135">
                <a:moveTo>
                  <a:pt x="0" y="190642"/>
                </a:moveTo>
                <a:lnTo>
                  <a:pt x="1400089" y="190642"/>
                </a:lnTo>
                <a:lnTo>
                  <a:pt x="1400089" y="0"/>
                </a:lnTo>
                <a:lnTo>
                  <a:pt x="0" y="0"/>
                </a:lnTo>
                <a:lnTo>
                  <a:pt x="0" y="190642"/>
                </a:lnTo>
                <a:close/>
              </a:path>
            </a:pathLst>
          </a:custGeom>
          <a:solidFill>
            <a:srgbClr val="5BAC8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6110246" y="3166872"/>
            <a:ext cx="1400175" cy="191135"/>
          </a:xfrm>
          <a:custGeom>
            <a:avLst/>
            <a:gdLst/>
            <a:ahLst/>
            <a:cxnLst/>
            <a:rect l="l" t="t" r="r" b="b"/>
            <a:pathLst>
              <a:path w="1400175" h="191135">
                <a:moveTo>
                  <a:pt x="0" y="190642"/>
                </a:moveTo>
                <a:lnTo>
                  <a:pt x="1400089" y="190642"/>
                </a:lnTo>
                <a:lnTo>
                  <a:pt x="1400089" y="0"/>
                </a:lnTo>
                <a:lnTo>
                  <a:pt x="0" y="0"/>
                </a:lnTo>
                <a:lnTo>
                  <a:pt x="0" y="190642"/>
                </a:lnTo>
                <a:close/>
              </a:path>
            </a:pathLst>
          </a:custGeom>
          <a:ln w="9500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6110246" y="3471833"/>
            <a:ext cx="1143000" cy="190500"/>
          </a:xfrm>
          <a:custGeom>
            <a:avLst/>
            <a:gdLst/>
            <a:ahLst/>
            <a:cxnLst/>
            <a:rect l="l" t="t" r="r" b="b"/>
            <a:pathLst>
              <a:path w="1143000" h="190500">
                <a:moveTo>
                  <a:pt x="0" y="190326"/>
                </a:moveTo>
                <a:lnTo>
                  <a:pt x="1142994" y="190326"/>
                </a:lnTo>
                <a:lnTo>
                  <a:pt x="1142994" y="0"/>
                </a:lnTo>
                <a:lnTo>
                  <a:pt x="0" y="0"/>
                </a:lnTo>
                <a:lnTo>
                  <a:pt x="0" y="190326"/>
                </a:lnTo>
                <a:close/>
              </a:path>
            </a:pathLst>
          </a:custGeom>
          <a:solidFill>
            <a:srgbClr val="5BAC8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6110246" y="3471833"/>
            <a:ext cx="1143000" cy="190500"/>
          </a:xfrm>
          <a:custGeom>
            <a:avLst/>
            <a:gdLst/>
            <a:ahLst/>
            <a:cxnLst/>
            <a:rect l="l" t="t" r="r" b="b"/>
            <a:pathLst>
              <a:path w="1143000" h="190500">
                <a:moveTo>
                  <a:pt x="0" y="190326"/>
                </a:moveTo>
                <a:lnTo>
                  <a:pt x="1142994" y="190326"/>
                </a:lnTo>
                <a:lnTo>
                  <a:pt x="1142994" y="0"/>
                </a:lnTo>
                <a:lnTo>
                  <a:pt x="0" y="0"/>
                </a:lnTo>
                <a:lnTo>
                  <a:pt x="0" y="190326"/>
                </a:lnTo>
                <a:close/>
              </a:path>
            </a:pathLst>
          </a:custGeom>
          <a:ln w="9500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6110246" y="3776545"/>
            <a:ext cx="609600" cy="191135"/>
          </a:xfrm>
          <a:custGeom>
            <a:avLst/>
            <a:gdLst/>
            <a:ahLst/>
            <a:cxnLst/>
            <a:rect l="l" t="t" r="r" b="b"/>
            <a:pathLst>
              <a:path w="609600" h="191135">
                <a:moveTo>
                  <a:pt x="0" y="190642"/>
                </a:moveTo>
                <a:lnTo>
                  <a:pt x="609491" y="190642"/>
                </a:lnTo>
                <a:lnTo>
                  <a:pt x="609491" y="0"/>
                </a:lnTo>
                <a:lnTo>
                  <a:pt x="0" y="0"/>
                </a:lnTo>
                <a:lnTo>
                  <a:pt x="0" y="190642"/>
                </a:lnTo>
                <a:close/>
              </a:path>
            </a:pathLst>
          </a:custGeom>
          <a:solidFill>
            <a:srgbClr val="5BAC8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6110246" y="3776545"/>
            <a:ext cx="609600" cy="191135"/>
          </a:xfrm>
          <a:custGeom>
            <a:avLst/>
            <a:gdLst/>
            <a:ahLst/>
            <a:cxnLst/>
            <a:rect l="l" t="t" r="r" b="b"/>
            <a:pathLst>
              <a:path w="609600" h="191135">
                <a:moveTo>
                  <a:pt x="0" y="190642"/>
                </a:moveTo>
                <a:lnTo>
                  <a:pt x="609491" y="190642"/>
                </a:lnTo>
                <a:lnTo>
                  <a:pt x="609491" y="0"/>
                </a:lnTo>
                <a:lnTo>
                  <a:pt x="0" y="0"/>
                </a:lnTo>
                <a:lnTo>
                  <a:pt x="0" y="190642"/>
                </a:lnTo>
                <a:close/>
              </a:path>
            </a:pathLst>
          </a:custGeom>
          <a:ln w="9500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6110246" y="4081510"/>
            <a:ext cx="609600" cy="190500"/>
          </a:xfrm>
          <a:custGeom>
            <a:avLst/>
            <a:gdLst/>
            <a:ahLst/>
            <a:cxnLst/>
            <a:rect l="l" t="t" r="r" b="b"/>
            <a:pathLst>
              <a:path w="609600" h="190500">
                <a:moveTo>
                  <a:pt x="0" y="190326"/>
                </a:moveTo>
                <a:lnTo>
                  <a:pt x="609491" y="190326"/>
                </a:lnTo>
                <a:lnTo>
                  <a:pt x="609491" y="0"/>
                </a:lnTo>
                <a:lnTo>
                  <a:pt x="0" y="0"/>
                </a:lnTo>
                <a:lnTo>
                  <a:pt x="0" y="190326"/>
                </a:lnTo>
                <a:close/>
              </a:path>
            </a:pathLst>
          </a:custGeom>
          <a:solidFill>
            <a:srgbClr val="5BAC8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6110246" y="4081510"/>
            <a:ext cx="609600" cy="190500"/>
          </a:xfrm>
          <a:custGeom>
            <a:avLst/>
            <a:gdLst/>
            <a:ahLst/>
            <a:cxnLst/>
            <a:rect l="l" t="t" r="r" b="b"/>
            <a:pathLst>
              <a:path w="609600" h="190500">
                <a:moveTo>
                  <a:pt x="0" y="190326"/>
                </a:moveTo>
                <a:lnTo>
                  <a:pt x="609491" y="190326"/>
                </a:lnTo>
                <a:lnTo>
                  <a:pt x="609491" y="0"/>
                </a:lnTo>
                <a:lnTo>
                  <a:pt x="0" y="0"/>
                </a:lnTo>
                <a:lnTo>
                  <a:pt x="0" y="190326"/>
                </a:lnTo>
                <a:close/>
              </a:path>
            </a:pathLst>
          </a:custGeom>
          <a:ln w="9500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6110246" y="4386099"/>
            <a:ext cx="495300" cy="191135"/>
          </a:xfrm>
          <a:custGeom>
            <a:avLst/>
            <a:gdLst/>
            <a:ahLst/>
            <a:cxnLst/>
            <a:rect l="l" t="t" r="r" b="b"/>
            <a:pathLst>
              <a:path w="495300" h="191135">
                <a:moveTo>
                  <a:pt x="0" y="190642"/>
                </a:moveTo>
                <a:lnTo>
                  <a:pt x="495192" y="190642"/>
                </a:lnTo>
                <a:lnTo>
                  <a:pt x="495192" y="0"/>
                </a:lnTo>
                <a:lnTo>
                  <a:pt x="0" y="0"/>
                </a:lnTo>
                <a:lnTo>
                  <a:pt x="0" y="190642"/>
                </a:lnTo>
                <a:close/>
              </a:path>
            </a:pathLst>
          </a:custGeom>
          <a:solidFill>
            <a:srgbClr val="5BAC8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6110246" y="4386099"/>
            <a:ext cx="495300" cy="191135"/>
          </a:xfrm>
          <a:custGeom>
            <a:avLst/>
            <a:gdLst/>
            <a:ahLst/>
            <a:cxnLst/>
            <a:rect l="l" t="t" r="r" b="b"/>
            <a:pathLst>
              <a:path w="495300" h="191135">
                <a:moveTo>
                  <a:pt x="0" y="190642"/>
                </a:moveTo>
                <a:lnTo>
                  <a:pt x="495192" y="190642"/>
                </a:lnTo>
                <a:lnTo>
                  <a:pt x="495192" y="0"/>
                </a:lnTo>
                <a:lnTo>
                  <a:pt x="0" y="0"/>
                </a:lnTo>
                <a:lnTo>
                  <a:pt x="0" y="190642"/>
                </a:lnTo>
                <a:close/>
              </a:path>
            </a:pathLst>
          </a:custGeom>
          <a:ln w="9500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6110248" y="4691060"/>
            <a:ext cx="381000" cy="190500"/>
          </a:xfrm>
          <a:custGeom>
            <a:avLst/>
            <a:gdLst/>
            <a:ahLst/>
            <a:cxnLst/>
            <a:rect l="l" t="t" r="r" b="b"/>
            <a:pathLst>
              <a:path w="381000" h="190500">
                <a:moveTo>
                  <a:pt x="0" y="190326"/>
                </a:moveTo>
                <a:lnTo>
                  <a:pt x="380892" y="190326"/>
                </a:lnTo>
                <a:lnTo>
                  <a:pt x="380892" y="0"/>
                </a:lnTo>
                <a:lnTo>
                  <a:pt x="0" y="0"/>
                </a:lnTo>
                <a:lnTo>
                  <a:pt x="0" y="190326"/>
                </a:lnTo>
                <a:close/>
              </a:path>
            </a:pathLst>
          </a:custGeom>
          <a:solidFill>
            <a:srgbClr val="5BAC8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6110248" y="4691060"/>
            <a:ext cx="381000" cy="190500"/>
          </a:xfrm>
          <a:custGeom>
            <a:avLst/>
            <a:gdLst/>
            <a:ahLst/>
            <a:cxnLst/>
            <a:rect l="l" t="t" r="r" b="b"/>
            <a:pathLst>
              <a:path w="381000" h="190500">
                <a:moveTo>
                  <a:pt x="0" y="190326"/>
                </a:moveTo>
                <a:lnTo>
                  <a:pt x="380892" y="190326"/>
                </a:lnTo>
                <a:lnTo>
                  <a:pt x="380892" y="0"/>
                </a:lnTo>
                <a:lnTo>
                  <a:pt x="0" y="0"/>
                </a:lnTo>
                <a:lnTo>
                  <a:pt x="0" y="190326"/>
                </a:lnTo>
                <a:close/>
              </a:path>
            </a:pathLst>
          </a:custGeom>
          <a:ln w="9500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6110249" y="4995713"/>
            <a:ext cx="142875" cy="191135"/>
          </a:xfrm>
          <a:custGeom>
            <a:avLst/>
            <a:gdLst/>
            <a:ahLst/>
            <a:cxnLst/>
            <a:rect l="l" t="t" r="r" b="b"/>
            <a:pathLst>
              <a:path w="142875" h="191135">
                <a:moveTo>
                  <a:pt x="0" y="190642"/>
                </a:moveTo>
                <a:lnTo>
                  <a:pt x="142795" y="190642"/>
                </a:lnTo>
                <a:lnTo>
                  <a:pt x="142795" y="0"/>
                </a:lnTo>
                <a:lnTo>
                  <a:pt x="0" y="0"/>
                </a:lnTo>
                <a:lnTo>
                  <a:pt x="0" y="190642"/>
                </a:lnTo>
                <a:close/>
              </a:path>
            </a:pathLst>
          </a:custGeom>
          <a:solidFill>
            <a:srgbClr val="5BAC8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6110249" y="4995713"/>
            <a:ext cx="142875" cy="191135"/>
          </a:xfrm>
          <a:custGeom>
            <a:avLst/>
            <a:gdLst/>
            <a:ahLst/>
            <a:cxnLst/>
            <a:rect l="l" t="t" r="r" b="b"/>
            <a:pathLst>
              <a:path w="142875" h="191135">
                <a:moveTo>
                  <a:pt x="0" y="190642"/>
                </a:moveTo>
                <a:lnTo>
                  <a:pt x="142795" y="190642"/>
                </a:lnTo>
                <a:lnTo>
                  <a:pt x="142795" y="0"/>
                </a:lnTo>
                <a:lnTo>
                  <a:pt x="0" y="0"/>
                </a:lnTo>
                <a:lnTo>
                  <a:pt x="0" y="190642"/>
                </a:lnTo>
                <a:close/>
              </a:path>
            </a:pathLst>
          </a:custGeom>
          <a:ln w="9499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6124494" y="5300673"/>
            <a:ext cx="0" cy="190500"/>
          </a:xfrm>
          <a:custGeom>
            <a:avLst/>
            <a:gdLst/>
            <a:ahLst/>
            <a:cxnLst/>
            <a:rect l="l" t="t" r="r" b="b"/>
            <a:pathLst>
              <a:path h="190500">
                <a:moveTo>
                  <a:pt x="0" y="0"/>
                </a:moveTo>
                <a:lnTo>
                  <a:pt x="0" y="190326"/>
                </a:lnTo>
              </a:path>
            </a:pathLst>
          </a:custGeom>
          <a:ln w="28495">
            <a:solidFill>
              <a:srgbClr val="5BAC8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6110247" y="5300673"/>
            <a:ext cx="28575" cy="190500"/>
          </a:xfrm>
          <a:custGeom>
            <a:avLst/>
            <a:gdLst/>
            <a:ahLst/>
            <a:cxnLst/>
            <a:rect l="l" t="t" r="r" b="b"/>
            <a:pathLst>
              <a:path w="28575" h="190500">
                <a:moveTo>
                  <a:pt x="0" y="190326"/>
                </a:moveTo>
                <a:lnTo>
                  <a:pt x="28495" y="190326"/>
                </a:lnTo>
                <a:lnTo>
                  <a:pt x="28495" y="0"/>
                </a:lnTo>
                <a:lnTo>
                  <a:pt x="0" y="0"/>
                </a:lnTo>
                <a:lnTo>
                  <a:pt x="0" y="190326"/>
                </a:lnTo>
                <a:close/>
              </a:path>
            </a:pathLst>
          </a:custGeom>
          <a:ln w="9498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6275387" y="5548319"/>
            <a:ext cx="2750185" cy="0"/>
          </a:xfrm>
          <a:custGeom>
            <a:avLst/>
            <a:gdLst/>
            <a:ahLst/>
            <a:cxnLst/>
            <a:rect l="l" t="t" r="r" b="b"/>
            <a:pathLst>
              <a:path w="2750184">
                <a:moveTo>
                  <a:pt x="0" y="0"/>
                </a:moveTo>
                <a:lnTo>
                  <a:pt x="2749717" y="0"/>
                </a:lnTo>
              </a:path>
            </a:pathLst>
          </a:custGeom>
          <a:ln w="9500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6110248" y="5548319"/>
            <a:ext cx="20955" cy="0"/>
          </a:xfrm>
          <a:custGeom>
            <a:avLst/>
            <a:gdLst/>
            <a:ahLst/>
            <a:cxnLst/>
            <a:rect l="l" t="t" r="r" b="b"/>
            <a:pathLst>
              <a:path w="20954">
                <a:moveTo>
                  <a:pt x="0" y="0"/>
                </a:moveTo>
                <a:lnTo>
                  <a:pt x="20678" y="0"/>
                </a:lnTo>
              </a:path>
            </a:pathLst>
          </a:custGeom>
          <a:ln w="9500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6110246" y="5557820"/>
            <a:ext cx="0" cy="38100"/>
          </a:xfrm>
          <a:custGeom>
            <a:avLst/>
            <a:gdLst/>
            <a:ahLst/>
            <a:cxnLst/>
            <a:rect l="l" t="t" r="r" b="b"/>
            <a:pathLst>
              <a:path h="38100">
                <a:moveTo>
                  <a:pt x="0" y="38001"/>
                </a:moveTo>
                <a:lnTo>
                  <a:pt x="0" y="0"/>
                </a:lnTo>
              </a:path>
            </a:pathLst>
          </a:custGeom>
          <a:ln w="9498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6691242" y="5557820"/>
            <a:ext cx="0" cy="38100"/>
          </a:xfrm>
          <a:custGeom>
            <a:avLst/>
            <a:gdLst/>
            <a:ahLst/>
            <a:cxnLst/>
            <a:rect l="l" t="t" r="r" b="b"/>
            <a:pathLst>
              <a:path h="38100">
                <a:moveTo>
                  <a:pt x="0" y="38001"/>
                </a:moveTo>
                <a:lnTo>
                  <a:pt x="0" y="0"/>
                </a:lnTo>
              </a:path>
            </a:pathLst>
          </a:custGeom>
          <a:ln w="9498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7281800" y="5557820"/>
            <a:ext cx="0" cy="38100"/>
          </a:xfrm>
          <a:custGeom>
            <a:avLst/>
            <a:gdLst/>
            <a:ahLst/>
            <a:cxnLst/>
            <a:rect l="l" t="t" r="r" b="b"/>
            <a:pathLst>
              <a:path h="38100">
                <a:moveTo>
                  <a:pt x="0" y="38001"/>
                </a:moveTo>
                <a:lnTo>
                  <a:pt x="0" y="0"/>
                </a:lnTo>
              </a:path>
            </a:pathLst>
          </a:custGeom>
          <a:ln w="9498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7862733" y="5557820"/>
            <a:ext cx="0" cy="38100"/>
          </a:xfrm>
          <a:custGeom>
            <a:avLst/>
            <a:gdLst/>
            <a:ahLst/>
            <a:cxnLst/>
            <a:rect l="l" t="t" r="r" b="b"/>
            <a:pathLst>
              <a:path h="38100">
                <a:moveTo>
                  <a:pt x="0" y="38001"/>
                </a:moveTo>
                <a:lnTo>
                  <a:pt x="0" y="0"/>
                </a:lnTo>
              </a:path>
            </a:pathLst>
          </a:custGeom>
          <a:ln w="9498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8453544" y="5557820"/>
            <a:ext cx="0" cy="38100"/>
          </a:xfrm>
          <a:custGeom>
            <a:avLst/>
            <a:gdLst/>
            <a:ahLst/>
            <a:cxnLst/>
            <a:rect l="l" t="t" r="r" b="b"/>
            <a:pathLst>
              <a:path h="38100">
                <a:moveTo>
                  <a:pt x="0" y="38001"/>
                </a:moveTo>
                <a:lnTo>
                  <a:pt x="0" y="0"/>
                </a:lnTo>
              </a:path>
            </a:pathLst>
          </a:custGeom>
          <a:ln w="9498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9034603" y="5557820"/>
            <a:ext cx="0" cy="38100"/>
          </a:xfrm>
          <a:custGeom>
            <a:avLst/>
            <a:gdLst/>
            <a:ahLst/>
            <a:cxnLst/>
            <a:rect l="l" t="t" r="r" b="b"/>
            <a:pathLst>
              <a:path h="38100">
                <a:moveTo>
                  <a:pt x="0" y="38001"/>
                </a:moveTo>
                <a:lnTo>
                  <a:pt x="0" y="0"/>
                </a:lnTo>
              </a:path>
            </a:pathLst>
          </a:custGeom>
          <a:ln w="9498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6110246" y="2500315"/>
            <a:ext cx="0" cy="3039110"/>
          </a:xfrm>
          <a:custGeom>
            <a:avLst/>
            <a:gdLst/>
            <a:ahLst/>
            <a:cxnLst/>
            <a:rect l="l" t="t" r="r" b="b"/>
            <a:pathLst>
              <a:path h="3039110">
                <a:moveTo>
                  <a:pt x="0" y="0"/>
                </a:moveTo>
                <a:lnTo>
                  <a:pt x="0" y="3038502"/>
                </a:lnTo>
              </a:path>
            </a:pathLst>
          </a:custGeom>
          <a:ln w="9498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6072254" y="2500315"/>
            <a:ext cx="28575" cy="0"/>
          </a:xfrm>
          <a:custGeom>
            <a:avLst/>
            <a:gdLst/>
            <a:ahLst/>
            <a:cxnLst/>
            <a:rect l="l" t="t" r="r" b="b"/>
            <a:pathLst>
              <a:path w="28575">
                <a:moveTo>
                  <a:pt x="0" y="0"/>
                </a:moveTo>
                <a:lnTo>
                  <a:pt x="28495" y="0"/>
                </a:lnTo>
              </a:path>
            </a:pathLst>
          </a:custGeom>
          <a:ln w="9500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6072254" y="2805217"/>
            <a:ext cx="28575" cy="0"/>
          </a:xfrm>
          <a:custGeom>
            <a:avLst/>
            <a:gdLst/>
            <a:ahLst/>
            <a:cxnLst/>
            <a:rect l="l" t="t" r="r" b="b"/>
            <a:pathLst>
              <a:path w="28575">
                <a:moveTo>
                  <a:pt x="0" y="0"/>
                </a:moveTo>
                <a:lnTo>
                  <a:pt x="28495" y="0"/>
                </a:lnTo>
              </a:path>
            </a:pathLst>
          </a:custGeom>
          <a:ln w="9500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6072254" y="3109866"/>
            <a:ext cx="28575" cy="0"/>
          </a:xfrm>
          <a:custGeom>
            <a:avLst/>
            <a:gdLst/>
            <a:ahLst/>
            <a:cxnLst/>
            <a:rect l="l" t="t" r="r" b="b"/>
            <a:pathLst>
              <a:path w="28575">
                <a:moveTo>
                  <a:pt x="0" y="0"/>
                </a:moveTo>
                <a:lnTo>
                  <a:pt x="28495" y="0"/>
                </a:lnTo>
              </a:path>
            </a:pathLst>
          </a:custGeom>
          <a:ln w="9500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6072254" y="3414514"/>
            <a:ext cx="28575" cy="0"/>
          </a:xfrm>
          <a:custGeom>
            <a:avLst/>
            <a:gdLst/>
            <a:ahLst/>
            <a:cxnLst/>
            <a:rect l="l" t="t" r="r" b="b"/>
            <a:pathLst>
              <a:path w="28575">
                <a:moveTo>
                  <a:pt x="0" y="0"/>
                </a:moveTo>
                <a:lnTo>
                  <a:pt x="28495" y="0"/>
                </a:lnTo>
              </a:path>
            </a:pathLst>
          </a:custGeom>
          <a:ln w="9500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6072254" y="3719542"/>
            <a:ext cx="28575" cy="0"/>
          </a:xfrm>
          <a:custGeom>
            <a:avLst/>
            <a:gdLst/>
            <a:ahLst/>
            <a:cxnLst/>
            <a:rect l="l" t="t" r="r" b="b"/>
            <a:pathLst>
              <a:path w="28575">
                <a:moveTo>
                  <a:pt x="0" y="0"/>
                </a:moveTo>
                <a:lnTo>
                  <a:pt x="28495" y="0"/>
                </a:lnTo>
              </a:path>
            </a:pathLst>
          </a:custGeom>
          <a:ln w="9500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6072254" y="4024191"/>
            <a:ext cx="28575" cy="0"/>
          </a:xfrm>
          <a:custGeom>
            <a:avLst/>
            <a:gdLst/>
            <a:ahLst/>
            <a:cxnLst/>
            <a:rect l="l" t="t" r="r" b="b"/>
            <a:pathLst>
              <a:path w="28575">
                <a:moveTo>
                  <a:pt x="0" y="0"/>
                </a:moveTo>
                <a:lnTo>
                  <a:pt x="28495" y="0"/>
                </a:lnTo>
              </a:path>
            </a:pathLst>
          </a:custGeom>
          <a:ln w="9500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6072254" y="4329092"/>
            <a:ext cx="28575" cy="0"/>
          </a:xfrm>
          <a:custGeom>
            <a:avLst/>
            <a:gdLst/>
            <a:ahLst/>
            <a:cxnLst/>
            <a:rect l="l" t="t" r="r" b="b"/>
            <a:pathLst>
              <a:path w="28575">
                <a:moveTo>
                  <a:pt x="0" y="0"/>
                </a:moveTo>
                <a:lnTo>
                  <a:pt x="28495" y="0"/>
                </a:lnTo>
              </a:path>
            </a:pathLst>
          </a:custGeom>
          <a:ln w="9500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6072254" y="4633741"/>
            <a:ext cx="28575" cy="0"/>
          </a:xfrm>
          <a:custGeom>
            <a:avLst/>
            <a:gdLst/>
            <a:ahLst/>
            <a:cxnLst/>
            <a:rect l="l" t="t" r="r" b="b"/>
            <a:pathLst>
              <a:path w="28575">
                <a:moveTo>
                  <a:pt x="0" y="0"/>
                </a:moveTo>
                <a:lnTo>
                  <a:pt x="28495" y="0"/>
                </a:lnTo>
              </a:path>
            </a:pathLst>
          </a:custGeom>
          <a:ln w="9500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6072254" y="4938706"/>
            <a:ext cx="28575" cy="0"/>
          </a:xfrm>
          <a:custGeom>
            <a:avLst/>
            <a:gdLst/>
            <a:ahLst/>
            <a:cxnLst/>
            <a:rect l="l" t="t" r="r" b="b"/>
            <a:pathLst>
              <a:path w="28575">
                <a:moveTo>
                  <a:pt x="0" y="0"/>
                </a:moveTo>
                <a:lnTo>
                  <a:pt x="28495" y="0"/>
                </a:lnTo>
              </a:path>
            </a:pathLst>
          </a:custGeom>
          <a:ln w="9500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6072254" y="5243354"/>
            <a:ext cx="28575" cy="0"/>
          </a:xfrm>
          <a:custGeom>
            <a:avLst/>
            <a:gdLst/>
            <a:ahLst/>
            <a:cxnLst/>
            <a:rect l="l" t="t" r="r" b="b"/>
            <a:pathLst>
              <a:path w="28575">
                <a:moveTo>
                  <a:pt x="0" y="0"/>
                </a:moveTo>
                <a:lnTo>
                  <a:pt x="28495" y="0"/>
                </a:lnTo>
              </a:path>
            </a:pathLst>
          </a:custGeom>
          <a:ln w="9500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6072254" y="5548319"/>
            <a:ext cx="28575" cy="0"/>
          </a:xfrm>
          <a:custGeom>
            <a:avLst/>
            <a:gdLst/>
            <a:ahLst/>
            <a:cxnLst/>
            <a:rect l="l" t="t" r="r" b="b"/>
            <a:pathLst>
              <a:path w="28575">
                <a:moveTo>
                  <a:pt x="0" y="0"/>
                </a:moveTo>
                <a:lnTo>
                  <a:pt x="28495" y="0"/>
                </a:lnTo>
              </a:path>
            </a:pathLst>
          </a:custGeom>
          <a:ln w="9500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object 113"/>
          <p:cNvSpPr txBox="1"/>
          <p:nvPr/>
        </p:nvSpPr>
        <p:spPr>
          <a:xfrm>
            <a:off x="6911893" y="2552746"/>
            <a:ext cx="197485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dirty="0">
                <a:latin typeface="Arial"/>
                <a:cs typeface="Arial"/>
              </a:rPr>
              <a:t>62</a:t>
            </a:r>
            <a:endParaRPr sz="1200">
              <a:latin typeface="Arial"/>
              <a:cs typeface="Arial"/>
            </a:endParaRPr>
          </a:p>
        </p:txBody>
      </p:sp>
      <p:sp>
        <p:nvSpPr>
          <p:cNvPr id="114" name="object 114"/>
          <p:cNvSpPr txBox="1"/>
          <p:nvPr/>
        </p:nvSpPr>
        <p:spPr>
          <a:xfrm>
            <a:off x="6797593" y="2857394"/>
            <a:ext cx="197485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dirty="0">
                <a:latin typeface="Arial"/>
                <a:cs typeface="Arial"/>
              </a:rPr>
              <a:t>54</a:t>
            </a:r>
            <a:endParaRPr sz="1200">
              <a:latin typeface="Arial"/>
              <a:cs typeface="Arial"/>
            </a:endParaRPr>
          </a:p>
        </p:txBody>
      </p:sp>
      <p:sp>
        <p:nvSpPr>
          <p:cNvPr id="115" name="object 115"/>
          <p:cNvSpPr txBox="1"/>
          <p:nvPr/>
        </p:nvSpPr>
        <p:spPr>
          <a:xfrm>
            <a:off x="6702291" y="3162422"/>
            <a:ext cx="197485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dirty="0">
                <a:latin typeface="Arial"/>
                <a:cs typeface="Arial"/>
              </a:rPr>
              <a:t>48</a:t>
            </a:r>
            <a:endParaRPr sz="1200">
              <a:latin typeface="Arial"/>
              <a:cs typeface="Arial"/>
            </a:endParaRPr>
          </a:p>
        </p:txBody>
      </p:sp>
      <p:sp>
        <p:nvSpPr>
          <p:cNvPr id="116" name="object 116"/>
          <p:cNvSpPr txBox="1"/>
          <p:nvPr/>
        </p:nvSpPr>
        <p:spPr>
          <a:xfrm>
            <a:off x="6578493" y="3467071"/>
            <a:ext cx="197485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dirty="0">
                <a:latin typeface="Arial"/>
                <a:cs typeface="Arial"/>
              </a:rPr>
              <a:t>39</a:t>
            </a:r>
            <a:endParaRPr sz="1200">
              <a:latin typeface="Arial"/>
              <a:cs typeface="Arial"/>
            </a:endParaRPr>
          </a:p>
        </p:txBody>
      </p:sp>
      <p:sp>
        <p:nvSpPr>
          <p:cNvPr id="117" name="object 117"/>
          <p:cNvSpPr txBox="1"/>
          <p:nvPr/>
        </p:nvSpPr>
        <p:spPr>
          <a:xfrm>
            <a:off x="6311900" y="3771972"/>
            <a:ext cx="197485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dirty="0">
                <a:latin typeface="Arial"/>
                <a:cs typeface="Arial"/>
              </a:rPr>
              <a:t>21</a:t>
            </a:r>
            <a:endParaRPr sz="1200">
              <a:latin typeface="Arial"/>
              <a:cs typeface="Arial"/>
            </a:endParaRPr>
          </a:p>
        </p:txBody>
      </p:sp>
      <p:sp>
        <p:nvSpPr>
          <p:cNvPr id="118" name="object 118"/>
          <p:cNvSpPr txBox="1"/>
          <p:nvPr/>
        </p:nvSpPr>
        <p:spPr>
          <a:xfrm>
            <a:off x="6311900" y="4076620"/>
            <a:ext cx="197485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dirty="0">
                <a:latin typeface="Arial"/>
                <a:cs typeface="Arial"/>
              </a:rPr>
              <a:t>21</a:t>
            </a:r>
            <a:endParaRPr sz="1200">
              <a:latin typeface="Arial"/>
              <a:cs typeface="Arial"/>
            </a:endParaRPr>
          </a:p>
        </p:txBody>
      </p:sp>
      <p:sp>
        <p:nvSpPr>
          <p:cNvPr id="119" name="object 119"/>
          <p:cNvSpPr txBox="1"/>
          <p:nvPr/>
        </p:nvSpPr>
        <p:spPr>
          <a:xfrm>
            <a:off x="6254908" y="4381269"/>
            <a:ext cx="197485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dirty="0">
                <a:latin typeface="Arial"/>
                <a:cs typeface="Arial"/>
              </a:rPr>
              <a:t>17</a:t>
            </a:r>
            <a:endParaRPr sz="1200">
              <a:latin typeface="Arial"/>
              <a:cs typeface="Arial"/>
            </a:endParaRPr>
          </a:p>
        </p:txBody>
      </p:sp>
      <p:sp>
        <p:nvSpPr>
          <p:cNvPr id="120" name="object 120"/>
          <p:cNvSpPr txBox="1"/>
          <p:nvPr/>
        </p:nvSpPr>
        <p:spPr>
          <a:xfrm>
            <a:off x="6197600" y="4686234"/>
            <a:ext cx="197485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dirty="0">
                <a:latin typeface="Arial"/>
                <a:cs typeface="Arial"/>
              </a:rPr>
              <a:t>13</a:t>
            </a:r>
            <a:endParaRPr sz="1200">
              <a:latin typeface="Arial"/>
              <a:cs typeface="Arial"/>
            </a:endParaRPr>
          </a:p>
        </p:txBody>
      </p:sp>
      <p:sp>
        <p:nvSpPr>
          <p:cNvPr id="121" name="object 121"/>
          <p:cNvSpPr txBox="1"/>
          <p:nvPr/>
        </p:nvSpPr>
        <p:spPr>
          <a:xfrm>
            <a:off x="6130793" y="4981382"/>
            <a:ext cx="110489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5" dirty="0">
                <a:latin typeface="Arial"/>
                <a:cs typeface="Arial"/>
              </a:rPr>
              <a:t>5</a:t>
            </a:r>
            <a:endParaRPr sz="1200">
              <a:latin typeface="Arial"/>
              <a:cs typeface="Arial"/>
            </a:endParaRPr>
          </a:p>
        </p:txBody>
      </p:sp>
      <p:sp>
        <p:nvSpPr>
          <p:cNvPr id="122" name="object 122"/>
          <p:cNvSpPr txBox="1"/>
          <p:nvPr/>
        </p:nvSpPr>
        <p:spPr>
          <a:xfrm>
            <a:off x="6054803" y="5667316"/>
            <a:ext cx="110489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5" dirty="0">
                <a:latin typeface="Arial"/>
                <a:cs typeface="Arial"/>
              </a:rPr>
              <a:t>0</a:t>
            </a:r>
            <a:endParaRPr sz="1200">
              <a:latin typeface="Arial"/>
              <a:cs typeface="Arial"/>
            </a:endParaRPr>
          </a:p>
        </p:txBody>
      </p:sp>
      <p:sp>
        <p:nvSpPr>
          <p:cNvPr id="123" name="object 123"/>
          <p:cNvSpPr txBox="1"/>
          <p:nvPr/>
        </p:nvSpPr>
        <p:spPr>
          <a:xfrm>
            <a:off x="6587992" y="5667316"/>
            <a:ext cx="197485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dirty="0">
                <a:latin typeface="Arial"/>
                <a:cs typeface="Arial"/>
              </a:rPr>
              <a:t>20</a:t>
            </a:r>
            <a:endParaRPr sz="1200">
              <a:latin typeface="Arial"/>
              <a:cs typeface="Arial"/>
            </a:endParaRPr>
          </a:p>
        </p:txBody>
      </p:sp>
      <p:sp>
        <p:nvSpPr>
          <p:cNvPr id="124" name="object 124"/>
          <p:cNvSpPr txBox="1"/>
          <p:nvPr/>
        </p:nvSpPr>
        <p:spPr>
          <a:xfrm>
            <a:off x="7178802" y="5667316"/>
            <a:ext cx="197485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dirty="0">
                <a:latin typeface="Arial"/>
                <a:cs typeface="Arial"/>
              </a:rPr>
              <a:t>40</a:t>
            </a:r>
            <a:endParaRPr sz="1200">
              <a:latin typeface="Arial"/>
              <a:cs typeface="Arial"/>
            </a:endParaRPr>
          </a:p>
        </p:txBody>
      </p:sp>
      <p:sp>
        <p:nvSpPr>
          <p:cNvPr id="125" name="object 125"/>
          <p:cNvSpPr/>
          <p:nvPr/>
        </p:nvSpPr>
        <p:spPr>
          <a:xfrm>
            <a:off x="6119748" y="5462523"/>
            <a:ext cx="82550" cy="43180"/>
          </a:xfrm>
          <a:custGeom>
            <a:avLst/>
            <a:gdLst/>
            <a:ahLst/>
            <a:cxnLst/>
            <a:rect l="l" t="t" r="r" b="b"/>
            <a:pathLst>
              <a:path w="82550" h="43179">
                <a:moveTo>
                  <a:pt x="82550" y="42925"/>
                </a:moveTo>
                <a:lnTo>
                  <a:pt x="0" y="0"/>
                </a:lnTo>
              </a:path>
            </a:pathLst>
          </a:custGeom>
          <a:ln w="6350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" name="object 126"/>
          <p:cNvSpPr txBox="1"/>
          <p:nvPr/>
        </p:nvSpPr>
        <p:spPr>
          <a:xfrm>
            <a:off x="7759702" y="5667318"/>
            <a:ext cx="1416685" cy="5283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602615" algn="l"/>
                <a:tab pos="1146175" algn="l"/>
              </a:tabLst>
            </a:pPr>
            <a:r>
              <a:rPr sz="1200" dirty="0">
                <a:latin typeface="Arial"/>
                <a:cs typeface="Arial"/>
              </a:rPr>
              <a:t>6</a:t>
            </a:r>
            <a:r>
              <a:rPr sz="1200" spc="-5" dirty="0">
                <a:latin typeface="Arial"/>
                <a:cs typeface="Arial"/>
              </a:rPr>
              <a:t>0</a:t>
            </a:r>
            <a:r>
              <a:rPr sz="1200" dirty="0">
                <a:latin typeface="Arial"/>
                <a:cs typeface="Arial"/>
              </a:rPr>
              <a:t>	8</a:t>
            </a:r>
            <a:r>
              <a:rPr sz="1200" spc="-5" dirty="0">
                <a:latin typeface="Arial"/>
                <a:cs typeface="Arial"/>
              </a:rPr>
              <a:t>0</a:t>
            </a:r>
            <a:r>
              <a:rPr sz="1200" dirty="0">
                <a:latin typeface="Arial"/>
                <a:cs typeface="Arial"/>
              </a:rPr>
              <a:t>	100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040"/>
              </a:spcBef>
            </a:pPr>
            <a:r>
              <a:rPr sz="1400" dirty="0">
                <a:latin typeface="Arial"/>
                <a:cs typeface="Arial"/>
              </a:rPr>
              <a:t>% of</a:t>
            </a:r>
            <a:r>
              <a:rPr sz="1400" spc="-10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respondents</a:t>
            </a:r>
            <a:endParaRPr sz="1400">
              <a:latin typeface="Arial"/>
              <a:cs typeface="Arial"/>
            </a:endParaRPr>
          </a:p>
        </p:txBody>
      </p:sp>
      <p:sp>
        <p:nvSpPr>
          <p:cNvPr id="127" name="object 127"/>
          <p:cNvSpPr txBox="1"/>
          <p:nvPr/>
        </p:nvSpPr>
        <p:spPr>
          <a:xfrm>
            <a:off x="5292090" y="5320923"/>
            <a:ext cx="736600" cy="1384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-5" dirty="0">
                <a:latin typeface="Arial"/>
                <a:cs typeface="Arial"/>
              </a:rPr>
              <a:t>None </a:t>
            </a:r>
            <a:r>
              <a:rPr sz="900" dirty="0">
                <a:latin typeface="Arial"/>
                <a:cs typeface="Arial"/>
              </a:rPr>
              <a:t>of</a:t>
            </a:r>
            <a:r>
              <a:rPr sz="900" spc="-10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these</a:t>
            </a:r>
            <a:endParaRPr sz="900">
              <a:latin typeface="Arial"/>
              <a:cs typeface="Arial"/>
            </a:endParaRPr>
          </a:p>
        </p:txBody>
      </p:sp>
      <p:sp>
        <p:nvSpPr>
          <p:cNvPr id="128" name="object 128"/>
          <p:cNvSpPr txBox="1"/>
          <p:nvPr/>
        </p:nvSpPr>
        <p:spPr>
          <a:xfrm>
            <a:off x="5214365" y="5015742"/>
            <a:ext cx="813435" cy="1384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dirty="0">
                <a:latin typeface="Arial"/>
                <a:cs typeface="Arial"/>
              </a:rPr>
              <a:t>Called </a:t>
            </a:r>
            <a:r>
              <a:rPr sz="900" spc="-5" dirty="0">
                <a:latin typeface="Arial"/>
                <a:cs typeface="Arial"/>
              </a:rPr>
              <a:t>a</a:t>
            </a:r>
            <a:r>
              <a:rPr sz="900" spc="-1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hotline</a:t>
            </a:r>
            <a:endParaRPr sz="900">
              <a:latin typeface="Arial"/>
              <a:cs typeface="Arial"/>
            </a:endParaRPr>
          </a:p>
        </p:txBody>
      </p:sp>
      <p:sp>
        <p:nvSpPr>
          <p:cNvPr id="129" name="object 129"/>
          <p:cNvSpPr txBox="1"/>
          <p:nvPr/>
        </p:nvSpPr>
        <p:spPr>
          <a:xfrm>
            <a:off x="6149468" y="5502249"/>
            <a:ext cx="110489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5" dirty="0">
                <a:latin typeface="Arial"/>
                <a:cs typeface="Arial"/>
              </a:rPr>
              <a:t>1</a:t>
            </a:r>
            <a:endParaRPr sz="1200">
              <a:latin typeface="Arial"/>
              <a:cs typeface="Arial"/>
            </a:endParaRPr>
          </a:p>
        </p:txBody>
      </p:sp>
      <p:sp>
        <p:nvSpPr>
          <p:cNvPr id="130" name="object 130"/>
          <p:cNvSpPr txBox="1"/>
          <p:nvPr/>
        </p:nvSpPr>
        <p:spPr>
          <a:xfrm>
            <a:off x="4920490" y="4710942"/>
            <a:ext cx="1105535" cy="1384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-5" dirty="0">
                <a:latin typeface="Arial"/>
                <a:cs typeface="Arial"/>
              </a:rPr>
              <a:t>Got a </a:t>
            </a:r>
            <a:r>
              <a:rPr sz="900" dirty="0">
                <a:latin typeface="Arial"/>
                <a:cs typeface="Arial"/>
              </a:rPr>
              <a:t>second</a:t>
            </a:r>
            <a:r>
              <a:rPr sz="900" spc="-75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opinion</a:t>
            </a:r>
            <a:endParaRPr sz="900">
              <a:latin typeface="Arial"/>
              <a:cs typeface="Arial"/>
            </a:endParaRPr>
          </a:p>
        </p:txBody>
      </p:sp>
      <p:sp>
        <p:nvSpPr>
          <p:cNvPr id="131" name="object 131"/>
          <p:cNvSpPr txBox="1"/>
          <p:nvPr/>
        </p:nvSpPr>
        <p:spPr>
          <a:xfrm>
            <a:off x="4609338" y="2508506"/>
            <a:ext cx="1420495" cy="209288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33655" algn="r">
              <a:lnSpc>
                <a:spcPct val="100000"/>
              </a:lnSpc>
            </a:pPr>
            <a:r>
              <a:rPr sz="900" dirty="0">
                <a:latin typeface="Arial"/>
                <a:cs typeface="Arial"/>
              </a:rPr>
              <a:t>Discussed</a:t>
            </a:r>
            <a:r>
              <a:rPr sz="900" spc="-1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diagnosis</a:t>
            </a:r>
            <a:endParaRPr sz="900">
              <a:latin typeface="Arial"/>
              <a:cs typeface="Arial"/>
            </a:endParaRPr>
          </a:p>
          <a:p>
            <a:pPr marR="7620" algn="r">
              <a:lnSpc>
                <a:spcPct val="100000"/>
              </a:lnSpc>
            </a:pPr>
            <a:r>
              <a:rPr sz="900" spc="-5" dirty="0">
                <a:latin typeface="Arial"/>
                <a:cs typeface="Arial"/>
              </a:rPr>
              <a:t>with</a:t>
            </a:r>
            <a:r>
              <a:rPr sz="900" spc="-45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family/friends</a:t>
            </a:r>
            <a:endParaRPr sz="900">
              <a:latin typeface="Arial"/>
              <a:cs typeface="Arial"/>
            </a:endParaRPr>
          </a:p>
          <a:p>
            <a:pPr marL="633730" marR="6350" indent="-248920" algn="r">
              <a:lnSpc>
                <a:spcPct val="100000"/>
              </a:lnSpc>
              <a:spcBef>
                <a:spcPts val="240"/>
              </a:spcBef>
            </a:pPr>
            <a:r>
              <a:rPr sz="900" dirty="0">
                <a:latin typeface="Arial"/>
                <a:cs typeface="Arial"/>
              </a:rPr>
              <a:t>Searched</a:t>
            </a:r>
            <a:r>
              <a:rPr sz="900" spc="-7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online</a:t>
            </a:r>
            <a:r>
              <a:rPr sz="900" spc="-7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for  </a:t>
            </a:r>
            <a:r>
              <a:rPr sz="900" spc="-5" dirty="0">
                <a:latin typeface="Arial"/>
                <a:cs typeface="Arial"/>
              </a:rPr>
              <a:t>what </a:t>
            </a:r>
            <a:r>
              <a:rPr sz="900" dirty="0">
                <a:latin typeface="Arial"/>
                <a:cs typeface="Arial"/>
              </a:rPr>
              <a:t>to </a:t>
            </a:r>
            <a:r>
              <a:rPr sz="900" spc="-5" dirty="0">
                <a:latin typeface="Arial"/>
                <a:cs typeface="Arial"/>
              </a:rPr>
              <a:t>do</a:t>
            </a:r>
            <a:r>
              <a:rPr sz="900" spc="-105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next</a:t>
            </a:r>
            <a:endParaRPr sz="900">
              <a:latin typeface="Arial"/>
              <a:cs typeface="Arial"/>
            </a:endParaRPr>
          </a:p>
          <a:p>
            <a:pPr marL="97790" marR="5080" indent="-85725" algn="r">
              <a:lnSpc>
                <a:spcPct val="100000"/>
              </a:lnSpc>
              <a:spcBef>
                <a:spcPts val="240"/>
              </a:spcBef>
            </a:pPr>
            <a:r>
              <a:rPr sz="900" spc="-10" dirty="0">
                <a:latin typeface="Arial"/>
                <a:cs typeface="Arial"/>
              </a:rPr>
              <a:t>Made</a:t>
            </a:r>
            <a:r>
              <a:rPr sz="900" spc="-4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practical</a:t>
            </a:r>
            <a:r>
              <a:rPr sz="900" spc="-6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adjustments  to house </a:t>
            </a:r>
            <a:r>
              <a:rPr sz="900" spc="-5" dirty="0">
                <a:latin typeface="Arial"/>
                <a:cs typeface="Arial"/>
              </a:rPr>
              <a:t>and daily</a:t>
            </a:r>
            <a:r>
              <a:rPr sz="900" spc="-1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routine</a:t>
            </a:r>
            <a:endParaRPr sz="900">
              <a:latin typeface="Arial"/>
              <a:cs typeface="Arial"/>
            </a:endParaRPr>
          </a:p>
          <a:p>
            <a:pPr marL="226060" marR="5080" indent="-60960" algn="r">
              <a:lnSpc>
                <a:spcPct val="100000"/>
              </a:lnSpc>
              <a:spcBef>
                <a:spcPts val="240"/>
              </a:spcBef>
            </a:pPr>
            <a:r>
              <a:rPr sz="900" dirty="0">
                <a:latin typeface="Arial"/>
                <a:cs typeface="Arial"/>
              </a:rPr>
              <a:t>Started </a:t>
            </a:r>
            <a:r>
              <a:rPr sz="900" spc="-5" dirty="0">
                <a:latin typeface="Arial"/>
                <a:cs typeface="Arial"/>
              </a:rPr>
              <a:t>planning</a:t>
            </a:r>
            <a:r>
              <a:rPr sz="900" spc="-9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for</a:t>
            </a:r>
            <a:r>
              <a:rPr sz="900" spc="-25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LTC </a:t>
            </a:r>
            <a:r>
              <a:rPr sz="90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and legal authority,</a:t>
            </a:r>
            <a:r>
              <a:rPr sz="900" spc="-7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etc.</a:t>
            </a:r>
            <a:endParaRPr sz="900">
              <a:latin typeface="Arial"/>
              <a:cs typeface="Arial"/>
            </a:endParaRPr>
          </a:p>
          <a:p>
            <a:pPr marL="682625" marR="6350" indent="-266700" algn="r">
              <a:lnSpc>
                <a:spcPct val="100000"/>
              </a:lnSpc>
              <a:spcBef>
                <a:spcPts val="240"/>
              </a:spcBef>
            </a:pPr>
            <a:r>
              <a:rPr sz="900" dirty="0">
                <a:latin typeface="Arial"/>
                <a:cs typeface="Arial"/>
              </a:rPr>
              <a:t>Continued</a:t>
            </a:r>
            <a:r>
              <a:rPr sz="900" spc="-85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living</a:t>
            </a:r>
            <a:r>
              <a:rPr sz="900" spc="-5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life  as I </a:t>
            </a:r>
            <a:r>
              <a:rPr sz="900" spc="-5" dirty="0">
                <a:latin typeface="Arial"/>
                <a:cs typeface="Arial"/>
              </a:rPr>
              <a:t>did</a:t>
            </a:r>
            <a:r>
              <a:rPr sz="900" spc="-13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before</a:t>
            </a:r>
            <a:endParaRPr sz="900">
              <a:latin typeface="Arial"/>
              <a:cs typeface="Arial"/>
            </a:endParaRPr>
          </a:p>
          <a:p>
            <a:pPr marL="513080" marR="6350" indent="340995" algn="r">
              <a:lnSpc>
                <a:spcPct val="100000"/>
              </a:lnSpc>
              <a:spcBef>
                <a:spcPts val="240"/>
              </a:spcBef>
            </a:pPr>
            <a:r>
              <a:rPr sz="900" dirty="0">
                <a:latin typeface="Arial"/>
                <a:cs typeface="Arial"/>
              </a:rPr>
              <a:t>Sought</a:t>
            </a:r>
            <a:r>
              <a:rPr sz="900" spc="-14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out  support</a:t>
            </a:r>
            <a:r>
              <a:rPr sz="900" spc="-13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groups</a:t>
            </a:r>
            <a:endParaRPr sz="900">
              <a:latin typeface="Arial"/>
              <a:cs typeface="Arial"/>
            </a:endParaRPr>
          </a:p>
          <a:p>
            <a:pPr marL="337820" marR="7620" indent="175260" algn="r">
              <a:lnSpc>
                <a:spcPct val="100000"/>
              </a:lnSpc>
              <a:spcBef>
                <a:spcPts val="240"/>
              </a:spcBef>
            </a:pPr>
            <a:r>
              <a:rPr sz="900" dirty="0">
                <a:latin typeface="Arial"/>
                <a:cs typeface="Arial"/>
              </a:rPr>
              <a:t>Stopped</a:t>
            </a:r>
            <a:r>
              <a:rPr sz="900" spc="-75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going</a:t>
            </a:r>
            <a:r>
              <a:rPr sz="900" spc="-6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to  usual social</a:t>
            </a:r>
            <a:r>
              <a:rPr sz="900" spc="-15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activities</a:t>
            </a:r>
            <a:endParaRPr sz="900">
              <a:latin typeface="Arial"/>
              <a:cs typeface="Arial"/>
            </a:endParaRPr>
          </a:p>
        </p:txBody>
      </p:sp>
      <p:sp>
        <p:nvSpPr>
          <p:cNvPr id="133" name="object 133"/>
          <p:cNvSpPr/>
          <p:nvPr/>
        </p:nvSpPr>
        <p:spPr>
          <a:xfrm>
            <a:off x="4880739" y="1375549"/>
            <a:ext cx="4239895" cy="615950"/>
          </a:xfrm>
          <a:custGeom>
            <a:avLst/>
            <a:gdLst/>
            <a:ahLst/>
            <a:cxnLst/>
            <a:rect l="l" t="t" r="r" b="b"/>
            <a:pathLst>
              <a:path w="4239895" h="615950">
                <a:moveTo>
                  <a:pt x="0" y="615556"/>
                </a:moveTo>
                <a:lnTo>
                  <a:pt x="4239514" y="615556"/>
                </a:lnTo>
                <a:lnTo>
                  <a:pt x="4239514" y="0"/>
                </a:lnTo>
                <a:lnTo>
                  <a:pt x="0" y="0"/>
                </a:lnTo>
                <a:lnTo>
                  <a:pt x="0" y="61555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" name="object 134"/>
          <p:cNvSpPr txBox="1"/>
          <p:nvPr/>
        </p:nvSpPr>
        <p:spPr>
          <a:xfrm>
            <a:off x="5100575" y="1467867"/>
            <a:ext cx="3799840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92710">
              <a:lnSpc>
                <a:spcPct val="100000"/>
              </a:lnSpc>
            </a:pPr>
            <a:r>
              <a:rPr sz="1400" b="1" spc="-5" dirty="0">
                <a:latin typeface="Arial"/>
                <a:cs typeface="Arial"/>
              </a:rPr>
              <a:t>Question: "What did </a:t>
            </a:r>
            <a:r>
              <a:rPr sz="1400" b="1" spc="-20" dirty="0">
                <a:latin typeface="Arial"/>
                <a:cs typeface="Arial"/>
              </a:rPr>
              <a:t>you </a:t>
            </a:r>
            <a:r>
              <a:rPr sz="1400" b="1" spc="-5" dirty="0">
                <a:latin typeface="Arial"/>
                <a:cs typeface="Arial"/>
              </a:rPr>
              <a:t>do </a:t>
            </a:r>
            <a:r>
              <a:rPr sz="1400" b="1" dirty="0">
                <a:latin typeface="Arial"/>
                <a:cs typeface="Arial"/>
              </a:rPr>
              <a:t>in </a:t>
            </a:r>
            <a:r>
              <a:rPr sz="1400" b="1" spc="-5" dirty="0">
                <a:latin typeface="Arial"/>
                <a:cs typeface="Arial"/>
              </a:rPr>
              <a:t>the </a:t>
            </a:r>
            <a:r>
              <a:rPr sz="1400" b="1" dirty="0">
                <a:latin typeface="Arial"/>
                <a:cs typeface="Arial"/>
              </a:rPr>
              <a:t>first few  weeks after </a:t>
            </a:r>
            <a:r>
              <a:rPr sz="1400" b="1" spc="-5" dirty="0">
                <a:latin typeface="Arial"/>
                <a:cs typeface="Arial"/>
              </a:rPr>
              <a:t>diagnosis? Check </a:t>
            </a:r>
            <a:r>
              <a:rPr sz="1400" b="1" dirty="0">
                <a:latin typeface="Arial"/>
                <a:cs typeface="Arial"/>
              </a:rPr>
              <a:t>all </a:t>
            </a:r>
            <a:r>
              <a:rPr sz="1400" b="1" spc="-5" dirty="0">
                <a:latin typeface="Arial"/>
                <a:cs typeface="Arial"/>
              </a:rPr>
              <a:t>that</a:t>
            </a:r>
            <a:r>
              <a:rPr sz="1400" b="1" spc="-185" dirty="0">
                <a:latin typeface="Arial"/>
                <a:cs typeface="Arial"/>
              </a:rPr>
              <a:t> </a:t>
            </a:r>
            <a:r>
              <a:rPr sz="1400" b="1" spc="-25" dirty="0">
                <a:latin typeface="Arial"/>
                <a:cs typeface="Arial"/>
              </a:rPr>
              <a:t>apply."</a:t>
            </a:r>
            <a:endParaRPr sz="1400">
              <a:latin typeface="Arial"/>
              <a:cs typeface="Arial"/>
            </a:endParaRPr>
          </a:p>
        </p:txBody>
      </p:sp>
      <p:sp>
        <p:nvSpPr>
          <p:cNvPr id="145" name="object 145"/>
          <p:cNvSpPr txBox="1">
            <a:spLocks noGrp="1"/>
          </p:cNvSpPr>
          <p:nvPr>
            <p:ph type="sldNum" sz="quarter" idx="7"/>
          </p:nvPr>
        </p:nvSpPr>
        <p:spPr>
          <a:xfrm>
            <a:off x="8935973" y="6683491"/>
            <a:ext cx="243204" cy="1282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8900">
              <a:lnSpc>
                <a:spcPts val="1010"/>
              </a:lnSpc>
            </a:pPr>
            <a:fld id="{81D60167-4931-47E6-BA6A-407CBD079E47}" type="slidenum">
              <a:rPr spc="-5" dirty="0"/>
              <a:t>8</a:t>
            </a:fld>
            <a:endParaRPr spc="-5" dirty="0"/>
          </a:p>
        </p:txBody>
      </p:sp>
      <p:sp>
        <p:nvSpPr>
          <p:cNvPr id="143" name="object 143"/>
          <p:cNvSpPr txBox="1"/>
          <p:nvPr/>
        </p:nvSpPr>
        <p:spPr>
          <a:xfrm>
            <a:off x="350141" y="261293"/>
            <a:ext cx="8691880" cy="7386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5250">
              <a:lnSpc>
                <a:spcPct val="100000"/>
              </a:lnSpc>
              <a:spcBef>
                <a:spcPts val="70"/>
              </a:spcBef>
            </a:pPr>
            <a:r>
              <a:rPr sz="2400" b="1" spc="-5" dirty="0" smtClean="0">
                <a:solidFill>
                  <a:srgbClr val="4A0D66"/>
                </a:solidFill>
                <a:latin typeface="Arial"/>
                <a:cs typeface="Arial"/>
              </a:rPr>
              <a:t>Primary </a:t>
            </a:r>
            <a:r>
              <a:rPr sz="2400" b="1" spc="-5" dirty="0">
                <a:solidFill>
                  <a:srgbClr val="4A0D66"/>
                </a:solidFill>
                <a:latin typeface="Arial"/>
                <a:cs typeface="Arial"/>
              </a:rPr>
              <a:t>reactions </a:t>
            </a:r>
            <a:r>
              <a:rPr sz="2400" b="1" dirty="0">
                <a:solidFill>
                  <a:srgbClr val="4A0D66"/>
                </a:solidFill>
                <a:latin typeface="Arial"/>
                <a:cs typeface="Arial"/>
              </a:rPr>
              <a:t>to </a:t>
            </a:r>
            <a:r>
              <a:rPr sz="2400" b="1" spc="-5" dirty="0">
                <a:solidFill>
                  <a:srgbClr val="4A0D66"/>
                </a:solidFill>
                <a:latin typeface="Arial"/>
                <a:cs typeface="Arial"/>
              </a:rPr>
              <a:t>diagnosis are 'seeking</a:t>
            </a:r>
            <a:r>
              <a:rPr sz="2400" b="1" spc="45" dirty="0">
                <a:solidFill>
                  <a:srgbClr val="4A0D66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4A0D66"/>
                </a:solidFill>
                <a:latin typeface="Arial"/>
                <a:cs typeface="Arial"/>
              </a:rPr>
              <a:t>information'</a:t>
            </a:r>
            <a:endParaRPr sz="2400" dirty="0">
              <a:solidFill>
                <a:srgbClr val="4A0D66"/>
              </a:solidFill>
              <a:latin typeface="Arial"/>
              <a:cs typeface="Arial"/>
            </a:endParaRPr>
          </a:p>
          <a:p>
            <a:pPr marL="95250">
              <a:lnSpc>
                <a:spcPct val="100000"/>
              </a:lnSpc>
            </a:pPr>
            <a:r>
              <a:rPr sz="2400" b="1" spc="-5" dirty="0">
                <a:solidFill>
                  <a:srgbClr val="4A0D66"/>
                </a:solidFill>
                <a:latin typeface="Arial"/>
                <a:cs typeface="Arial"/>
              </a:rPr>
              <a:t>and </a:t>
            </a:r>
            <a:r>
              <a:rPr sz="2400" b="1" dirty="0">
                <a:solidFill>
                  <a:srgbClr val="4A0D66"/>
                </a:solidFill>
                <a:latin typeface="Arial"/>
                <a:cs typeface="Arial"/>
              </a:rPr>
              <a:t>'planning'; </a:t>
            </a:r>
            <a:r>
              <a:rPr sz="2400" b="1" spc="5" dirty="0">
                <a:solidFill>
                  <a:srgbClr val="4A0D66"/>
                </a:solidFill>
                <a:latin typeface="Arial"/>
                <a:cs typeface="Arial"/>
              </a:rPr>
              <a:t>well </a:t>
            </a:r>
            <a:r>
              <a:rPr sz="2400" b="1" dirty="0">
                <a:solidFill>
                  <a:srgbClr val="4A0D66"/>
                </a:solidFill>
                <a:latin typeface="Arial"/>
                <a:cs typeface="Arial"/>
              </a:rPr>
              <a:t>aligned </a:t>
            </a:r>
            <a:r>
              <a:rPr sz="2400" b="1" spc="5" dirty="0">
                <a:solidFill>
                  <a:srgbClr val="4A0D66"/>
                </a:solidFill>
                <a:latin typeface="Arial"/>
                <a:cs typeface="Arial"/>
              </a:rPr>
              <a:t>with </a:t>
            </a:r>
            <a:r>
              <a:rPr sz="2400" b="1" dirty="0">
                <a:solidFill>
                  <a:srgbClr val="4A0D66"/>
                </a:solidFill>
                <a:latin typeface="Arial"/>
                <a:cs typeface="Arial"/>
              </a:rPr>
              <a:t>CG </a:t>
            </a:r>
            <a:r>
              <a:rPr sz="2400" b="1" spc="-5" dirty="0">
                <a:solidFill>
                  <a:srgbClr val="4A0D66"/>
                </a:solidFill>
                <a:latin typeface="Arial"/>
                <a:cs typeface="Arial"/>
              </a:rPr>
              <a:t>actions</a:t>
            </a:r>
            <a:r>
              <a:rPr sz="2400" b="1" spc="-254" dirty="0">
                <a:solidFill>
                  <a:srgbClr val="4A0D66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4A0D66"/>
                </a:solidFill>
                <a:latin typeface="Arial"/>
                <a:cs typeface="Arial"/>
              </a:rPr>
              <a:t>post-diagnosis</a:t>
            </a:r>
            <a:endParaRPr sz="2400" dirty="0">
              <a:solidFill>
                <a:srgbClr val="4A0D66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/>
          <p:nvPr/>
        </p:nvSpPr>
        <p:spPr>
          <a:xfrm>
            <a:off x="2490686" y="2500365"/>
            <a:ext cx="4267835" cy="200660"/>
          </a:xfrm>
          <a:custGeom>
            <a:avLst/>
            <a:gdLst/>
            <a:ahLst/>
            <a:cxnLst/>
            <a:rect l="l" t="t" r="r" b="b"/>
            <a:pathLst>
              <a:path w="4267834" h="200660">
                <a:moveTo>
                  <a:pt x="0" y="200185"/>
                </a:moveTo>
                <a:lnTo>
                  <a:pt x="4267425" y="200185"/>
                </a:lnTo>
                <a:lnTo>
                  <a:pt x="4267425" y="0"/>
                </a:lnTo>
                <a:lnTo>
                  <a:pt x="0" y="0"/>
                </a:lnTo>
                <a:lnTo>
                  <a:pt x="0" y="200185"/>
                </a:lnTo>
                <a:close/>
              </a:path>
            </a:pathLst>
          </a:custGeom>
          <a:solidFill>
            <a:srgbClr val="5BAC8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490686" y="2500365"/>
            <a:ext cx="4267835" cy="200660"/>
          </a:xfrm>
          <a:custGeom>
            <a:avLst/>
            <a:gdLst/>
            <a:ahLst/>
            <a:cxnLst/>
            <a:rect l="l" t="t" r="r" b="b"/>
            <a:pathLst>
              <a:path w="4267834" h="200660">
                <a:moveTo>
                  <a:pt x="0" y="200185"/>
                </a:moveTo>
                <a:lnTo>
                  <a:pt x="4267425" y="200185"/>
                </a:lnTo>
                <a:lnTo>
                  <a:pt x="4267425" y="0"/>
                </a:lnTo>
                <a:lnTo>
                  <a:pt x="0" y="0"/>
                </a:lnTo>
                <a:lnTo>
                  <a:pt x="0" y="200185"/>
                </a:lnTo>
                <a:close/>
              </a:path>
            </a:pathLst>
          </a:custGeom>
          <a:ln w="9502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490684" y="2814901"/>
            <a:ext cx="3858260" cy="200025"/>
          </a:xfrm>
          <a:custGeom>
            <a:avLst/>
            <a:gdLst/>
            <a:ahLst/>
            <a:cxnLst/>
            <a:rect l="l" t="t" r="r" b="b"/>
            <a:pathLst>
              <a:path w="3858260" h="200025">
                <a:moveTo>
                  <a:pt x="0" y="199869"/>
                </a:moveTo>
                <a:lnTo>
                  <a:pt x="3857671" y="199869"/>
                </a:lnTo>
                <a:lnTo>
                  <a:pt x="3857671" y="0"/>
                </a:lnTo>
                <a:lnTo>
                  <a:pt x="0" y="0"/>
                </a:lnTo>
                <a:lnTo>
                  <a:pt x="0" y="199869"/>
                </a:lnTo>
                <a:close/>
              </a:path>
            </a:pathLst>
          </a:custGeom>
          <a:solidFill>
            <a:srgbClr val="5BAC8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490684" y="2814901"/>
            <a:ext cx="3858260" cy="200025"/>
          </a:xfrm>
          <a:custGeom>
            <a:avLst/>
            <a:gdLst/>
            <a:ahLst/>
            <a:cxnLst/>
            <a:rect l="l" t="t" r="r" b="b"/>
            <a:pathLst>
              <a:path w="3858260" h="200025">
                <a:moveTo>
                  <a:pt x="0" y="199869"/>
                </a:moveTo>
                <a:lnTo>
                  <a:pt x="3857671" y="199869"/>
                </a:lnTo>
                <a:lnTo>
                  <a:pt x="3857671" y="0"/>
                </a:lnTo>
                <a:lnTo>
                  <a:pt x="0" y="0"/>
                </a:lnTo>
                <a:lnTo>
                  <a:pt x="0" y="199869"/>
                </a:lnTo>
                <a:close/>
              </a:path>
            </a:pathLst>
          </a:custGeom>
          <a:ln w="9502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490684" y="3129117"/>
            <a:ext cx="3553460" cy="200025"/>
          </a:xfrm>
          <a:custGeom>
            <a:avLst/>
            <a:gdLst/>
            <a:ahLst/>
            <a:cxnLst/>
            <a:rect l="l" t="t" r="r" b="b"/>
            <a:pathLst>
              <a:path w="3553460" h="200025">
                <a:moveTo>
                  <a:pt x="0" y="199869"/>
                </a:moveTo>
                <a:lnTo>
                  <a:pt x="3553018" y="199869"/>
                </a:lnTo>
                <a:lnTo>
                  <a:pt x="3553018" y="0"/>
                </a:lnTo>
                <a:lnTo>
                  <a:pt x="0" y="0"/>
                </a:lnTo>
                <a:lnTo>
                  <a:pt x="0" y="199869"/>
                </a:lnTo>
                <a:close/>
              </a:path>
            </a:pathLst>
          </a:custGeom>
          <a:solidFill>
            <a:srgbClr val="79A1B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490684" y="3129117"/>
            <a:ext cx="3553460" cy="200025"/>
          </a:xfrm>
          <a:custGeom>
            <a:avLst/>
            <a:gdLst/>
            <a:ahLst/>
            <a:cxnLst/>
            <a:rect l="l" t="t" r="r" b="b"/>
            <a:pathLst>
              <a:path w="3553460" h="200025">
                <a:moveTo>
                  <a:pt x="0" y="199869"/>
                </a:moveTo>
                <a:lnTo>
                  <a:pt x="3553018" y="199869"/>
                </a:lnTo>
                <a:lnTo>
                  <a:pt x="3553018" y="0"/>
                </a:lnTo>
                <a:lnTo>
                  <a:pt x="0" y="0"/>
                </a:lnTo>
                <a:lnTo>
                  <a:pt x="0" y="199869"/>
                </a:lnTo>
                <a:close/>
              </a:path>
            </a:pathLst>
          </a:custGeom>
          <a:ln w="9502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490686" y="4072014"/>
            <a:ext cx="2334260" cy="209550"/>
          </a:xfrm>
          <a:custGeom>
            <a:avLst/>
            <a:gdLst/>
            <a:ahLst/>
            <a:cxnLst/>
            <a:rect l="l" t="t" r="r" b="b"/>
            <a:pathLst>
              <a:path w="2334260" h="209550">
                <a:moveTo>
                  <a:pt x="0" y="209371"/>
                </a:moveTo>
                <a:lnTo>
                  <a:pt x="2333771" y="209371"/>
                </a:lnTo>
                <a:lnTo>
                  <a:pt x="2333771" y="0"/>
                </a:lnTo>
                <a:lnTo>
                  <a:pt x="0" y="0"/>
                </a:lnTo>
                <a:lnTo>
                  <a:pt x="0" y="209371"/>
                </a:lnTo>
                <a:close/>
              </a:path>
            </a:pathLst>
          </a:custGeom>
          <a:solidFill>
            <a:srgbClr val="DCC05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490686" y="4072014"/>
            <a:ext cx="2334260" cy="209550"/>
          </a:xfrm>
          <a:custGeom>
            <a:avLst/>
            <a:gdLst/>
            <a:ahLst/>
            <a:cxnLst/>
            <a:rect l="l" t="t" r="r" b="b"/>
            <a:pathLst>
              <a:path w="2334260" h="209550">
                <a:moveTo>
                  <a:pt x="0" y="209371"/>
                </a:moveTo>
                <a:lnTo>
                  <a:pt x="2333771" y="209371"/>
                </a:lnTo>
                <a:lnTo>
                  <a:pt x="2333771" y="0"/>
                </a:lnTo>
                <a:lnTo>
                  <a:pt x="0" y="0"/>
                </a:lnTo>
                <a:lnTo>
                  <a:pt x="0" y="209371"/>
                </a:lnTo>
                <a:close/>
              </a:path>
            </a:pathLst>
          </a:custGeom>
          <a:ln w="9502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2490686" y="4395796"/>
            <a:ext cx="1934210" cy="200660"/>
          </a:xfrm>
          <a:custGeom>
            <a:avLst/>
            <a:gdLst/>
            <a:ahLst/>
            <a:cxnLst/>
            <a:rect l="l" t="t" r="r" b="b"/>
            <a:pathLst>
              <a:path w="1934210" h="200660">
                <a:moveTo>
                  <a:pt x="0" y="200185"/>
                </a:moveTo>
                <a:lnTo>
                  <a:pt x="1933780" y="200185"/>
                </a:lnTo>
                <a:lnTo>
                  <a:pt x="1933780" y="0"/>
                </a:lnTo>
                <a:lnTo>
                  <a:pt x="0" y="0"/>
                </a:lnTo>
                <a:lnTo>
                  <a:pt x="0" y="200185"/>
                </a:lnTo>
                <a:close/>
              </a:path>
            </a:pathLst>
          </a:custGeom>
          <a:solidFill>
            <a:srgbClr val="DCC05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490686" y="4395796"/>
            <a:ext cx="1934210" cy="200660"/>
          </a:xfrm>
          <a:custGeom>
            <a:avLst/>
            <a:gdLst/>
            <a:ahLst/>
            <a:cxnLst/>
            <a:rect l="l" t="t" r="r" b="b"/>
            <a:pathLst>
              <a:path w="1934210" h="200660">
                <a:moveTo>
                  <a:pt x="0" y="200185"/>
                </a:moveTo>
                <a:lnTo>
                  <a:pt x="1933780" y="200185"/>
                </a:lnTo>
                <a:lnTo>
                  <a:pt x="1933780" y="0"/>
                </a:lnTo>
                <a:lnTo>
                  <a:pt x="0" y="0"/>
                </a:lnTo>
                <a:lnTo>
                  <a:pt x="0" y="200185"/>
                </a:lnTo>
                <a:close/>
              </a:path>
            </a:pathLst>
          </a:custGeom>
          <a:ln w="9502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490686" y="5910151"/>
            <a:ext cx="5067935" cy="0"/>
          </a:xfrm>
          <a:custGeom>
            <a:avLst/>
            <a:gdLst/>
            <a:ahLst/>
            <a:cxnLst/>
            <a:rect l="l" t="t" r="r" b="b"/>
            <a:pathLst>
              <a:path w="5067934">
                <a:moveTo>
                  <a:pt x="0" y="0"/>
                </a:moveTo>
                <a:lnTo>
                  <a:pt x="5067408" y="0"/>
                </a:lnTo>
              </a:path>
            </a:pathLst>
          </a:custGeom>
          <a:ln w="9502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2490684" y="5919658"/>
            <a:ext cx="0" cy="38735"/>
          </a:xfrm>
          <a:custGeom>
            <a:avLst/>
            <a:gdLst/>
            <a:ahLst/>
            <a:cxnLst/>
            <a:rect l="l" t="t" r="r" b="b"/>
            <a:pathLst>
              <a:path h="38735">
                <a:moveTo>
                  <a:pt x="0" y="38326"/>
                </a:moveTo>
                <a:lnTo>
                  <a:pt x="0" y="0"/>
                </a:lnTo>
              </a:path>
            </a:pathLst>
          </a:custGeom>
          <a:ln w="9508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509998" y="5919658"/>
            <a:ext cx="0" cy="38735"/>
          </a:xfrm>
          <a:custGeom>
            <a:avLst/>
            <a:gdLst/>
            <a:ahLst/>
            <a:cxnLst/>
            <a:rect l="l" t="t" r="r" b="b"/>
            <a:pathLst>
              <a:path h="38735">
                <a:moveTo>
                  <a:pt x="0" y="38326"/>
                </a:moveTo>
                <a:lnTo>
                  <a:pt x="0" y="0"/>
                </a:lnTo>
              </a:path>
            </a:pathLst>
          </a:custGeom>
          <a:ln w="9508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519549" y="5919658"/>
            <a:ext cx="0" cy="38735"/>
          </a:xfrm>
          <a:custGeom>
            <a:avLst/>
            <a:gdLst/>
            <a:ahLst/>
            <a:cxnLst/>
            <a:rect l="l" t="t" r="r" b="b"/>
            <a:pathLst>
              <a:path h="38735">
                <a:moveTo>
                  <a:pt x="0" y="38326"/>
                </a:moveTo>
                <a:lnTo>
                  <a:pt x="0" y="0"/>
                </a:lnTo>
              </a:path>
            </a:pathLst>
          </a:custGeom>
          <a:ln w="9508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538863" y="5919658"/>
            <a:ext cx="0" cy="38735"/>
          </a:xfrm>
          <a:custGeom>
            <a:avLst/>
            <a:gdLst/>
            <a:ahLst/>
            <a:cxnLst/>
            <a:rect l="l" t="t" r="r" b="b"/>
            <a:pathLst>
              <a:path h="38735">
                <a:moveTo>
                  <a:pt x="0" y="38326"/>
                </a:moveTo>
                <a:lnTo>
                  <a:pt x="0" y="0"/>
                </a:lnTo>
              </a:path>
            </a:pathLst>
          </a:custGeom>
          <a:ln w="9508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6548287" y="5919658"/>
            <a:ext cx="0" cy="38735"/>
          </a:xfrm>
          <a:custGeom>
            <a:avLst/>
            <a:gdLst/>
            <a:ahLst/>
            <a:cxnLst/>
            <a:rect l="l" t="t" r="r" b="b"/>
            <a:pathLst>
              <a:path h="38735">
                <a:moveTo>
                  <a:pt x="0" y="38326"/>
                </a:moveTo>
                <a:lnTo>
                  <a:pt x="0" y="0"/>
                </a:lnTo>
              </a:path>
            </a:pathLst>
          </a:custGeom>
          <a:ln w="9508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7567601" y="5919658"/>
            <a:ext cx="0" cy="38735"/>
          </a:xfrm>
          <a:custGeom>
            <a:avLst/>
            <a:gdLst/>
            <a:ahLst/>
            <a:cxnLst/>
            <a:rect l="l" t="t" r="r" b="b"/>
            <a:pathLst>
              <a:path h="38735">
                <a:moveTo>
                  <a:pt x="0" y="38326"/>
                </a:moveTo>
                <a:lnTo>
                  <a:pt x="0" y="0"/>
                </a:lnTo>
              </a:path>
            </a:pathLst>
          </a:custGeom>
          <a:ln w="9508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2490684" y="2443354"/>
            <a:ext cx="0" cy="3457575"/>
          </a:xfrm>
          <a:custGeom>
            <a:avLst/>
            <a:gdLst/>
            <a:ahLst/>
            <a:cxnLst/>
            <a:rect l="l" t="t" r="r" b="b"/>
            <a:pathLst>
              <a:path h="3457575">
                <a:moveTo>
                  <a:pt x="0" y="0"/>
                </a:moveTo>
                <a:lnTo>
                  <a:pt x="0" y="3457299"/>
                </a:lnTo>
              </a:path>
            </a:pathLst>
          </a:custGeom>
          <a:ln w="9508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2443141" y="2443350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034" y="0"/>
                </a:lnTo>
              </a:path>
            </a:pathLst>
          </a:custGeom>
          <a:ln w="9502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2443141" y="2757565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034" y="0"/>
                </a:lnTo>
              </a:path>
            </a:pathLst>
          </a:custGeom>
          <a:ln w="9502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2443141" y="3071781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034" y="0"/>
                </a:lnTo>
              </a:path>
            </a:pathLst>
          </a:custGeom>
          <a:ln w="9502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2443141" y="3386251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034" y="0"/>
                </a:lnTo>
              </a:path>
            </a:pathLst>
          </a:custGeom>
          <a:ln w="9502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2443141" y="3700466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034" y="0"/>
                </a:lnTo>
              </a:path>
            </a:pathLst>
          </a:custGeom>
          <a:ln w="9502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2443141" y="4014682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034" y="0"/>
                </a:lnTo>
              </a:path>
            </a:pathLst>
          </a:custGeom>
          <a:ln w="9502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2443141" y="4338780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034" y="0"/>
                </a:lnTo>
              </a:path>
            </a:pathLst>
          </a:custGeom>
          <a:ln w="9502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2443141" y="4652996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034" y="0"/>
                </a:lnTo>
              </a:path>
            </a:pathLst>
          </a:custGeom>
          <a:ln w="9502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2443141" y="4967212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034" y="0"/>
                </a:lnTo>
              </a:path>
            </a:pathLst>
          </a:custGeom>
          <a:ln w="9502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2443141" y="5281719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034" y="0"/>
                </a:lnTo>
              </a:path>
            </a:pathLst>
          </a:custGeom>
          <a:ln w="9502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2443141" y="5595935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034" y="0"/>
                </a:lnTo>
              </a:path>
            </a:pathLst>
          </a:custGeom>
          <a:ln w="9502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2443141" y="5910151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034" y="0"/>
                </a:lnTo>
              </a:path>
            </a:pathLst>
          </a:custGeom>
          <a:ln w="9502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 txBox="1"/>
          <p:nvPr/>
        </p:nvSpPr>
        <p:spPr>
          <a:xfrm>
            <a:off x="4521429" y="2495570"/>
            <a:ext cx="196850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5" dirty="0">
                <a:latin typeface="Arial"/>
                <a:cs typeface="Arial"/>
              </a:rPr>
              <a:t>42</a:t>
            </a:r>
            <a:endParaRPr sz="1200">
              <a:latin typeface="Arial"/>
              <a:cs typeface="Arial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4311481" y="2810039"/>
            <a:ext cx="196850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5" dirty="0">
                <a:latin typeface="Arial"/>
                <a:cs typeface="Arial"/>
              </a:rPr>
              <a:t>38</a:t>
            </a:r>
            <a:endParaRPr sz="1200">
              <a:latin typeface="Arial"/>
              <a:cs typeface="Arial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4159344" y="3124255"/>
            <a:ext cx="196850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5" dirty="0">
                <a:latin typeface="Arial"/>
                <a:cs typeface="Arial"/>
              </a:rPr>
              <a:t>35</a:t>
            </a:r>
            <a:endParaRPr sz="1200">
              <a:latin typeface="Arial"/>
              <a:cs typeface="Arial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2490686" y="3443265"/>
            <a:ext cx="2743835" cy="179536"/>
          </a:xfrm>
          <a:prstGeom prst="rect">
            <a:avLst/>
          </a:prstGeom>
          <a:solidFill>
            <a:srgbClr val="808080"/>
          </a:solidFill>
        </p:spPr>
        <p:txBody>
          <a:bodyPr vert="horz" wrap="square" lIns="0" tIns="0" rIns="0" bIns="0" rtlCol="0">
            <a:spAutoFit/>
          </a:bodyPr>
          <a:lstStyle/>
          <a:p>
            <a:pPr marR="1905" algn="ctr">
              <a:lnSpc>
                <a:spcPts val="1400"/>
              </a:lnSpc>
            </a:pPr>
            <a:r>
              <a:rPr sz="1200" spc="5" dirty="0">
                <a:latin typeface="Arial"/>
                <a:cs typeface="Arial"/>
              </a:rPr>
              <a:t>27</a:t>
            </a:r>
            <a:endParaRPr sz="1200">
              <a:latin typeface="Arial"/>
              <a:cs typeface="Arial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3349599" y="4391001"/>
            <a:ext cx="196850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5" dirty="0">
                <a:latin typeface="Arial"/>
                <a:cs typeface="Arial"/>
              </a:rPr>
              <a:t>19</a:t>
            </a:r>
            <a:endParaRPr sz="1200">
              <a:latin typeface="Arial"/>
              <a:cs typeface="Arial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2490686" y="4710011"/>
            <a:ext cx="1524635" cy="179536"/>
          </a:xfrm>
          <a:prstGeom prst="rect">
            <a:avLst/>
          </a:prstGeom>
          <a:solidFill>
            <a:srgbClr val="808080"/>
          </a:solidFill>
        </p:spPr>
        <p:txBody>
          <a:bodyPr vert="horz" wrap="square" lIns="0" tIns="0" rIns="0" bIns="0" rtlCol="0">
            <a:spAutoFit/>
          </a:bodyPr>
          <a:lstStyle/>
          <a:p>
            <a:pPr marR="1905" algn="ctr">
              <a:lnSpc>
                <a:spcPts val="1405"/>
              </a:lnSpc>
            </a:pPr>
            <a:r>
              <a:rPr sz="1200" spc="5" dirty="0">
                <a:latin typeface="Arial"/>
                <a:cs typeface="Arial"/>
              </a:rPr>
              <a:t>15</a:t>
            </a:r>
            <a:endParaRPr sz="1200">
              <a:latin typeface="Arial"/>
              <a:cs typeface="Arial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2490684" y="5024520"/>
            <a:ext cx="1219835" cy="179536"/>
          </a:xfrm>
          <a:prstGeom prst="rect">
            <a:avLst/>
          </a:prstGeom>
          <a:solidFill>
            <a:srgbClr val="808080"/>
          </a:solidFill>
        </p:spPr>
        <p:txBody>
          <a:bodyPr vert="horz" wrap="square" lIns="0" tIns="0" rIns="0" bIns="0" rtlCol="0">
            <a:spAutoFit/>
          </a:bodyPr>
          <a:lstStyle/>
          <a:p>
            <a:pPr marR="1905" algn="ctr">
              <a:lnSpc>
                <a:spcPts val="1400"/>
              </a:lnSpc>
            </a:pPr>
            <a:r>
              <a:rPr sz="1200" spc="5" dirty="0">
                <a:latin typeface="Arial"/>
                <a:cs typeface="Arial"/>
              </a:rPr>
              <a:t>12</a:t>
            </a:r>
            <a:endParaRPr sz="1200">
              <a:latin typeface="Arial"/>
              <a:cs typeface="Arial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2490684" y="5338734"/>
            <a:ext cx="914400" cy="179536"/>
          </a:xfrm>
          <a:prstGeom prst="rect">
            <a:avLst/>
          </a:prstGeom>
          <a:solidFill>
            <a:srgbClr val="808080"/>
          </a:solidFill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1400"/>
              </a:lnSpc>
            </a:pPr>
            <a:r>
              <a:rPr sz="1200" dirty="0">
                <a:latin typeface="Arial"/>
                <a:cs typeface="Arial"/>
              </a:rPr>
              <a:t>9</a:t>
            </a:r>
            <a:endParaRPr sz="1200">
              <a:latin typeface="Arial"/>
              <a:cs typeface="Arial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2490686" y="5652950"/>
            <a:ext cx="305435" cy="179536"/>
          </a:xfrm>
          <a:prstGeom prst="rect">
            <a:avLst/>
          </a:prstGeom>
          <a:solidFill>
            <a:srgbClr val="808080"/>
          </a:solidFill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1400"/>
              </a:lnSpc>
            </a:pPr>
            <a:r>
              <a:rPr sz="1200" dirty="0">
                <a:latin typeface="Arial"/>
                <a:cs typeface="Arial"/>
              </a:rPr>
              <a:t>3</a:t>
            </a:r>
            <a:endParaRPr sz="1200">
              <a:latin typeface="Arial"/>
              <a:cs typeface="Arial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2490686" y="3757481"/>
            <a:ext cx="2439035" cy="179536"/>
          </a:xfrm>
          <a:prstGeom prst="rect">
            <a:avLst/>
          </a:prstGeom>
          <a:solidFill>
            <a:srgbClr val="808080"/>
          </a:solidFill>
        </p:spPr>
        <p:txBody>
          <a:bodyPr vert="horz" wrap="square" lIns="0" tIns="0" rIns="0" bIns="0" rtlCol="0">
            <a:spAutoFit/>
          </a:bodyPr>
          <a:lstStyle/>
          <a:p>
            <a:pPr marR="1270" algn="ctr">
              <a:lnSpc>
                <a:spcPts val="1405"/>
              </a:lnSpc>
            </a:pPr>
            <a:r>
              <a:rPr sz="1200" spc="5" dirty="0">
                <a:latin typeface="Arial"/>
                <a:cs typeface="Arial"/>
              </a:rPr>
              <a:t>24</a:t>
            </a:r>
            <a:endParaRPr sz="1200">
              <a:latin typeface="Arial"/>
              <a:cs typeface="Arial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3549658" y="4076785"/>
            <a:ext cx="196850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5" dirty="0">
                <a:latin typeface="Arial"/>
                <a:cs typeface="Arial"/>
              </a:rPr>
              <a:t>23</a:t>
            </a:r>
            <a:endParaRPr sz="1200">
              <a:latin typeface="Arial"/>
              <a:cs typeface="Arial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2435197" y="6029206"/>
            <a:ext cx="110489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dirty="0">
                <a:latin typeface="Arial"/>
                <a:cs typeface="Arial"/>
              </a:rPr>
              <a:t>0</a:t>
            </a:r>
            <a:endParaRPr sz="1200">
              <a:latin typeface="Arial"/>
              <a:cs typeface="Arial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3406650" y="6029206"/>
            <a:ext cx="196850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5" dirty="0">
                <a:latin typeface="Arial"/>
                <a:cs typeface="Arial"/>
              </a:rPr>
              <a:t>10</a:t>
            </a:r>
            <a:endParaRPr sz="1200">
              <a:latin typeface="Arial"/>
              <a:cs typeface="Arial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4416455" y="6029206"/>
            <a:ext cx="196850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5" dirty="0">
                <a:latin typeface="Arial"/>
                <a:cs typeface="Arial"/>
              </a:rPr>
              <a:t>20</a:t>
            </a:r>
            <a:endParaRPr sz="1200">
              <a:latin typeface="Arial"/>
              <a:cs typeface="Arial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5435768" y="6029206"/>
            <a:ext cx="196850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5" dirty="0">
                <a:latin typeface="Arial"/>
                <a:cs typeface="Arial"/>
              </a:rPr>
              <a:t>30</a:t>
            </a:r>
            <a:endParaRPr sz="1200">
              <a:latin typeface="Arial"/>
              <a:cs typeface="Arial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6249672" y="6029208"/>
            <a:ext cx="1411605" cy="5283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08279">
              <a:lnSpc>
                <a:spcPct val="100000"/>
              </a:lnSpc>
              <a:tabLst>
                <a:tab pos="1227455" algn="l"/>
              </a:tabLst>
            </a:pPr>
            <a:r>
              <a:rPr sz="1200" spc="5" dirty="0">
                <a:latin typeface="Arial"/>
                <a:cs typeface="Arial"/>
              </a:rPr>
              <a:t>4</a:t>
            </a:r>
            <a:r>
              <a:rPr sz="1200" dirty="0">
                <a:latin typeface="Arial"/>
                <a:cs typeface="Arial"/>
              </a:rPr>
              <a:t>0	</a:t>
            </a:r>
            <a:r>
              <a:rPr sz="1200" spc="5" dirty="0">
                <a:latin typeface="Arial"/>
                <a:cs typeface="Arial"/>
              </a:rPr>
              <a:t>50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040"/>
              </a:spcBef>
            </a:pPr>
            <a:r>
              <a:rPr sz="1400" dirty="0">
                <a:latin typeface="Arial"/>
                <a:cs typeface="Arial"/>
              </a:rPr>
              <a:t>% of</a:t>
            </a:r>
            <a:r>
              <a:rPr sz="1400" spc="-10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respondents</a:t>
            </a:r>
            <a:endParaRPr sz="1400">
              <a:latin typeface="Arial"/>
              <a:cs typeface="Arial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1000152" y="2434952"/>
            <a:ext cx="1391285" cy="348108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5080" algn="r">
              <a:lnSpc>
                <a:spcPts val="1240"/>
              </a:lnSpc>
            </a:pPr>
            <a:r>
              <a:rPr sz="1100" dirty="0">
                <a:latin typeface="Arial"/>
                <a:cs typeface="Arial"/>
              </a:rPr>
              <a:t>Ways </a:t>
            </a:r>
            <a:r>
              <a:rPr sz="1100" spc="5" dirty="0">
                <a:latin typeface="Arial"/>
                <a:cs typeface="Arial"/>
              </a:rPr>
              <a:t>for </a:t>
            </a:r>
            <a:r>
              <a:rPr sz="1100" dirty="0">
                <a:latin typeface="Arial"/>
                <a:cs typeface="Arial"/>
              </a:rPr>
              <a:t>the</a:t>
            </a:r>
            <a:r>
              <a:rPr sz="1100" spc="-180" dirty="0">
                <a:latin typeface="Arial"/>
                <a:cs typeface="Arial"/>
              </a:rPr>
              <a:t> </a:t>
            </a:r>
            <a:r>
              <a:rPr sz="1100" spc="15" dirty="0">
                <a:latin typeface="Arial"/>
                <a:cs typeface="Arial"/>
              </a:rPr>
              <a:t>PWD</a:t>
            </a:r>
            <a:endParaRPr sz="1100">
              <a:latin typeface="Arial"/>
              <a:cs typeface="Arial"/>
            </a:endParaRPr>
          </a:p>
          <a:p>
            <a:pPr marL="346075" marR="5080" indent="133985">
              <a:lnSpc>
                <a:spcPts val="1160"/>
              </a:lnSpc>
              <a:spcBef>
                <a:spcPts val="170"/>
              </a:spcBef>
            </a:pPr>
            <a:r>
              <a:rPr sz="1100" dirty="0">
                <a:latin typeface="Arial"/>
                <a:cs typeface="Arial"/>
              </a:rPr>
              <a:t>to stay</a:t>
            </a:r>
            <a:r>
              <a:rPr sz="1100" spc="-1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healthy  Basic </a:t>
            </a:r>
            <a:r>
              <a:rPr sz="1100" dirty="0">
                <a:latin typeface="Arial"/>
                <a:cs typeface="Arial"/>
              </a:rPr>
              <a:t>info</a:t>
            </a:r>
            <a:r>
              <a:rPr sz="1100" spc="-10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about</a:t>
            </a:r>
            <a:endParaRPr sz="1100">
              <a:latin typeface="Arial"/>
              <a:cs typeface="Arial"/>
            </a:endParaRPr>
          </a:p>
          <a:p>
            <a:pPr marL="12700" marR="5080" indent="651510" algn="r">
              <a:lnSpc>
                <a:spcPct val="93800"/>
              </a:lnSpc>
              <a:spcBef>
                <a:spcPts val="70"/>
              </a:spcBef>
            </a:pPr>
            <a:r>
              <a:rPr sz="1100" dirty="0">
                <a:latin typeface="Arial"/>
                <a:cs typeface="Arial"/>
              </a:rPr>
              <a:t>the</a:t>
            </a:r>
            <a:r>
              <a:rPr sz="1100" spc="-10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disease </a:t>
            </a:r>
            <a:r>
              <a:rPr sz="1100" dirty="0">
                <a:latin typeface="Arial"/>
                <a:cs typeface="Arial"/>
              </a:rPr>
              <a:t> Future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planning</a:t>
            </a:r>
            <a:r>
              <a:rPr sz="1100" spc="-3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(legal  and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financial</a:t>
            </a:r>
            <a:r>
              <a:rPr sz="1100" spc="-4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help) </a:t>
            </a:r>
            <a:r>
              <a:rPr sz="1100" dirty="0">
                <a:latin typeface="Arial"/>
                <a:cs typeface="Arial"/>
              </a:rPr>
              <a:t> Practical</a:t>
            </a:r>
            <a:r>
              <a:rPr sz="1100" spc="-10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adjustments  to make to the</a:t>
            </a:r>
            <a:r>
              <a:rPr sz="1100" spc="-18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house</a:t>
            </a:r>
            <a:endParaRPr sz="1100">
              <a:latin typeface="Arial"/>
              <a:cs typeface="Arial"/>
            </a:endParaRPr>
          </a:p>
          <a:p>
            <a:pPr marL="312420" indent="200660">
              <a:lnSpc>
                <a:spcPts val="1155"/>
              </a:lnSpc>
            </a:pPr>
            <a:r>
              <a:rPr sz="1100" spc="-5" dirty="0">
                <a:latin typeface="Arial"/>
                <a:cs typeface="Arial"/>
              </a:rPr>
              <a:t>Connection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to</a:t>
            </a:r>
            <a:endParaRPr sz="1100">
              <a:latin typeface="Arial"/>
              <a:cs typeface="Arial"/>
            </a:endParaRPr>
          </a:p>
          <a:p>
            <a:pPr marR="6350" algn="r">
              <a:lnSpc>
                <a:spcPct val="100000"/>
              </a:lnSpc>
            </a:pPr>
            <a:r>
              <a:rPr sz="1100" dirty="0">
                <a:latin typeface="Arial"/>
                <a:cs typeface="Arial"/>
              </a:rPr>
              <a:t>professional</a:t>
            </a:r>
            <a:r>
              <a:rPr sz="1100" spc="-114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care</a:t>
            </a:r>
            <a:endParaRPr sz="1100">
              <a:latin typeface="Arial"/>
              <a:cs typeface="Arial"/>
            </a:endParaRPr>
          </a:p>
          <a:p>
            <a:pPr marL="125730" marR="8890" indent="123189" algn="r">
              <a:lnSpc>
                <a:spcPts val="1850"/>
              </a:lnSpc>
              <a:spcBef>
                <a:spcPts val="150"/>
              </a:spcBef>
            </a:pPr>
            <a:r>
              <a:rPr sz="1100" dirty="0">
                <a:latin typeface="Arial"/>
                <a:cs typeface="Arial"/>
              </a:rPr>
              <a:t>Emotional</a:t>
            </a:r>
            <a:r>
              <a:rPr sz="1100" spc="-12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support  </a:t>
            </a:r>
            <a:r>
              <a:rPr sz="1100" spc="-5" dirty="0">
                <a:latin typeface="Arial"/>
                <a:cs typeface="Arial"/>
              </a:rPr>
              <a:t>Connection </a:t>
            </a:r>
            <a:r>
              <a:rPr sz="1100" dirty="0">
                <a:latin typeface="Arial"/>
                <a:cs typeface="Arial"/>
              </a:rPr>
              <a:t>to</a:t>
            </a:r>
            <a:r>
              <a:rPr sz="1100" spc="-8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peers</a:t>
            </a:r>
            <a:endParaRPr sz="1100">
              <a:latin typeface="Arial"/>
              <a:cs typeface="Arial"/>
            </a:endParaRPr>
          </a:p>
          <a:p>
            <a:pPr marL="95250" marR="5080" indent="466090">
              <a:lnSpc>
                <a:spcPts val="1160"/>
              </a:lnSpc>
              <a:spcBef>
                <a:spcPts val="20"/>
              </a:spcBef>
            </a:pPr>
            <a:r>
              <a:rPr sz="1100" spc="-5" dirty="0">
                <a:latin typeface="Arial"/>
                <a:cs typeface="Arial"/>
              </a:rPr>
              <a:t>who </a:t>
            </a:r>
            <a:r>
              <a:rPr sz="1100" dirty="0">
                <a:latin typeface="Arial"/>
                <a:cs typeface="Arial"/>
              </a:rPr>
              <a:t>are</a:t>
            </a:r>
            <a:r>
              <a:rPr sz="1100" spc="-9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CGs  </a:t>
            </a:r>
            <a:r>
              <a:rPr sz="1100" dirty="0">
                <a:latin typeface="Arial"/>
                <a:cs typeface="Arial"/>
              </a:rPr>
              <a:t>Ways to discuss</a:t>
            </a:r>
            <a:r>
              <a:rPr sz="1100" spc="-15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the</a:t>
            </a:r>
            <a:endParaRPr sz="1100">
              <a:latin typeface="Arial"/>
              <a:cs typeface="Arial"/>
            </a:endParaRPr>
          </a:p>
          <a:p>
            <a:pPr marR="5080" algn="r">
              <a:lnSpc>
                <a:spcPts val="1225"/>
              </a:lnSpc>
            </a:pPr>
            <a:r>
              <a:rPr sz="1100" spc="-5" dirty="0">
                <a:latin typeface="Arial"/>
                <a:cs typeface="Arial"/>
              </a:rPr>
              <a:t>diagnosis </a:t>
            </a:r>
            <a:r>
              <a:rPr sz="1100" spc="-10" dirty="0">
                <a:latin typeface="Arial"/>
                <a:cs typeface="Arial"/>
              </a:rPr>
              <a:t>with</a:t>
            </a:r>
            <a:r>
              <a:rPr sz="1100" spc="-3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family</a:t>
            </a:r>
            <a:endParaRPr sz="1100">
              <a:latin typeface="Arial"/>
              <a:cs typeface="Arial"/>
            </a:endParaRPr>
          </a:p>
          <a:p>
            <a:pPr marL="621030" indent="-108585">
              <a:lnSpc>
                <a:spcPts val="1240"/>
              </a:lnSpc>
            </a:pPr>
            <a:r>
              <a:rPr sz="1100" spc="-5" dirty="0">
                <a:latin typeface="Arial"/>
                <a:cs typeface="Arial"/>
              </a:rPr>
              <a:t>Connection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to</a:t>
            </a:r>
            <a:endParaRPr sz="1100">
              <a:latin typeface="Arial"/>
              <a:cs typeface="Arial"/>
            </a:endParaRPr>
          </a:p>
          <a:p>
            <a:pPr marL="415290" marR="7620" indent="205104" algn="r">
              <a:lnSpc>
                <a:spcPts val="1150"/>
              </a:lnSpc>
              <a:spcBef>
                <a:spcPts val="180"/>
              </a:spcBef>
            </a:pPr>
            <a:r>
              <a:rPr sz="1100" spc="-5" dirty="0">
                <a:latin typeface="Arial"/>
                <a:cs typeface="Arial"/>
              </a:rPr>
              <a:t>clinical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trials </a:t>
            </a:r>
            <a:r>
              <a:rPr sz="1100" dirty="0">
                <a:latin typeface="Arial"/>
                <a:cs typeface="Arial"/>
              </a:rPr>
              <a:t> Going to</a:t>
            </a:r>
            <a:r>
              <a:rPr sz="1100" spc="-14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social</a:t>
            </a:r>
            <a:endParaRPr sz="1100">
              <a:latin typeface="Arial"/>
              <a:cs typeface="Arial"/>
            </a:endParaRPr>
          </a:p>
          <a:p>
            <a:pPr marR="6350" algn="r">
              <a:lnSpc>
                <a:spcPts val="1310"/>
              </a:lnSpc>
            </a:pPr>
            <a:r>
              <a:rPr sz="1100" dirty="0">
                <a:latin typeface="Arial"/>
                <a:cs typeface="Arial"/>
              </a:rPr>
              <a:t>acti</a:t>
            </a:r>
            <a:r>
              <a:rPr sz="1100" spc="-15" dirty="0">
                <a:latin typeface="Arial"/>
                <a:cs typeface="Arial"/>
              </a:rPr>
              <a:t>v</a:t>
            </a:r>
            <a:r>
              <a:rPr sz="1100" spc="-10" dirty="0">
                <a:latin typeface="Arial"/>
                <a:cs typeface="Arial"/>
              </a:rPr>
              <a:t>i</a:t>
            </a:r>
            <a:r>
              <a:rPr sz="1100" dirty="0">
                <a:latin typeface="Arial"/>
                <a:cs typeface="Arial"/>
              </a:rPr>
              <a:t>t</a:t>
            </a:r>
            <a:r>
              <a:rPr sz="1100" spc="-10" dirty="0">
                <a:latin typeface="Arial"/>
                <a:cs typeface="Arial"/>
              </a:rPr>
              <a:t>i</a:t>
            </a:r>
            <a:r>
              <a:rPr sz="1100" dirty="0">
                <a:latin typeface="Arial"/>
                <a:cs typeface="Arial"/>
              </a:rPr>
              <a:t>es</a:t>
            </a:r>
            <a:endParaRPr sz="1100">
              <a:latin typeface="Arial"/>
              <a:cs typeface="Arial"/>
            </a:endParaRPr>
          </a:p>
          <a:p>
            <a:pPr marL="506730">
              <a:lnSpc>
                <a:spcPct val="100000"/>
              </a:lnSpc>
              <a:spcBef>
                <a:spcPts val="495"/>
              </a:spcBef>
            </a:pPr>
            <a:r>
              <a:rPr sz="1100" spc="-5" dirty="0">
                <a:latin typeface="Arial"/>
                <a:cs typeface="Arial"/>
              </a:rPr>
              <a:t>None </a:t>
            </a:r>
            <a:r>
              <a:rPr sz="1100" dirty="0">
                <a:latin typeface="Arial"/>
                <a:cs typeface="Arial"/>
              </a:rPr>
              <a:t>of</a:t>
            </a:r>
            <a:r>
              <a:rPr sz="1100" spc="-10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these</a:t>
            </a:r>
            <a:endParaRPr sz="1100">
              <a:latin typeface="Arial"/>
              <a:cs typeface="Arial"/>
            </a:endParaRPr>
          </a:p>
        </p:txBody>
      </p:sp>
      <p:sp>
        <p:nvSpPr>
          <p:cNvPr id="59" name="object 59"/>
          <p:cNvSpPr/>
          <p:nvPr/>
        </p:nvSpPr>
        <p:spPr>
          <a:xfrm>
            <a:off x="819150" y="1527187"/>
            <a:ext cx="7359015" cy="615950"/>
          </a:xfrm>
          <a:custGeom>
            <a:avLst/>
            <a:gdLst/>
            <a:ahLst/>
            <a:cxnLst/>
            <a:rect l="l" t="t" r="r" b="b"/>
            <a:pathLst>
              <a:path w="7359015" h="615950">
                <a:moveTo>
                  <a:pt x="0" y="615556"/>
                </a:moveTo>
                <a:lnTo>
                  <a:pt x="7359015" y="615556"/>
                </a:lnTo>
                <a:lnTo>
                  <a:pt x="7359015" y="0"/>
                </a:lnTo>
                <a:lnTo>
                  <a:pt x="0" y="0"/>
                </a:lnTo>
                <a:lnTo>
                  <a:pt x="0" y="61555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 txBox="1"/>
          <p:nvPr/>
        </p:nvSpPr>
        <p:spPr>
          <a:xfrm>
            <a:off x="1088847" y="1619252"/>
            <a:ext cx="6816090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1400" b="1" spc="-5" dirty="0">
                <a:latin typeface="Arial"/>
                <a:cs typeface="Arial"/>
              </a:rPr>
              <a:t>Question: "What do </a:t>
            </a:r>
            <a:r>
              <a:rPr sz="1400" b="1" spc="-20" dirty="0">
                <a:latin typeface="Arial"/>
                <a:cs typeface="Arial"/>
              </a:rPr>
              <a:t>you </a:t>
            </a:r>
            <a:r>
              <a:rPr sz="1400" b="1" spc="-5" dirty="0">
                <a:latin typeface="Arial"/>
                <a:cs typeface="Arial"/>
              </a:rPr>
              <a:t>think </a:t>
            </a:r>
            <a:r>
              <a:rPr sz="1400" b="1" dirty="0">
                <a:latin typeface="Arial"/>
                <a:cs typeface="Arial"/>
              </a:rPr>
              <a:t>would </a:t>
            </a:r>
            <a:r>
              <a:rPr sz="1400" b="1" spc="-5" dirty="0">
                <a:latin typeface="Arial"/>
                <a:cs typeface="Arial"/>
              </a:rPr>
              <a:t>have been most helpful for </a:t>
            </a:r>
            <a:r>
              <a:rPr sz="1400" b="1" spc="-20" dirty="0">
                <a:latin typeface="Arial"/>
                <a:cs typeface="Arial"/>
              </a:rPr>
              <a:t>you </a:t>
            </a:r>
            <a:r>
              <a:rPr sz="1400" b="1" spc="-5" dirty="0">
                <a:latin typeface="Arial"/>
                <a:cs typeface="Arial"/>
              </a:rPr>
              <a:t>shortly</a:t>
            </a:r>
            <a:r>
              <a:rPr sz="1400" b="1" spc="-55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after</a:t>
            </a:r>
            <a:endParaRPr sz="1400">
              <a:latin typeface="Arial"/>
              <a:cs typeface="Arial"/>
            </a:endParaRPr>
          </a:p>
          <a:p>
            <a:pPr marL="3175" algn="ctr">
              <a:lnSpc>
                <a:spcPct val="100000"/>
              </a:lnSpc>
            </a:pPr>
            <a:r>
              <a:rPr sz="1400" b="1" spc="-5" dirty="0">
                <a:latin typeface="Arial"/>
                <a:cs typeface="Arial"/>
              </a:rPr>
              <a:t>receiving </a:t>
            </a:r>
            <a:r>
              <a:rPr sz="1400" b="1" dirty="0">
                <a:latin typeface="Arial"/>
                <a:cs typeface="Arial"/>
              </a:rPr>
              <a:t>a </a:t>
            </a:r>
            <a:r>
              <a:rPr sz="1400" b="1" spc="-5" dirty="0">
                <a:latin typeface="Arial"/>
                <a:cs typeface="Arial"/>
              </a:rPr>
              <a:t>diagnosis? Check up </a:t>
            </a:r>
            <a:r>
              <a:rPr sz="1400" b="1" dirty="0">
                <a:latin typeface="Arial"/>
                <a:cs typeface="Arial"/>
              </a:rPr>
              <a:t>to</a:t>
            </a:r>
            <a:r>
              <a:rPr sz="1400" b="1" spc="-130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three"</a:t>
            </a:r>
            <a:endParaRPr sz="1400">
              <a:latin typeface="Arial"/>
              <a:cs typeface="Arial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365212" y="228600"/>
            <a:ext cx="8539480" cy="7386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5250">
              <a:lnSpc>
                <a:spcPct val="100000"/>
              </a:lnSpc>
              <a:spcBef>
                <a:spcPts val="70"/>
              </a:spcBef>
            </a:pPr>
            <a:r>
              <a:rPr sz="2400" b="1" spc="-30" dirty="0" smtClean="0">
                <a:solidFill>
                  <a:srgbClr val="4A0D66"/>
                </a:solidFill>
                <a:latin typeface="Arial"/>
                <a:cs typeface="Arial"/>
              </a:rPr>
              <a:t>Ways </a:t>
            </a:r>
            <a:r>
              <a:rPr sz="2400" b="1" dirty="0">
                <a:solidFill>
                  <a:srgbClr val="4A0D66"/>
                </a:solidFill>
                <a:latin typeface="Arial"/>
                <a:cs typeface="Arial"/>
              </a:rPr>
              <a:t>to </a:t>
            </a:r>
            <a:r>
              <a:rPr sz="2400" b="1" spc="-5" dirty="0">
                <a:solidFill>
                  <a:srgbClr val="4A0D66"/>
                </a:solidFill>
                <a:latin typeface="Arial"/>
                <a:cs typeface="Arial"/>
              </a:rPr>
              <a:t>keep the </a:t>
            </a:r>
            <a:r>
              <a:rPr sz="2400" b="1" dirty="0">
                <a:solidFill>
                  <a:srgbClr val="4A0D66"/>
                </a:solidFill>
                <a:latin typeface="Arial"/>
                <a:cs typeface="Arial"/>
              </a:rPr>
              <a:t>PWD </a:t>
            </a:r>
            <a:r>
              <a:rPr sz="2400" b="1" spc="-5" dirty="0">
                <a:solidFill>
                  <a:srgbClr val="4A0D66"/>
                </a:solidFill>
                <a:latin typeface="Arial"/>
                <a:cs typeface="Arial"/>
              </a:rPr>
              <a:t>healthy </a:t>
            </a:r>
            <a:r>
              <a:rPr sz="2400" b="1" dirty="0">
                <a:solidFill>
                  <a:srgbClr val="4A0D66"/>
                </a:solidFill>
                <a:latin typeface="Arial"/>
                <a:cs typeface="Arial"/>
              </a:rPr>
              <a:t>and </a:t>
            </a:r>
            <a:r>
              <a:rPr sz="2400" b="1" spc="-5" dirty="0">
                <a:solidFill>
                  <a:srgbClr val="4A0D66"/>
                </a:solidFill>
                <a:latin typeface="Arial"/>
                <a:cs typeface="Arial"/>
              </a:rPr>
              <a:t>general </a:t>
            </a:r>
            <a:r>
              <a:rPr sz="2400" b="1" dirty="0">
                <a:solidFill>
                  <a:srgbClr val="4A0D66"/>
                </a:solidFill>
                <a:latin typeface="Arial"/>
                <a:cs typeface="Arial"/>
              </a:rPr>
              <a:t>information</a:t>
            </a:r>
            <a:r>
              <a:rPr sz="2400" b="1" spc="-35" dirty="0">
                <a:solidFill>
                  <a:srgbClr val="4A0D66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4A0D66"/>
                </a:solidFill>
                <a:latin typeface="Arial"/>
                <a:cs typeface="Arial"/>
              </a:rPr>
              <a:t>on</a:t>
            </a:r>
            <a:endParaRPr sz="2400" dirty="0">
              <a:solidFill>
                <a:srgbClr val="4A0D66"/>
              </a:solidFill>
              <a:latin typeface="Arial"/>
              <a:cs typeface="Arial"/>
            </a:endParaRPr>
          </a:p>
          <a:p>
            <a:pPr marL="95250">
              <a:lnSpc>
                <a:spcPct val="100000"/>
              </a:lnSpc>
            </a:pPr>
            <a:r>
              <a:rPr sz="2400" b="1" spc="-5" dirty="0">
                <a:solidFill>
                  <a:srgbClr val="4A0D66"/>
                </a:solidFill>
                <a:latin typeface="Arial"/>
                <a:cs typeface="Arial"/>
              </a:rPr>
              <a:t>dementia/AD considered </a:t>
            </a:r>
            <a:r>
              <a:rPr sz="2400" b="1" dirty="0">
                <a:solidFill>
                  <a:srgbClr val="4A0D66"/>
                </a:solidFill>
                <a:latin typeface="Arial"/>
                <a:cs typeface="Arial"/>
              </a:rPr>
              <a:t>most </a:t>
            </a:r>
            <a:r>
              <a:rPr sz="2400" b="1" spc="-5" dirty="0">
                <a:solidFill>
                  <a:srgbClr val="4A0D66"/>
                </a:solidFill>
                <a:latin typeface="Arial"/>
                <a:cs typeface="Arial"/>
              </a:rPr>
              <a:t>helpful </a:t>
            </a:r>
            <a:r>
              <a:rPr sz="2400" b="1" dirty="0">
                <a:solidFill>
                  <a:srgbClr val="4A0D66"/>
                </a:solidFill>
                <a:latin typeface="Arial"/>
                <a:cs typeface="Arial"/>
              </a:rPr>
              <a:t>after</a:t>
            </a:r>
            <a:r>
              <a:rPr sz="2400" b="1" spc="20" dirty="0">
                <a:solidFill>
                  <a:srgbClr val="4A0D66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4A0D66"/>
                </a:solidFill>
                <a:latin typeface="Arial"/>
                <a:cs typeface="Arial"/>
              </a:rPr>
              <a:t>diagnosis</a:t>
            </a:r>
            <a:endParaRPr sz="2400" dirty="0">
              <a:solidFill>
                <a:srgbClr val="4A0D66"/>
              </a:solidFill>
              <a:latin typeface="Arial"/>
              <a:cs typeface="Arial"/>
            </a:endParaRPr>
          </a:p>
        </p:txBody>
      </p:sp>
      <p:sp>
        <p:nvSpPr>
          <p:cNvPr id="67" name="object 67"/>
          <p:cNvSpPr txBox="1">
            <a:spLocks noGrp="1"/>
          </p:cNvSpPr>
          <p:nvPr>
            <p:ph type="sldNum" sz="quarter" idx="7"/>
          </p:nvPr>
        </p:nvSpPr>
        <p:spPr>
          <a:xfrm>
            <a:off x="8935973" y="6683491"/>
            <a:ext cx="243204" cy="1282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8900">
              <a:lnSpc>
                <a:spcPts val="1010"/>
              </a:lnSpc>
            </a:pPr>
            <a:fld id="{81D60167-4931-47E6-BA6A-407CBD079E47}" type="slidenum">
              <a:rPr spc="-5" dirty="0"/>
              <a:t>9</a:t>
            </a:fld>
            <a:endParaRPr spc="-5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5F497A"/>
      </a:dk2>
      <a:lt2>
        <a:srgbClr val="EEECE1"/>
      </a:lt2>
      <a:accent1>
        <a:srgbClr val="B2A2C7"/>
      </a:accent1>
      <a:accent2>
        <a:srgbClr val="CCC1D9"/>
      </a:accent2>
      <a:accent3>
        <a:srgbClr val="E5E0EC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182</TotalTime>
  <Words>3128</Words>
  <Application>Microsoft Office PowerPoint</Application>
  <PresentationFormat>Custom</PresentationFormat>
  <Paragraphs>1314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0</dc:title>
  <dc:creator>Wharton Bernadette</dc:creator>
  <cp:lastModifiedBy>Mike Lynch</cp:lastModifiedBy>
  <cp:revision>18</cp:revision>
  <cp:lastPrinted>2016-12-01T16:40:54Z</cp:lastPrinted>
  <dcterms:created xsi:type="dcterms:W3CDTF">2016-09-14T12:02:02Z</dcterms:created>
  <dcterms:modified xsi:type="dcterms:W3CDTF">2016-12-01T18:17:51Z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2015-11-09T00:00:00Z</vt:filetime>
  </property>
  <property fmtid="{D5CDD505-2E9C-101B-9397-08002B2CF9AE}" pid="3" name="Creator">
    <vt:lpwstr>Microsoft® Office PowerPoint® 2007</vt:lpwstr>
  </property>
  <property fmtid="{D5CDD505-2E9C-101B-9397-08002B2CF9AE}" pid="4" name="LastSaved">
    <vt:filetime>2016-09-14T00:00:00Z</vt:filetime>
  </property>
</Properties>
</file>