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9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0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8" r:id="rId1"/>
    <p:sldMasterId id="2147483702" r:id="rId2"/>
    <p:sldMasterId id="2147483709" r:id="rId3"/>
    <p:sldMasterId id="2147483715" r:id="rId4"/>
    <p:sldMasterId id="2147483721" r:id="rId5"/>
    <p:sldMasterId id="2147483729" r:id="rId6"/>
    <p:sldMasterId id="2147483737" r:id="rId7"/>
    <p:sldMasterId id="2147483745" r:id="rId8"/>
    <p:sldMasterId id="2147483749" r:id="rId9"/>
    <p:sldMasterId id="2147483757" r:id="rId10"/>
    <p:sldMasterId id="2147483764" r:id="rId11"/>
  </p:sldMasterIdLst>
  <p:notesMasterIdLst>
    <p:notesMasterId r:id="rId14"/>
  </p:notesMasterIdLst>
  <p:handoutMasterIdLst>
    <p:handoutMasterId r:id="rId15"/>
  </p:handoutMasterIdLst>
  <p:sldIdLst>
    <p:sldId id="451" r:id="rId12"/>
    <p:sldId id="447" r:id="rId13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Arial Unicode MS" pitchFamily="34" charset="-128"/>
        <a:ea typeface="ＭＳ Ｐゴシック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20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Hendrix" initials="JH" lastIdx="7" clrIdx="0"/>
  <p:cmAuthor id="1" name="Laura Bleiler" initials="LB" lastIdx="32" clrIdx="1"/>
  <p:cmAuthor id="2" name="Allison Foster" initials="AF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378E"/>
    <a:srgbClr val="E3B9F6"/>
    <a:srgbClr val="4472C4"/>
    <a:srgbClr val="000000"/>
    <a:srgbClr val="68217A"/>
    <a:srgbClr val="5E1181"/>
    <a:srgbClr val="FFFFFF"/>
    <a:srgbClr val="231E5A"/>
    <a:srgbClr val="180F5E"/>
    <a:srgbClr val="F7F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73" autoAdjust="0"/>
  </p:normalViewPr>
  <p:slideViewPr>
    <p:cSldViewPr>
      <p:cViewPr>
        <p:scale>
          <a:sx n="98" d="100"/>
          <a:sy n="98" d="100"/>
        </p:scale>
        <p:origin x="-2538" y="-774"/>
      </p:cViewPr>
      <p:guideLst>
        <p:guide orient="horz" pos="720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6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1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1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3D172E-87BF-4286-B177-074096F4A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4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Univers 57 Condensed" pitchFamily="1" charset="0"/>
              </a:defRPr>
            </a:lvl1pPr>
          </a:lstStyle>
          <a:p>
            <a:fld id="{4A30430F-D783-46AA-B406-22DF8B2D3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063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1pPr>
            <a:lvl2pPr marL="742780" indent="-285684" defTabSz="930063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2pPr>
            <a:lvl3pPr marL="1142738" indent="-228547" defTabSz="930063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3pPr>
            <a:lvl4pPr marL="1599834" indent="-228547" defTabSz="930063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4pPr>
            <a:lvl5pPr marL="2056930" indent="-228547" defTabSz="930063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5pPr>
            <a:lvl6pPr marL="2514024" indent="-228547" defTabSz="9300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Ø"/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6pPr>
            <a:lvl7pPr marL="2971120" indent="-228547" defTabSz="9300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Ø"/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7pPr>
            <a:lvl8pPr marL="3428216" indent="-228547" defTabSz="9300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Ø"/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8pPr>
            <a:lvl9pPr marL="3885311" indent="-228547" defTabSz="9300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Ø"/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9pPr>
          </a:lstStyle>
          <a:p>
            <a:pPr eaLnBrk="1" hangingPunct="1"/>
            <a:fld id="{9A3B6A30-4F66-4560-92B9-42D1FCA7058F}" type="slidenum">
              <a:rPr lang="en-US" sz="1200">
                <a:solidFill>
                  <a:prstClr val="black"/>
                </a:solidFill>
                <a:latin typeface="Univers 57 Condensed" pitchFamily="1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Univers 57 Condensed" pitchFamily="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47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14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1pPr>
            <a:lvl2pPr marL="742821" indent="-285700" defTabSz="930114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2pPr>
            <a:lvl3pPr marL="1142801" indent="-228560" defTabSz="930114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3pPr>
            <a:lvl4pPr marL="1599923" indent="-228560" defTabSz="930114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4pPr>
            <a:lvl5pPr marL="2057044" indent="-228560" defTabSz="930114" eaLnBrk="0" hangingPunct="0"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5pPr>
            <a:lvl6pPr marL="2514163" indent="-228560" defTabSz="930114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Ø"/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6pPr>
            <a:lvl7pPr marL="2971284" indent="-228560" defTabSz="930114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Ø"/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7pPr>
            <a:lvl8pPr marL="3428405" indent="-228560" defTabSz="930114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Ø"/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8pPr>
            <a:lvl9pPr marL="3885526" indent="-228560" defTabSz="930114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Ø"/>
              <a:defRPr sz="3600">
                <a:solidFill>
                  <a:schemeClr val="tx1"/>
                </a:solidFill>
                <a:latin typeface="Arial" pitchFamily="34" charset="0"/>
                <a:ea typeface="Osaka" pitchFamily="1" charset="-128"/>
                <a:sym typeface="Wingdings" pitchFamily="2" charset="2"/>
              </a:defRPr>
            </a:lvl9pPr>
          </a:lstStyle>
          <a:p>
            <a:pPr eaLnBrk="1" hangingPunct="1"/>
            <a:fld id="{9A3B6A30-4F66-4560-92B9-42D1FCA7058F}" type="slidenum">
              <a:rPr lang="en-US" sz="1200">
                <a:solidFill>
                  <a:prstClr val="black"/>
                </a:solidFill>
                <a:latin typeface="Univers 57 Condensed" pitchFamily="1" charset="0"/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  <a:latin typeface="Univers 57 Condensed" pitchFamily="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4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064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405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7144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3321052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716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886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629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07025" y="1106742"/>
            <a:ext cx="3736975" cy="5011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453280" y="1106742"/>
            <a:ext cx="4696944" cy="5011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0" i="0" baseline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enter content</a:t>
            </a:r>
          </a:p>
        </p:txBody>
      </p:sp>
      <p:sp>
        <p:nvSpPr>
          <p:cNvPr id="5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286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572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343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95238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4205552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6693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1247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5059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250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2846359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7453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5157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 smtClean="0">
                <a:solidFill>
                  <a:srgbClr val="4A0D66"/>
                </a:solidFill>
                <a:latin typeface="Arial" panose="020B060402020202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7348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3236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295742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0869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85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8992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 smtClean="0">
                <a:solidFill>
                  <a:srgbClr val="4A0D66"/>
                </a:solidFill>
                <a:latin typeface="Arial" panose="020B060402020202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9288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5581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952654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9361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21903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3248800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n-lt"/>
              </a:defRPr>
            </a:lvl1pPr>
            <a:lvl2pPr>
              <a:defRPr baseline="0">
                <a:solidFill>
                  <a:srgbClr val="65378E"/>
                </a:solidFill>
                <a:latin typeface="+mn-lt"/>
              </a:defRPr>
            </a:lvl2pPr>
            <a:lvl3pPr>
              <a:defRPr baseline="0">
                <a:solidFill>
                  <a:srgbClr val="65378E"/>
                </a:solidFill>
                <a:latin typeface="+mn-lt"/>
              </a:defRPr>
            </a:lvl3pPr>
            <a:lvl4pPr>
              <a:defRPr baseline="0">
                <a:solidFill>
                  <a:srgbClr val="65378E"/>
                </a:solidFill>
                <a:latin typeface="+mn-lt"/>
              </a:defRPr>
            </a:lvl4pPr>
            <a:lvl5pPr>
              <a:defRPr baseline="0">
                <a:solidFill>
                  <a:srgbClr val="65378E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272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185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68509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29006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211E307-E1EC-40DB-8A28-3CD56945865E}" type="slidenum">
              <a:rPr lang="en-US" b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51630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3604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722938" y="0"/>
            <a:ext cx="3421062" cy="610870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prstClr val="white"/>
                </a:solidFill>
                <a:sym typeface="Arial" pitchFamily="34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77707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n-lt"/>
              </a:defRPr>
            </a:lvl1pPr>
            <a:lvl2pPr>
              <a:defRPr baseline="0">
                <a:solidFill>
                  <a:srgbClr val="65378E"/>
                </a:solidFill>
                <a:latin typeface="+mn-lt"/>
              </a:defRPr>
            </a:lvl2pPr>
            <a:lvl3pPr>
              <a:defRPr baseline="0">
                <a:solidFill>
                  <a:srgbClr val="65378E"/>
                </a:solidFill>
                <a:latin typeface="+mn-lt"/>
              </a:defRPr>
            </a:lvl3pPr>
            <a:lvl4pPr>
              <a:defRPr baseline="0">
                <a:solidFill>
                  <a:srgbClr val="65378E"/>
                </a:solidFill>
                <a:latin typeface="+mn-lt"/>
              </a:defRPr>
            </a:lvl4pPr>
            <a:lvl5pPr>
              <a:defRPr baseline="0">
                <a:solidFill>
                  <a:srgbClr val="65378E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21827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5855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A0D66"/>
                </a:solidFill>
                <a:latin typeface="Arial" panose="020B0604020202020204"/>
                <a:ea typeface="ＭＳ Ｐゴシック" pitchFamily="34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 lang="en-US" b="0"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A0D66"/>
                </a:solidFill>
                <a:latin typeface="Arial" panose="020B0604020202020204"/>
                <a:ea typeface="ＭＳ Ｐゴシック" pitchFamily="34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 lang="en-US" b="0">
              <a:sym typeface="Arial" pitchFamily="34" charset="0"/>
            </a:endParaRP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A0D66"/>
                </a:solidFill>
                <a:latin typeface="Arial" panose="020B0604020202020204"/>
                <a:ea typeface="ＭＳ Ｐゴシック" pitchFamily="34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fld id="{53693E99-7291-459B-956E-C2EA4FEC5B6C}" type="slidenum">
              <a:rPr lang="en-US" b="0">
                <a:sym typeface="Arial" pitchFamily="34" charset="0"/>
              </a:rPr>
              <a:pPr eaLnBrk="1" hangingPunct="1">
                <a:defRPr/>
              </a:pPr>
              <a:t>‹#›</a:t>
            </a:fld>
            <a:endParaRPr lang="en-US" b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931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15149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149476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65378E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5288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26ADC46-3EE5-4215-B25E-1948FE06EDFC}" type="slidenum">
              <a:rPr lang="en-US" b="0" smtClean="0">
                <a:solidFill>
                  <a:srgbClr val="4A0D66"/>
                </a:solidFill>
                <a:latin typeface="Arial" panose="020B0604020202020204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0D66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00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21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108075"/>
            <a:ext cx="8229600" cy="50117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58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722499" y="0"/>
            <a:ext cx="3421501" cy="6108830"/>
          </a:xfrm>
          <a:prstGeom prst="rect">
            <a:avLst/>
          </a:prstGeom>
          <a:solidFill>
            <a:srgbClr val="34D9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916613" y="274639"/>
            <a:ext cx="3052762" cy="55610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593D80"/>
                </a:solidFill>
                <a:latin typeface="Houschka Alt Pro Medium" pitchFamily="50" charset="0"/>
              </a:defRPr>
            </a:lvl2pPr>
            <a:lvl3pPr>
              <a:defRPr>
                <a:solidFill>
                  <a:srgbClr val="593D80"/>
                </a:solidFill>
                <a:latin typeface="Houschka Alt Pro Medium" pitchFamily="50" charset="0"/>
              </a:defRPr>
            </a:lvl3pPr>
            <a:lvl4pPr>
              <a:defRPr>
                <a:solidFill>
                  <a:srgbClr val="593D80"/>
                </a:solidFill>
                <a:latin typeface="Houschka Alt Pro Medium" pitchFamily="50" charset="0"/>
              </a:defRPr>
            </a:lvl4pPr>
            <a:lvl5pPr>
              <a:defRPr>
                <a:solidFill>
                  <a:srgbClr val="593D80"/>
                </a:solidFill>
                <a:latin typeface="Houschka Alt Pro Medium" pitchFamily="50" charset="0"/>
              </a:defRPr>
            </a:lvl5pPr>
          </a:lstStyle>
          <a:p>
            <a:pPr lvl="0"/>
            <a:r>
              <a:rPr lang="en-US" dirty="0"/>
              <a:t>Insert text/graph/photo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2389" y="274638"/>
            <a:ext cx="5217458" cy="1056621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282575" y="1331913"/>
            <a:ext cx="5216525" cy="4503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A0D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text/graph/photo</a:t>
            </a:r>
          </a:p>
        </p:txBody>
      </p:sp>
    </p:spTree>
    <p:extLst>
      <p:ext uri="{BB962C8B-B14F-4D97-AF65-F5344CB8AC3E}">
        <p14:creationId xmlns:p14="http://schemas.microsoft.com/office/powerpoint/2010/main" val="301981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65378E"/>
                </a:solidFill>
                <a:latin typeface="+mn-lt"/>
              </a:defRPr>
            </a:lvl1pPr>
            <a:lvl2pPr>
              <a:defRPr sz="2400" baseline="0">
                <a:solidFill>
                  <a:srgbClr val="65378E"/>
                </a:solidFill>
                <a:latin typeface="+mn-lt"/>
              </a:defRPr>
            </a:lvl2pPr>
            <a:lvl3pPr>
              <a:defRPr sz="2000" baseline="0">
                <a:solidFill>
                  <a:srgbClr val="65378E"/>
                </a:solidFill>
                <a:latin typeface="+mn-lt"/>
              </a:defRPr>
            </a:lvl3pPr>
            <a:lvl4pPr>
              <a:defRPr sz="1800" baseline="0">
                <a:solidFill>
                  <a:srgbClr val="65378E"/>
                </a:solidFill>
                <a:latin typeface="+mn-lt"/>
              </a:defRPr>
            </a:lvl4pPr>
            <a:lvl5pPr>
              <a:defRPr sz="1800" baseline="0">
                <a:solidFill>
                  <a:srgbClr val="65378E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495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5378E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584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5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1.pn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83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2" r:id="rId3"/>
    <p:sldLayoutId id="2147483693" r:id="rId4"/>
    <p:sldLayoutId id="2147483694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813"/>
            <a:ext cx="9144000" cy="738187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white"/>
              </a:solidFill>
              <a:sym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7563" y="6421438"/>
            <a:ext cx="531812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812CDD0-726D-4F13-AB07-B5992C6BADF8}" type="slidenum">
              <a:rPr lang="en-US" sz="900" b="0" spc="5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Arial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Arial" pitchFamily="34" charset="0"/>
            </a:endParaRPr>
          </a:p>
        </p:txBody>
      </p:sp>
      <p:pic>
        <p:nvPicPr>
          <p:cNvPr id="4100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88" y="6213475"/>
            <a:ext cx="21399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97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3" r:id="rId5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593D80"/>
          </a:solidFill>
          <a:latin typeface="Houschka Alt Pro ExtraBold" pitchFamily="50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39155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kern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kern="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913" y="6350089"/>
            <a:ext cx="2423777" cy="27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7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47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6" r:id="rId3"/>
    <p:sldLayoutId id="2147483707" r:id="rId4"/>
    <p:sldLayoutId id="2147483708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85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3" r:id="rId3"/>
    <p:sldLayoutId id="2147483714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119326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3915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BCBE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4A0D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4A0D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0" name="Picture 2" descr="C:\Users\rfuller\Downloads\ALZhorzbbsy_2617_univer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62" y="6108897"/>
            <a:ext cx="2407191" cy="73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93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20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3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5" r:id="rId3"/>
    <p:sldLayoutId id="2147483726" r:id="rId4"/>
    <p:sldLayoutId id="2147483727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43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3" r:id="rId3"/>
    <p:sldLayoutId id="2147483735" r:id="rId4"/>
    <p:sldLayoutId id="2147483736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87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1" r:id="rId3"/>
    <p:sldLayoutId id="2147483743" r:id="rId4"/>
    <p:sldLayoutId id="2147483744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19325"/>
            <a:ext cx="9144000" cy="738675"/>
          </a:xfrm>
          <a:prstGeom prst="rect">
            <a:avLst/>
          </a:prstGeom>
          <a:solidFill>
            <a:srgbClr val="4A0D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38194" y="6420690"/>
            <a:ext cx="530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F4AA033-AA75-2E48-BF84-94D984BF5717}" type="slidenum">
              <a:rPr lang="en-US" sz="900" b="0" spc="500">
                <a:solidFill>
                  <a:srgbClr val="FFFFFF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spc="300" dirty="0">
              <a:solidFill>
                <a:srgbClr val="FFFFFF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rfuller\Downloads\alz_horizontal_bbsytag_white_rg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73" y="6214212"/>
            <a:ext cx="2140299" cy="5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51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5" r:id="rId5"/>
    <p:sldLayoutId id="2147483756" r:id="rId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93D80"/>
          </a:solidFill>
          <a:latin typeface="Houschka Alt Pro ExtraBold" pitchFamily="50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3D80"/>
          </a:solidFill>
          <a:latin typeface="Houschka Alt Pro Medium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04A5ECC-9109-46A8-86A9-613168FBD845}"/>
              </a:ext>
            </a:extLst>
          </p:cNvPr>
          <p:cNvSpPr/>
          <p:nvPr/>
        </p:nvSpPr>
        <p:spPr>
          <a:xfrm>
            <a:off x="76200" y="1056000"/>
            <a:ext cx="9000000" cy="504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4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80975">
              <a:defRPr/>
            </a:pP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Therapeutic Agents in Phase III Clinical Trials for Alzheimer’s (Registration Trials)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ADD0A8C-5DD0-426A-8AF0-421456CA76C3}"/>
              </a:ext>
            </a:extLst>
          </p:cNvPr>
          <p:cNvSpPr txBox="1"/>
          <p:nvPr/>
        </p:nvSpPr>
        <p:spPr>
          <a:xfrm>
            <a:off x="114300" y="1299755"/>
            <a:ext cx="30099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ALZT-OP1: Mast cell stabilizer + anti-inflammatory</a:t>
            </a:r>
          </a:p>
          <a:p>
            <a:pPr lvl="1" indent="-93663">
              <a:spcBef>
                <a:spcPts val="400"/>
              </a:spcBef>
            </a:pPr>
            <a:r>
              <a:rPr lang="en-US" sz="1100" b="0" dirty="0" err="1">
                <a:solidFill>
                  <a:srgbClr val="65378E"/>
                </a:solidFill>
              </a:rPr>
              <a:t>AZTherapies</a:t>
            </a:r>
            <a:endParaRPr lang="en-US" sz="1100" b="0" dirty="0">
              <a:solidFill>
                <a:srgbClr val="65378E"/>
              </a:solidFill>
            </a:endParaRPr>
          </a:p>
          <a:p>
            <a:pPr marL="361950" indent="-36195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ANAVEX2-73: Muscarinic agonist and sigma receptor agonist</a:t>
            </a:r>
          </a:p>
          <a:p>
            <a:pPr indent="361950">
              <a:spcBef>
                <a:spcPts val="400"/>
              </a:spcBef>
              <a:buNone/>
            </a:pPr>
            <a:r>
              <a:rPr lang="en-US" sz="1100" b="0" dirty="0" err="1">
                <a:solidFill>
                  <a:srgbClr val="65378E"/>
                </a:solidFill>
              </a:rPr>
              <a:t>Anavex</a:t>
            </a:r>
            <a:r>
              <a:rPr lang="en-US" sz="1100" b="0" dirty="0">
                <a:solidFill>
                  <a:srgbClr val="65378E"/>
                </a:solidFill>
              </a:rPr>
              <a:t> Life Sciences</a:t>
            </a:r>
          </a:p>
          <a:p>
            <a:pPr marL="361950" indent="-36195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BAN2401: </a:t>
            </a:r>
            <a:r>
              <a:rPr lang="en-NZ" sz="1100" b="0" dirty="0">
                <a:solidFill>
                  <a:srgbClr val="65378E"/>
                </a:solidFill>
              </a:rPr>
              <a:t>antibody binding to large, soluble Aβ protofibrils</a:t>
            </a:r>
          </a:p>
          <a:p>
            <a:pPr indent="36195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Eisai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CAD-106: amyloid vaccine</a:t>
            </a:r>
          </a:p>
          <a:p>
            <a:pPr marL="0" indent="0">
              <a:spcBef>
                <a:spcPts val="400"/>
              </a:spcBef>
              <a:buNone/>
              <a:tabLst>
                <a:tab pos="363538" algn="l"/>
              </a:tabLst>
            </a:pPr>
            <a:r>
              <a:rPr lang="en-NZ" sz="1100" b="0" dirty="0">
                <a:solidFill>
                  <a:srgbClr val="65378E"/>
                </a:solidFill>
              </a:rPr>
              <a:t>	Novartis</a:t>
            </a:r>
            <a:endParaRPr lang="en-US" sz="1100" b="0" dirty="0">
              <a:solidFill>
                <a:srgbClr val="65378E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CNP520:  BACE inhibitor</a:t>
            </a:r>
          </a:p>
          <a:p>
            <a:pPr marL="452438" indent="-88900">
              <a:spcBef>
                <a:spcPts val="4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Novartis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COR388:  Peptide hydrolase inhibitors</a:t>
            </a:r>
          </a:p>
          <a:p>
            <a:pPr indent="361950">
              <a:spcBef>
                <a:spcPts val="400"/>
              </a:spcBef>
              <a:buNone/>
            </a:pPr>
            <a:r>
              <a:rPr lang="en-US" sz="1100" b="0" dirty="0" err="1">
                <a:solidFill>
                  <a:srgbClr val="65378E"/>
                </a:solidFill>
              </a:rPr>
              <a:t>Cortexyme</a:t>
            </a:r>
            <a:endParaRPr lang="en-US" sz="1100" b="0" dirty="0">
              <a:solidFill>
                <a:srgbClr val="65378E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Crenezumab: amyloid antibody</a:t>
            </a:r>
          </a:p>
          <a:p>
            <a:pPr lvl="1" indent="-93663">
              <a:spcBef>
                <a:spcPts val="400"/>
              </a:spcBef>
            </a:pPr>
            <a:r>
              <a:rPr lang="en-US" sz="1100" b="0" dirty="0">
                <a:solidFill>
                  <a:srgbClr val="65378E"/>
                </a:solidFill>
              </a:rPr>
              <a:t>Hoffmann-La Roche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b="0" dirty="0" err="1">
                <a:solidFill>
                  <a:srgbClr val="65378E"/>
                </a:solidFill>
              </a:rPr>
              <a:t>Elenbecestat</a:t>
            </a:r>
            <a:r>
              <a:rPr lang="en-US" sz="1100" b="0" dirty="0">
                <a:solidFill>
                  <a:srgbClr val="65378E"/>
                </a:solidFill>
              </a:rPr>
              <a:t> (E2609): BACE inhibitor</a:t>
            </a:r>
          </a:p>
          <a:p>
            <a:pPr lvl="1" indent="-93663">
              <a:spcBef>
                <a:spcPts val="400"/>
              </a:spcBef>
            </a:pPr>
            <a:r>
              <a:rPr lang="en-US" sz="1100" b="0" dirty="0">
                <a:solidFill>
                  <a:srgbClr val="65378E"/>
                </a:solidFill>
              </a:rPr>
              <a:t>Eisai, Biogen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Gantenerumab: amyloid antibody</a:t>
            </a:r>
          </a:p>
          <a:p>
            <a:pPr lvl="1" indent="-93663">
              <a:spcBef>
                <a:spcPts val="400"/>
              </a:spcBef>
            </a:pPr>
            <a:r>
              <a:rPr lang="en-US" sz="1100" b="0" dirty="0">
                <a:solidFill>
                  <a:srgbClr val="65378E"/>
                </a:solidFill>
              </a:rPr>
              <a:t>Hoffmann-La Roche</a:t>
            </a:r>
          </a:p>
          <a:p>
            <a:pPr lvl="1">
              <a:spcBef>
                <a:spcPts val="400"/>
              </a:spcBef>
            </a:pPr>
            <a:endParaRPr lang="en-US" sz="1100" b="0" dirty="0">
              <a:solidFill>
                <a:srgbClr val="65378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4EE1AA1-B4EC-4CE0-9EEC-D9B599203970}"/>
              </a:ext>
            </a:extLst>
          </p:cNvPr>
          <p:cNvSpPr txBox="1"/>
          <p:nvPr/>
        </p:nvSpPr>
        <p:spPr>
          <a:xfrm>
            <a:off x="3124200" y="1319511"/>
            <a:ext cx="2933700" cy="430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spcBef>
                <a:spcPts val="4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Levetiracetam: beta-amyloid production inhibitor</a:t>
            </a:r>
          </a:p>
          <a:p>
            <a:pPr indent="363538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AgeneBio</a:t>
            </a:r>
          </a:p>
          <a:p>
            <a:pPr marL="357188" lvl="0" indent="-357188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Masitinib (Masivet): tyrosine kinase inhibitor</a:t>
            </a:r>
          </a:p>
          <a:p>
            <a:pPr marL="357188" lvl="0" indent="635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AB Science</a:t>
            </a:r>
          </a:p>
          <a:p>
            <a:pPr marL="357188" lvl="0" indent="-357188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MB2 (TRx0237, Methylene Blue): tau aggregation inhibitor</a:t>
            </a:r>
          </a:p>
          <a:p>
            <a:pPr marL="357188" lvl="0" indent="-357188">
              <a:spcBef>
                <a:spcPts val="4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	TauRx Therapeutics Ltd</a:t>
            </a:r>
            <a:endParaRPr lang="en-US" sz="1100" b="0" dirty="0">
              <a:solidFill>
                <a:srgbClr val="65378E"/>
              </a:solidFill>
            </a:endParaRPr>
          </a:p>
          <a:p>
            <a:pPr marL="361950" indent="-36195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Pimavanserin: </a:t>
            </a:r>
            <a:r>
              <a:rPr lang="en-NZ" sz="1100" b="0" dirty="0">
                <a:solidFill>
                  <a:srgbClr val="65378E"/>
                </a:solidFill>
              </a:rPr>
              <a:t>selective inverse agonist of serotonin 5-HT2A receptor</a:t>
            </a:r>
          </a:p>
          <a:p>
            <a:pPr marL="361950">
              <a:spcBef>
                <a:spcPts val="400"/>
              </a:spcBef>
            </a:pPr>
            <a:r>
              <a:rPr lang="en-NZ" sz="1100" b="0" dirty="0">
                <a:solidFill>
                  <a:srgbClr val="65378E"/>
                </a:solidFill>
              </a:rPr>
              <a:t>Acadia Pharmaceuticals</a:t>
            </a:r>
            <a:endParaRPr lang="en-US" sz="1100" b="0" dirty="0">
              <a:solidFill>
                <a:srgbClr val="65378E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Solanezumab: amyloid antibody</a:t>
            </a:r>
          </a:p>
          <a:p>
            <a:pPr lvl="1" indent="-93663">
              <a:spcBef>
                <a:spcPts val="400"/>
              </a:spcBef>
            </a:pPr>
            <a:r>
              <a:rPr lang="en-US" sz="1100" b="0" dirty="0">
                <a:solidFill>
                  <a:srgbClr val="65378E"/>
                </a:solidFill>
              </a:rPr>
              <a:t>Eli Lilly</a:t>
            </a:r>
          </a:p>
          <a:p>
            <a:pPr lvl="1" indent="-457200">
              <a:spcBef>
                <a:spcPts val="400"/>
              </a:spcBef>
            </a:pPr>
            <a:r>
              <a:rPr lang="en-US" sz="1100" b="0" dirty="0" err="1">
                <a:solidFill>
                  <a:srgbClr val="65378E"/>
                </a:solidFill>
              </a:rPr>
              <a:t>Trigriluzole</a:t>
            </a:r>
            <a:r>
              <a:rPr lang="en-US" sz="1100" b="0" dirty="0">
                <a:solidFill>
                  <a:srgbClr val="65378E"/>
                </a:solidFill>
              </a:rPr>
              <a:t>: </a:t>
            </a:r>
            <a:r>
              <a:rPr lang="en-NZ" sz="1100" b="0" dirty="0">
                <a:solidFill>
                  <a:srgbClr val="65378E"/>
                </a:solidFill>
              </a:rPr>
              <a:t>Pro-drug of riluzole, a glutamate modulator agent </a:t>
            </a:r>
          </a:p>
          <a:p>
            <a:pPr lvl="1" indent="-93663">
              <a:spcBef>
                <a:spcPts val="400"/>
              </a:spcBef>
            </a:pPr>
            <a:r>
              <a:rPr lang="en-US" sz="1100" b="0" dirty="0">
                <a:solidFill>
                  <a:srgbClr val="65378E"/>
                </a:solidFill>
              </a:rPr>
              <a:t> Biohaven Pharmaceuticals</a:t>
            </a:r>
          </a:p>
          <a:p>
            <a:pPr lvl="1">
              <a:spcBef>
                <a:spcPts val="400"/>
              </a:spcBef>
            </a:pPr>
            <a:endParaRPr lang="en-NZ" sz="1100" b="0" dirty="0">
              <a:solidFill>
                <a:srgbClr val="65378E"/>
              </a:solidFill>
            </a:endParaRPr>
          </a:p>
          <a:p>
            <a:pPr lvl="1">
              <a:spcBef>
                <a:spcPts val="400"/>
              </a:spcBef>
            </a:pPr>
            <a:endParaRPr lang="en-US" sz="1100" b="0" dirty="0">
              <a:solidFill>
                <a:srgbClr val="65378E"/>
              </a:solidFill>
            </a:endParaRPr>
          </a:p>
          <a:p>
            <a:pPr lvl="1">
              <a:spcBef>
                <a:spcPts val="400"/>
              </a:spcBef>
            </a:pPr>
            <a:endParaRPr lang="en-US" sz="1100" b="0" dirty="0">
              <a:solidFill>
                <a:srgbClr val="65378E"/>
              </a:solidFill>
            </a:endParaRPr>
          </a:p>
          <a:p>
            <a:endParaRPr lang="en-US" b="0" dirty="0">
              <a:solidFill>
                <a:srgbClr val="65378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02D7D61-77AE-4087-819C-7FC998B1C752}"/>
              </a:ext>
            </a:extLst>
          </p:cNvPr>
          <p:cNvSpPr txBox="1"/>
          <p:nvPr/>
        </p:nvSpPr>
        <p:spPr>
          <a:xfrm>
            <a:off x="6134100" y="1319511"/>
            <a:ext cx="2933700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1050" dirty="0">
                <a:solidFill>
                  <a:srgbClr val="65378E"/>
                </a:solidFill>
              </a:rPr>
              <a:t>For related symptoms:</a:t>
            </a:r>
          </a:p>
          <a:p>
            <a:pPr marL="357188" lvl="0" indent="-357188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AVP-786 (agitation): </a:t>
            </a:r>
            <a:r>
              <a:rPr lang="en-NZ" sz="1100" b="0" dirty="0">
                <a:solidFill>
                  <a:srgbClr val="65378E"/>
                </a:solidFill>
              </a:rPr>
              <a:t>combination of Deuterated [d6]-Dextromethorphan Hydrobromide and Quinidine </a:t>
            </a:r>
            <a:r>
              <a:rPr lang="en-NZ" sz="1100" b="0" dirty="0" err="1">
                <a:solidFill>
                  <a:srgbClr val="65378E"/>
                </a:solidFill>
              </a:rPr>
              <a:t>Sulfate</a:t>
            </a:r>
            <a:endParaRPr lang="en-US" sz="1100" b="0" dirty="0">
              <a:solidFill>
                <a:srgbClr val="65378E"/>
              </a:solidFill>
            </a:endParaRPr>
          </a:p>
          <a:p>
            <a:pPr lvl="1" indent="-93663">
              <a:spcBef>
                <a:spcPts val="400"/>
              </a:spcBef>
            </a:pPr>
            <a:r>
              <a:rPr lang="en-US" sz="1100" b="0" dirty="0">
                <a:solidFill>
                  <a:srgbClr val="65378E"/>
                </a:solidFill>
              </a:rPr>
              <a:t>Avanir Pharmaceuticals</a:t>
            </a:r>
          </a:p>
          <a:p>
            <a:pPr marL="357188" indent="-357188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Brexpiprazole (agitation): dopamine D2 receptor partial agonist</a:t>
            </a:r>
          </a:p>
          <a:p>
            <a:pPr indent="363538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Otsuka Pharmaceuticals</a:t>
            </a:r>
          </a:p>
          <a:p>
            <a:pPr marL="357188" lvl="0" indent="-357188">
              <a:spcBef>
                <a:spcPts val="4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Pimavanserin (psychosis): </a:t>
            </a:r>
            <a:r>
              <a:rPr lang="en-NZ" sz="1100" b="0" dirty="0">
                <a:solidFill>
                  <a:srgbClr val="65378E"/>
                </a:solidFill>
              </a:rPr>
              <a:t>selective inverse agonist of serotonin 5-HT2A receptor</a:t>
            </a:r>
          </a:p>
          <a:p>
            <a:pPr marL="357188" lvl="0" indent="-357188">
              <a:spcBef>
                <a:spcPts val="4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	Acadia Pharmaceuticals</a:t>
            </a:r>
            <a:endParaRPr lang="en-US" sz="1100" b="0" dirty="0">
              <a:solidFill>
                <a:srgbClr val="65378E"/>
              </a:solidFill>
            </a:endParaRPr>
          </a:p>
          <a:p>
            <a:endParaRPr lang="en-US" b="0" dirty="0">
              <a:solidFill>
                <a:srgbClr val="65378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573E6BB-1FF8-40AF-BB98-634440B13019}"/>
              </a:ext>
            </a:extLst>
          </p:cNvPr>
          <p:cNvSpPr txBox="1"/>
          <p:nvPr/>
        </p:nvSpPr>
        <p:spPr>
          <a:xfrm>
            <a:off x="0" y="6200745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solidFill>
                  <a:srgbClr val="FFFFFF"/>
                </a:solidFill>
                <a:latin typeface="Arial" panose="020B0604020202020204"/>
                <a:ea typeface="+mn-ea"/>
              </a:rPr>
              <a:t>As of 04/2019</a:t>
            </a:r>
          </a:p>
        </p:txBody>
      </p:sp>
    </p:spTree>
    <p:extLst>
      <p:ext uri="{BB962C8B-B14F-4D97-AF65-F5344CB8AC3E}">
        <p14:creationId xmlns:p14="http://schemas.microsoft.com/office/powerpoint/2010/main" val="2159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67326A3-B109-452E-BA45-4B66C2082597}"/>
              </a:ext>
            </a:extLst>
          </p:cNvPr>
          <p:cNvSpPr/>
          <p:nvPr/>
        </p:nvSpPr>
        <p:spPr>
          <a:xfrm>
            <a:off x="76200" y="1056000"/>
            <a:ext cx="9000000" cy="504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4"/>
          <p:cNvSpPr>
            <a:spLocks noGrp="1"/>
          </p:cNvSpPr>
          <p:nvPr>
            <p:ph type="title"/>
          </p:nvPr>
        </p:nvSpPr>
        <p:spPr bwMode="auto">
          <a:xfrm>
            <a:off x="0" y="7189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80975">
              <a:defRPr/>
            </a:pP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Therapeutic Agents in Phase III Clinical Trials for Alzheimer’s (Academic Trials)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6EC0F5-F057-43EB-B20D-586D28FF4708}"/>
              </a:ext>
            </a:extLst>
          </p:cNvPr>
          <p:cNvSpPr txBox="1"/>
          <p:nvPr/>
        </p:nvSpPr>
        <p:spPr>
          <a:xfrm>
            <a:off x="112570" y="1169392"/>
            <a:ext cx="291600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Curcumin: nutritional supplement</a:t>
            </a:r>
          </a:p>
          <a:p>
            <a:pPr marL="0" indent="0" defTabSz="363538">
              <a:spcBef>
                <a:spcPts val="3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	University of Florida</a:t>
            </a:r>
            <a:endParaRPr lang="en-US" sz="1100" b="0" dirty="0">
              <a:solidFill>
                <a:srgbClr val="65378E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Ergothioneine:  nutritional supplement</a:t>
            </a:r>
          </a:p>
          <a:p>
            <a:pPr marL="363538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National University Hospital, Singapore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Gantenerumab: amyloid antibody</a:t>
            </a:r>
          </a:p>
          <a:p>
            <a:pPr marL="363538" lvl="1">
              <a:spcBef>
                <a:spcPts val="300"/>
              </a:spcBef>
            </a:pPr>
            <a:r>
              <a:rPr lang="en-US" sz="1100" b="0" dirty="0">
                <a:solidFill>
                  <a:srgbClr val="65378E"/>
                </a:solidFill>
              </a:rPr>
              <a:t>Washington University School of Medicine, Hoffmann-La Roche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Guanfacine:  </a:t>
            </a:r>
            <a:r>
              <a:rPr lang="el-GR" sz="1100" b="0" dirty="0">
                <a:solidFill>
                  <a:srgbClr val="65378E"/>
                </a:solidFill>
              </a:rPr>
              <a:t>α2</a:t>
            </a:r>
            <a:r>
              <a:rPr lang="en-US" sz="1100" b="0" dirty="0">
                <a:solidFill>
                  <a:srgbClr val="65378E"/>
                </a:solidFill>
              </a:rPr>
              <a:t>A receptor agonist</a:t>
            </a:r>
          </a:p>
          <a:p>
            <a:pPr lvl="1" indent="-93663">
              <a:spcBef>
                <a:spcPts val="300"/>
              </a:spcBef>
            </a:pPr>
            <a:r>
              <a:rPr lang="en-US" sz="1100" b="0" dirty="0">
                <a:solidFill>
                  <a:srgbClr val="65378E"/>
                </a:solidFill>
              </a:rPr>
              <a:t>Imperial College London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Human neural stem cells: pluripotent cell line</a:t>
            </a:r>
          </a:p>
          <a:p>
            <a:pPr marL="363538" defTabSz="447675">
              <a:spcBef>
                <a:spcPts val="3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Second Affiliated Hospital of Soochow University</a:t>
            </a:r>
            <a:endParaRPr lang="en-US" sz="1100" b="0" dirty="0">
              <a:solidFill>
                <a:srgbClr val="65378E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Icosapent Ethyl/ Omega-3 fatty acid: nutritional</a:t>
            </a:r>
          </a:p>
          <a:p>
            <a:pPr marL="363538" lvl="1">
              <a:spcBef>
                <a:spcPts val="300"/>
              </a:spcBef>
            </a:pPr>
            <a:r>
              <a:rPr lang="en-US" sz="1100" b="0" dirty="0">
                <a:solidFill>
                  <a:srgbClr val="65378E"/>
                </a:solidFill>
              </a:rPr>
              <a:t>VA Office of Research and Development; University of Southern California; University Hospital, Toulouse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2493AFE-E61A-4550-B828-9A3B0BC8C082}"/>
              </a:ext>
            </a:extLst>
          </p:cNvPr>
          <p:cNvSpPr txBox="1"/>
          <p:nvPr/>
        </p:nvSpPr>
        <p:spPr>
          <a:xfrm>
            <a:off x="3132185" y="1219200"/>
            <a:ext cx="2916000" cy="4160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spcBef>
                <a:spcPts val="4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JNJ-54861911 (</a:t>
            </a:r>
            <a:r>
              <a:rPr lang="en-NZ" sz="1100" b="0" dirty="0" err="1">
                <a:solidFill>
                  <a:srgbClr val="65378E"/>
                </a:solidFill>
              </a:rPr>
              <a:t>atabecestat</a:t>
            </a:r>
            <a:r>
              <a:rPr lang="en-NZ" sz="1100" b="0" dirty="0">
                <a:solidFill>
                  <a:srgbClr val="65378E"/>
                </a:solidFill>
              </a:rPr>
              <a:t>): BACE inhibitor</a:t>
            </a:r>
          </a:p>
          <a:p>
            <a:pPr marL="363538">
              <a:spcBef>
                <a:spcPts val="4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Washington University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Losartan, Amlodipine &amp; Atorvastatin combination therapy:  blood pressure reducers</a:t>
            </a:r>
          </a:p>
          <a:p>
            <a:pPr marL="363538" lvl="1">
              <a:spcBef>
                <a:spcPts val="300"/>
              </a:spcBef>
            </a:pPr>
            <a:r>
              <a:rPr lang="en-US" sz="1100" b="0" dirty="0">
                <a:solidFill>
                  <a:srgbClr val="65378E"/>
                </a:solidFill>
              </a:rPr>
              <a:t>University of Texas Southwestern Medical Center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 err="1">
                <a:solidFill>
                  <a:srgbClr val="65378E"/>
                </a:solidFill>
              </a:rPr>
              <a:t>Octohydroaminoacridine</a:t>
            </a:r>
            <a:r>
              <a:rPr lang="en-US" sz="1100" b="0" dirty="0">
                <a:solidFill>
                  <a:srgbClr val="65378E"/>
                </a:solidFill>
              </a:rPr>
              <a:t> Succinate: acetylcholinesterase inhibitor</a:t>
            </a:r>
          </a:p>
          <a:p>
            <a:pPr marL="363538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Shanghai Mental Health Center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Vitamin D3:  nutritional supplement</a:t>
            </a:r>
          </a:p>
          <a:p>
            <a:pPr indent="363538">
              <a:spcBef>
                <a:spcPts val="3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University Hospital, Tours</a:t>
            </a:r>
          </a:p>
          <a:p>
            <a:pPr indent="542925">
              <a:spcBef>
                <a:spcPts val="300"/>
              </a:spcBef>
              <a:buNone/>
            </a:pPr>
            <a:endParaRPr lang="en-NZ" sz="1100" b="0" dirty="0">
              <a:solidFill>
                <a:srgbClr val="65378E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100" dirty="0">
                <a:solidFill>
                  <a:srgbClr val="65378E"/>
                </a:solidFill>
              </a:rPr>
              <a:t>For related symptoms:</a:t>
            </a:r>
          </a:p>
          <a:p>
            <a:pPr lvl="1" indent="-457200">
              <a:spcBef>
                <a:spcPts val="300"/>
              </a:spcBef>
            </a:pPr>
            <a:r>
              <a:rPr lang="en-US" sz="1100" b="0" dirty="0">
                <a:solidFill>
                  <a:srgbClr val="65378E"/>
                </a:solidFill>
              </a:rPr>
              <a:t>Escitalopram (agitation): </a:t>
            </a:r>
            <a:r>
              <a:rPr lang="en-NZ" sz="1100" b="0" dirty="0">
                <a:solidFill>
                  <a:srgbClr val="65378E"/>
                </a:solidFill>
              </a:rPr>
              <a:t>selective serotonin reuptake inhibitor (SSRI)</a:t>
            </a:r>
            <a:endParaRPr lang="en-US" sz="1100" b="0" dirty="0">
              <a:solidFill>
                <a:srgbClr val="65378E"/>
              </a:solidFill>
            </a:endParaRPr>
          </a:p>
          <a:p>
            <a:pPr lvl="1" indent="-93663">
              <a:spcBef>
                <a:spcPts val="300"/>
              </a:spcBef>
            </a:pPr>
            <a:r>
              <a:rPr lang="en-US" sz="1100" b="0" dirty="0">
                <a:solidFill>
                  <a:srgbClr val="65378E"/>
                </a:solidFill>
              </a:rPr>
              <a:t>Johns Hopkins School of Public Health Center for Clinical Trials</a:t>
            </a:r>
          </a:p>
          <a:p>
            <a:pPr lvl="1">
              <a:spcBef>
                <a:spcPts val="300"/>
              </a:spcBef>
            </a:pPr>
            <a:endParaRPr lang="en-US" sz="1100" b="0" dirty="0">
              <a:solidFill>
                <a:srgbClr val="65378E"/>
              </a:solidFill>
            </a:endParaRPr>
          </a:p>
          <a:p>
            <a:pPr indent="542925">
              <a:spcBef>
                <a:spcPts val="300"/>
              </a:spcBef>
              <a:buNone/>
            </a:pPr>
            <a:endParaRPr lang="en-US" sz="1100" b="0" dirty="0">
              <a:solidFill>
                <a:srgbClr val="65378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75036E1-9F0D-4C01-9A2C-C715D594D59C}"/>
              </a:ext>
            </a:extLst>
          </p:cNvPr>
          <p:cNvSpPr txBox="1"/>
          <p:nvPr/>
        </p:nvSpPr>
        <p:spPr>
          <a:xfrm>
            <a:off x="6151800" y="1250183"/>
            <a:ext cx="291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Methylphenidate: norepinephrine–dopamine reuptake inhibitor (NDRI) (Apathy)</a:t>
            </a:r>
          </a:p>
          <a:p>
            <a:pPr marL="363538">
              <a:spcBef>
                <a:spcPts val="300"/>
              </a:spcBef>
              <a:buNone/>
            </a:pPr>
            <a:r>
              <a:rPr lang="en-NZ" sz="1100" b="0" dirty="0">
                <a:solidFill>
                  <a:srgbClr val="65378E"/>
                </a:solidFill>
              </a:rPr>
              <a:t>Johns Hopkins Bloomberg School of Public Health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Mirtazapine (agitation): atypical antidepressant</a:t>
            </a:r>
          </a:p>
          <a:p>
            <a:pPr marL="363538" lvl="1">
              <a:spcBef>
                <a:spcPts val="300"/>
              </a:spcBef>
            </a:pPr>
            <a:r>
              <a:rPr lang="en-US" sz="1100" b="0" dirty="0">
                <a:solidFill>
                  <a:srgbClr val="65378E"/>
                </a:solidFill>
              </a:rPr>
              <a:t>University of Sussex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 err="1">
                <a:solidFill>
                  <a:srgbClr val="65378E"/>
                </a:solidFill>
              </a:rPr>
              <a:t>Nabilone</a:t>
            </a:r>
            <a:r>
              <a:rPr lang="en-US" sz="1100" b="0" dirty="0">
                <a:solidFill>
                  <a:srgbClr val="65378E"/>
                </a:solidFill>
              </a:rPr>
              <a:t>/ </a:t>
            </a:r>
            <a:r>
              <a:rPr lang="en-US" sz="1100" b="0" dirty="0" err="1">
                <a:solidFill>
                  <a:srgbClr val="65378E"/>
                </a:solidFill>
              </a:rPr>
              <a:t>Dronabinol</a:t>
            </a:r>
            <a:r>
              <a:rPr lang="en-US" sz="1100" b="0" dirty="0">
                <a:solidFill>
                  <a:srgbClr val="65378E"/>
                </a:solidFill>
              </a:rPr>
              <a:t> (agitation):  synthetic cannabinoid</a:t>
            </a:r>
          </a:p>
          <a:p>
            <a:pPr lvl="1" indent="-93663">
              <a:spcBef>
                <a:spcPts val="300"/>
              </a:spcBef>
            </a:pPr>
            <a:r>
              <a:rPr lang="en-US" sz="1100" b="0" dirty="0">
                <a:solidFill>
                  <a:srgbClr val="65378E"/>
                </a:solidFill>
              </a:rPr>
              <a:t>Sunnybrook Health Sciences Centre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Zolpidem (sleep): Short-acting nonbenzodiazepine</a:t>
            </a:r>
          </a:p>
          <a:p>
            <a:pPr lvl="1" indent="-93663">
              <a:spcBef>
                <a:spcPts val="300"/>
              </a:spcBef>
            </a:pPr>
            <a:r>
              <a:rPr lang="en-US" sz="1100" b="0" dirty="0">
                <a:solidFill>
                  <a:srgbClr val="65378E"/>
                </a:solidFill>
              </a:rPr>
              <a:t>Brasilia University Hospital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100" b="0" dirty="0" err="1">
                <a:solidFill>
                  <a:srgbClr val="65378E"/>
                </a:solidFill>
              </a:rPr>
              <a:t>Zoplicone</a:t>
            </a:r>
            <a:r>
              <a:rPr lang="en-US" sz="1100" b="0" dirty="0">
                <a:solidFill>
                  <a:srgbClr val="65378E"/>
                </a:solidFill>
              </a:rPr>
              <a:t> (sleep): Nonhypnotic sleep aid</a:t>
            </a:r>
          </a:p>
          <a:p>
            <a:pPr marL="450850" indent="-87313">
              <a:spcBef>
                <a:spcPts val="300"/>
              </a:spcBef>
              <a:buNone/>
            </a:pPr>
            <a:r>
              <a:rPr lang="en-US" sz="1100" b="0" dirty="0">
                <a:solidFill>
                  <a:srgbClr val="65378E"/>
                </a:solidFill>
              </a:rPr>
              <a:t>Brasilia University Hospital</a:t>
            </a:r>
          </a:p>
          <a:p>
            <a:pPr>
              <a:spcBef>
                <a:spcPts val="300"/>
              </a:spcBef>
            </a:pPr>
            <a:endParaRPr lang="en-US" sz="900" b="0" dirty="0">
              <a:solidFill>
                <a:srgbClr val="65378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409E193-AEAB-4AF9-8890-C3AA7A451CBA}"/>
              </a:ext>
            </a:extLst>
          </p:cNvPr>
          <p:cNvSpPr txBox="1"/>
          <p:nvPr/>
        </p:nvSpPr>
        <p:spPr>
          <a:xfrm>
            <a:off x="0" y="6200745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solidFill>
                  <a:srgbClr val="FFFFFF"/>
                </a:solidFill>
                <a:latin typeface="Arial" panose="020B0604020202020204"/>
                <a:ea typeface="+mn-ea"/>
              </a:rPr>
              <a:t>As of 04/2019</a:t>
            </a:r>
          </a:p>
        </p:txBody>
      </p:sp>
    </p:spTree>
    <p:extLst>
      <p:ext uri="{BB962C8B-B14F-4D97-AF65-F5344CB8AC3E}">
        <p14:creationId xmlns:p14="http://schemas.microsoft.com/office/powerpoint/2010/main" val="39117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8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9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155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urple Background">
  <a:themeElements>
    <a:clrScheme name="Alzheimer's Association">
      <a:dk1>
        <a:srgbClr val="4A0D66"/>
      </a:dk1>
      <a:lt1>
        <a:sysClr val="window" lastClr="FFFFFF"/>
      </a:lt1>
      <a:dk2>
        <a:srgbClr val="808285"/>
      </a:dk2>
      <a:lt2>
        <a:srgbClr val="34D9C3"/>
      </a:lt2>
      <a:accent1>
        <a:srgbClr val="FFA400"/>
      </a:accent1>
      <a:accent2>
        <a:srgbClr val="BCBEC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50000"/>
          </a:lnSpc>
          <a:defRPr kern="0" dirty="0">
            <a:solidFill>
              <a:schemeClr val="bg1"/>
            </a:solidFill>
            <a:latin typeface="Houschka Alt Pro Medium"/>
            <a:cs typeface="Houschka Alt Pro Medium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2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6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lzheimer's Association Font">
      <a:majorFont>
        <a:latin typeface="Houschka Alt Pro ExtraBold"/>
        <a:ea typeface=""/>
        <a:cs typeface=""/>
      </a:majorFont>
      <a:minorFont>
        <a:latin typeface="Houschka Alt Pro Medium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7_White Background">
  <a:themeElements>
    <a:clrScheme name="Alzheimer's Association">
      <a:dk1>
        <a:srgbClr val="4A0D66"/>
      </a:dk1>
      <a:lt1>
        <a:sysClr val="window" lastClr="FFFFFF"/>
      </a:lt1>
      <a:dk2>
        <a:srgbClr val="4A0D66"/>
      </a:dk2>
      <a:lt2>
        <a:srgbClr val="34D9C3"/>
      </a:lt2>
      <a:accent1>
        <a:srgbClr val="FFA400"/>
      </a:accent1>
      <a:accent2>
        <a:srgbClr val="808285"/>
      </a:accent2>
      <a:accent3>
        <a:srgbClr val="BCBEC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85932</TotalTime>
  <Words>248</Words>
  <Application>Microsoft Office PowerPoint</Application>
  <PresentationFormat>Letter Paper (8.5x11 in)</PresentationFormat>
  <Paragraphs>79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White Background</vt:lpstr>
      <vt:lpstr>3_White Background</vt:lpstr>
      <vt:lpstr>1_White Background</vt:lpstr>
      <vt:lpstr>Purple Background</vt:lpstr>
      <vt:lpstr>2_White Background</vt:lpstr>
      <vt:lpstr>4_White Background</vt:lpstr>
      <vt:lpstr>5_White Background</vt:lpstr>
      <vt:lpstr>6_White Background</vt:lpstr>
      <vt:lpstr>7_White Background</vt:lpstr>
      <vt:lpstr>8_White Background</vt:lpstr>
      <vt:lpstr>9_White Background</vt:lpstr>
      <vt:lpstr>Therapeutic Agents in Phase III Clinical Trials for Alzheimer’s (Registration Trials)</vt:lpstr>
      <vt:lpstr>Therapeutic Agents in Phase III Clinical Trials for Alzheimer’s (Academic Trials)</vt:lpstr>
    </vt:vector>
  </TitlesOfParts>
  <Company>Communications 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Fuller</dc:creator>
  <cp:lastModifiedBy>Julie Dolci</cp:lastModifiedBy>
  <cp:revision>923</cp:revision>
  <cp:lastPrinted>2019-04-19T15:36:42Z</cp:lastPrinted>
  <dcterms:created xsi:type="dcterms:W3CDTF">2018-07-02T13:50:45Z</dcterms:created>
  <dcterms:modified xsi:type="dcterms:W3CDTF">2019-05-10T15:56:39Z</dcterms:modified>
</cp:coreProperties>
</file>